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ppt/tags/tag5.xml" ContentType="application/vnd.openxmlformats-officedocument.presentationml.tags+xml"/>
  <Override PartName="/ppt/notesSlides/notesSlide22.xml" ContentType="application/vnd.openxmlformats-officedocument.presentationml.notesSlide+xml"/>
  <Override PartName="/ppt/tags/tag6.xml" ContentType="application/vnd.openxmlformats-officedocument.presentationml.tags+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ppt/tags/tag8.xml" ContentType="application/vnd.openxmlformats-officedocument.presentationml.tags+xml"/>
  <Override PartName="/ppt/notesSlides/notesSlide25.xml" ContentType="application/vnd.openxmlformats-officedocument.presentationml.notesSlide+xml"/>
  <Override PartName="/ppt/tags/tag9.xml" ContentType="application/vnd.openxmlformats-officedocument.presentationml.tags+xml"/>
  <Override PartName="/ppt/notesSlides/notesSlide26.xml" ContentType="application/vnd.openxmlformats-officedocument.presentationml.notesSlide+xml"/>
  <Override PartName="/ppt/tags/tag10.xml" ContentType="application/vnd.openxmlformats-officedocument.presentationml.tags+xml"/>
  <Override PartName="/ppt/notesSlides/notesSlide27.xml" ContentType="application/vnd.openxmlformats-officedocument.presentationml.notesSlide+xml"/>
  <Override PartName="/ppt/tags/tag11.xml" ContentType="application/vnd.openxmlformats-officedocument.presentationml.tags+xml"/>
  <Override PartName="/ppt/notesSlides/notesSlide28.xml" ContentType="application/vnd.openxmlformats-officedocument.presentationml.notesSlide+xml"/>
  <Override PartName="/ppt/tags/tag12.xml" ContentType="application/vnd.openxmlformats-officedocument.presentationml.tags+xml"/>
  <Override PartName="/ppt/notesSlides/notesSlide29.xml" ContentType="application/vnd.openxmlformats-officedocument.presentationml.notesSlide+xml"/>
  <Override PartName="/ppt/tags/tag13.xml" ContentType="application/vnd.openxmlformats-officedocument.presentationml.tags+xml"/>
  <Override PartName="/ppt/notesSlides/notesSlide30.xml" ContentType="application/vnd.openxmlformats-officedocument.presentationml.notesSlide+xml"/>
  <Override PartName="/ppt/tags/tag14.xml" ContentType="application/vnd.openxmlformats-officedocument.presentationml.tags+xml"/>
  <Override PartName="/ppt/notesSlides/notesSlide31.xml" ContentType="application/vnd.openxmlformats-officedocument.presentationml.notesSlide+xml"/>
  <Override PartName="/ppt/tags/tag15.xml" ContentType="application/vnd.openxmlformats-officedocument.presentationml.tags+xml"/>
  <Override PartName="/ppt/notesSlides/notesSlide32.xml" ContentType="application/vnd.openxmlformats-officedocument.presentationml.notesSlide+xml"/>
  <Override PartName="/ppt/tags/tag16.xml" ContentType="application/vnd.openxmlformats-officedocument.presentationml.tags+xml"/>
  <Override PartName="/ppt/notesSlides/notesSlide33.xml" ContentType="application/vnd.openxmlformats-officedocument.presentationml.notesSlide+xml"/>
  <Override PartName="/ppt/tags/tag17.xml" ContentType="application/vnd.openxmlformats-officedocument.presentationml.tags+xml"/>
  <Override PartName="/ppt/notesSlides/notesSlide34.xml" ContentType="application/vnd.openxmlformats-officedocument.presentationml.notesSlide+xml"/>
  <Override PartName="/ppt/tags/tag18.xml" ContentType="application/vnd.openxmlformats-officedocument.presentationml.tags+xml"/>
  <Override PartName="/ppt/notesSlides/notesSlide35.xml" ContentType="application/vnd.openxmlformats-officedocument.presentationml.notesSlide+xml"/>
  <Override PartName="/ppt/tags/tag19.xml" ContentType="application/vnd.openxmlformats-officedocument.presentationml.tags+xml"/>
  <Override PartName="/ppt/notesSlides/notesSlide36.xml" ContentType="application/vnd.openxmlformats-officedocument.presentationml.notesSlide+xml"/>
  <Override PartName="/ppt/tags/tag20.xml" ContentType="application/vnd.openxmlformats-officedocument.presentationml.tags+xml"/>
  <Override PartName="/ppt/notesSlides/notesSlide37.xml" ContentType="application/vnd.openxmlformats-officedocument.presentationml.notesSlide+xml"/>
  <Override PartName="/ppt/tags/tag21.xml" ContentType="application/vnd.openxmlformats-officedocument.presentationml.tags+xml"/>
  <Override PartName="/ppt/notesSlides/notesSlide38.xml" ContentType="application/vnd.openxmlformats-officedocument.presentationml.notesSlide+xml"/>
  <Override PartName="/ppt/tags/tag22.xml" ContentType="application/vnd.openxmlformats-officedocument.presentationml.tags+xml"/>
  <Override PartName="/ppt/notesSlides/notesSlide39.xml" ContentType="application/vnd.openxmlformats-officedocument.presentationml.notesSlide+xml"/>
  <Override PartName="/ppt/tags/tag23.xml" ContentType="application/vnd.openxmlformats-officedocument.presentationml.tags+xml"/>
  <Override PartName="/ppt/notesSlides/notesSlide40.xml" ContentType="application/vnd.openxmlformats-officedocument.presentationml.notesSlide+xml"/>
  <Override PartName="/ppt/tags/tag24.xml" ContentType="application/vnd.openxmlformats-officedocument.presentationml.tags+xml"/>
  <Override PartName="/ppt/notesSlides/notesSlide41.xml" ContentType="application/vnd.openxmlformats-officedocument.presentationml.notesSlide+xml"/>
  <Override PartName="/ppt/tags/tag25.xml" ContentType="application/vnd.openxmlformats-officedocument.presentationml.tags+xml"/>
  <Override PartName="/ppt/notesSlides/notesSlide42.xml" ContentType="application/vnd.openxmlformats-officedocument.presentationml.notesSlide+xml"/>
  <Override PartName="/ppt/tags/tag26.xml" ContentType="application/vnd.openxmlformats-officedocument.presentationml.tags+xml"/>
  <Override PartName="/ppt/notesSlides/notesSlide43.xml" ContentType="application/vnd.openxmlformats-officedocument.presentationml.notesSlide+xml"/>
  <Override PartName="/ppt/tags/tag27.xml" ContentType="application/vnd.openxmlformats-officedocument.presentationml.tags+xml"/>
  <Override PartName="/ppt/notesSlides/notesSlide44.xml" ContentType="application/vnd.openxmlformats-officedocument.presentationml.notesSlide+xml"/>
  <Override PartName="/ppt/tags/tag28.xml" ContentType="application/vnd.openxmlformats-officedocument.presentationml.tags+xml"/>
  <Override PartName="/ppt/notesSlides/notesSlide45.xml" ContentType="application/vnd.openxmlformats-officedocument.presentationml.notesSlide+xml"/>
  <Override PartName="/ppt/tags/tag29.xml" ContentType="application/vnd.openxmlformats-officedocument.presentationml.tags+xml"/>
  <Override PartName="/ppt/notesSlides/notesSlide46.xml" ContentType="application/vnd.openxmlformats-officedocument.presentationml.notesSlide+xml"/>
  <Override PartName="/ppt/tags/tag30.xml" ContentType="application/vnd.openxmlformats-officedocument.presentationml.tags+xml"/>
  <Override PartName="/ppt/notesSlides/notesSlide47.xml" ContentType="application/vnd.openxmlformats-officedocument.presentationml.notesSlide+xml"/>
  <Override PartName="/ppt/tags/tag31.xml" ContentType="application/vnd.openxmlformats-officedocument.presentationml.tags+xml"/>
  <Override PartName="/ppt/notesSlides/notesSlide48.xml" ContentType="application/vnd.openxmlformats-officedocument.presentationml.notesSlide+xml"/>
  <Override PartName="/ppt/tags/tag32.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11"/>
  </p:notesMasterIdLst>
  <p:sldIdLst>
    <p:sldId id="11137" r:id="rId3"/>
    <p:sldId id="11037" r:id="rId4"/>
    <p:sldId id="11028" r:id="rId5"/>
    <p:sldId id="11034" r:id="rId6"/>
    <p:sldId id="481" r:id="rId7"/>
    <p:sldId id="488" r:id="rId8"/>
    <p:sldId id="478" r:id="rId9"/>
    <p:sldId id="489" r:id="rId10"/>
    <p:sldId id="385" r:id="rId11"/>
    <p:sldId id="386" r:id="rId12"/>
    <p:sldId id="387" r:id="rId13"/>
    <p:sldId id="388" r:id="rId14"/>
    <p:sldId id="389" r:id="rId15"/>
    <p:sldId id="390" r:id="rId16"/>
    <p:sldId id="391" r:id="rId17"/>
    <p:sldId id="392" r:id="rId18"/>
    <p:sldId id="393" r:id="rId19"/>
    <p:sldId id="394" r:id="rId20"/>
    <p:sldId id="395" r:id="rId21"/>
    <p:sldId id="396" r:id="rId22"/>
    <p:sldId id="397" r:id="rId23"/>
    <p:sldId id="398" r:id="rId24"/>
    <p:sldId id="399" r:id="rId25"/>
    <p:sldId id="400" r:id="rId26"/>
    <p:sldId id="401" r:id="rId27"/>
    <p:sldId id="402" r:id="rId28"/>
    <p:sldId id="403" r:id="rId29"/>
    <p:sldId id="404" r:id="rId30"/>
    <p:sldId id="405" r:id="rId31"/>
    <p:sldId id="479" r:id="rId32"/>
    <p:sldId id="480" r:id="rId33"/>
    <p:sldId id="423" r:id="rId34"/>
    <p:sldId id="424" r:id="rId35"/>
    <p:sldId id="425" r:id="rId36"/>
    <p:sldId id="432" r:id="rId37"/>
    <p:sldId id="433" r:id="rId38"/>
    <p:sldId id="434" r:id="rId39"/>
    <p:sldId id="435" r:id="rId40"/>
    <p:sldId id="436" r:id="rId41"/>
    <p:sldId id="482" r:id="rId42"/>
    <p:sldId id="483" r:id="rId43"/>
    <p:sldId id="484" r:id="rId44"/>
    <p:sldId id="485" r:id="rId45"/>
    <p:sldId id="440" r:id="rId46"/>
    <p:sldId id="439" r:id="rId47"/>
    <p:sldId id="437" r:id="rId48"/>
    <p:sldId id="438" r:id="rId49"/>
    <p:sldId id="441" r:id="rId50"/>
    <p:sldId id="442" r:id="rId51"/>
    <p:sldId id="443" r:id="rId52"/>
    <p:sldId id="444" r:id="rId53"/>
    <p:sldId id="445" r:id="rId54"/>
    <p:sldId id="446" r:id="rId55"/>
    <p:sldId id="449" r:id="rId56"/>
    <p:sldId id="450" r:id="rId57"/>
    <p:sldId id="451" r:id="rId58"/>
    <p:sldId id="453" r:id="rId59"/>
    <p:sldId id="454" r:id="rId60"/>
    <p:sldId id="799" r:id="rId61"/>
    <p:sldId id="11139" r:id="rId62"/>
    <p:sldId id="11027" r:id="rId63"/>
    <p:sldId id="256" r:id="rId64"/>
    <p:sldId id="1210" r:id="rId65"/>
    <p:sldId id="1211" r:id="rId66"/>
    <p:sldId id="1372" r:id="rId67"/>
    <p:sldId id="1212" r:id="rId68"/>
    <p:sldId id="1311" r:id="rId69"/>
    <p:sldId id="1373" r:id="rId70"/>
    <p:sldId id="1380" r:id="rId71"/>
    <p:sldId id="1381" r:id="rId72"/>
    <p:sldId id="1371" r:id="rId73"/>
    <p:sldId id="1368" r:id="rId74"/>
    <p:sldId id="1386" r:id="rId75"/>
    <p:sldId id="1387" r:id="rId76"/>
    <p:sldId id="1420" r:id="rId77"/>
    <p:sldId id="1383" r:id="rId78"/>
    <p:sldId id="1369" r:id="rId79"/>
    <p:sldId id="1385" r:id="rId80"/>
    <p:sldId id="1384" r:id="rId81"/>
    <p:sldId id="1421" r:id="rId82"/>
    <p:sldId id="1422" r:id="rId83"/>
    <p:sldId id="1376" r:id="rId84"/>
    <p:sldId id="1377" r:id="rId85"/>
    <p:sldId id="1332" r:id="rId86"/>
    <p:sldId id="1379" r:id="rId87"/>
    <p:sldId id="1390" r:id="rId88"/>
    <p:sldId id="1391" r:id="rId89"/>
    <p:sldId id="1392" r:id="rId90"/>
    <p:sldId id="1333" r:id="rId91"/>
    <p:sldId id="1382" r:id="rId92"/>
    <p:sldId id="1214" r:id="rId93"/>
    <p:sldId id="1370" r:id="rId94"/>
    <p:sldId id="1388" r:id="rId95"/>
    <p:sldId id="320" r:id="rId96"/>
    <p:sldId id="1440" r:id="rId97"/>
    <p:sldId id="456" r:id="rId98"/>
    <p:sldId id="457" r:id="rId99"/>
    <p:sldId id="458" r:id="rId100"/>
    <p:sldId id="459" r:id="rId101"/>
    <p:sldId id="460" r:id="rId102"/>
    <p:sldId id="461" r:id="rId103"/>
    <p:sldId id="462" r:id="rId104"/>
    <p:sldId id="463" r:id="rId105"/>
    <p:sldId id="464" r:id="rId106"/>
    <p:sldId id="465" r:id="rId107"/>
    <p:sldId id="466" r:id="rId108"/>
    <p:sldId id="11138" r:id="rId109"/>
    <p:sldId id="467" r:id="rId1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89" autoAdjust="0"/>
    <p:restoredTop sz="27199" autoAdjust="0"/>
  </p:normalViewPr>
  <p:slideViewPr>
    <p:cSldViewPr snapToGrid="0">
      <p:cViewPr varScale="1">
        <p:scale>
          <a:sx n="18" d="100"/>
          <a:sy n="18" d="100"/>
        </p:scale>
        <p:origin x="2380"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436B6-BEB5-4350-9560-5FDC333F9606}" type="datetimeFigureOut">
              <a:rPr lang="zh-CN" altLang="en-US" smtClean="0"/>
              <a:t>2024/9/19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AB98D7-9681-4020-9A21-599DBD9FE3AF}" type="slidenum">
              <a:rPr lang="zh-CN" altLang="en-US" smtClean="0"/>
              <a:t>‹#›</a:t>
            </a:fld>
            <a:endParaRPr lang="zh-CN" altLang="en-US"/>
          </a:p>
        </p:txBody>
      </p:sp>
    </p:spTree>
    <p:extLst>
      <p:ext uri="{BB962C8B-B14F-4D97-AF65-F5344CB8AC3E}">
        <p14:creationId xmlns:p14="http://schemas.microsoft.com/office/powerpoint/2010/main" val="535744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FAB98D7-9681-4020-9A21-599DBD9FE3AF}" type="slidenum">
              <a:rPr lang="zh-CN" altLang="en-US" smtClean="0"/>
              <a:t>3</a:t>
            </a:fld>
            <a:endParaRPr lang="zh-CN" altLang="en-US"/>
          </a:p>
        </p:txBody>
      </p:sp>
    </p:spTree>
    <p:extLst>
      <p:ext uri="{BB962C8B-B14F-4D97-AF65-F5344CB8AC3E}">
        <p14:creationId xmlns:p14="http://schemas.microsoft.com/office/powerpoint/2010/main" val="3870493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a:ln/>
        </p:spPr>
      </p:sp>
      <p:sp>
        <p:nvSpPr>
          <p:cNvPr id="110595" name="备注占位符 2"/>
          <p:cNvSpPr>
            <a:spLocks noGrp="1"/>
          </p:cNvSpPr>
          <p:nvPr>
            <p:ph type="body" idx="1"/>
          </p:nvPr>
        </p:nvSpPr>
        <p:spPr>
          <a:noFill/>
          <a:ln/>
        </p:spPr>
        <p:txBody>
          <a:bodyPr/>
          <a:lstStyle/>
          <a:p>
            <a:r>
              <a:rPr lang="en-US" altLang="zh-CN">
                <a:ea typeface="黑体" pitchFamily="49" charset="-122"/>
              </a:rPr>
              <a:t>2018.9.29</a:t>
            </a:r>
            <a:endParaRPr lang="zh-CN" altLang="en-US" dirty="0">
              <a:ea typeface="黑体" pitchFamily="49" charset="-122"/>
            </a:endParaRPr>
          </a:p>
        </p:txBody>
      </p:sp>
      <p:sp>
        <p:nvSpPr>
          <p:cNvPr id="110596" name="灯片编号占位符 3"/>
          <p:cNvSpPr>
            <a:spLocks noGrp="1"/>
          </p:cNvSpPr>
          <p:nvPr>
            <p:ph type="sldNum" sz="quarter" idx="5"/>
          </p:nvPr>
        </p:nvSpPr>
        <p:spPr>
          <a:noFill/>
        </p:spPr>
        <p:txBody>
          <a:bodyPr/>
          <a:lstStyle/>
          <a:p>
            <a:fld id="{9B5700B5-08DC-424D-ABE5-85BB57773E77}" type="slidenum">
              <a:rPr lang="en-US" altLang="zh-CN" smtClean="0">
                <a:ea typeface="黑体" pitchFamily="49" charset="-122"/>
              </a:rPr>
              <a:pPr/>
              <a:t>47</a:t>
            </a:fld>
            <a:endParaRPr lang="en-US" altLang="zh-CN">
              <a:ea typeface="黑体" pitchFamily="49" charset="-122"/>
            </a:endParaRPr>
          </a:p>
        </p:txBody>
      </p:sp>
    </p:spTree>
    <p:extLst>
      <p:ext uri="{BB962C8B-B14F-4D97-AF65-F5344CB8AC3E}">
        <p14:creationId xmlns:p14="http://schemas.microsoft.com/office/powerpoint/2010/main" val="3604383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ln/>
        </p:spPr>
      </p:sp>
      <p:sp>
        <p:nvSpPr>
          <p:cNvPr id="112643" name="备注占位符 2"/>
          <p:cNvSpPr>
            <a:spLocks noGrp="1"/>
          </p:cNvSpPr>
          <p:nvPr>
            <p:ph type="body" idx="1"/>
          </p:nvPr>
        </p:nvSpPr>
        <p:spPr>
          <a:noFill/>
          <a:ln/>
        </p:spPr>
        <p:txBody>
          <a:bodyPr/>
          <a:lstStyle/>
          <a:p>
            <a:endParaRPr lang="zh-CN" altLang="en-US">
              <a:ea typeface="黑体" pitchFamily="49" charset="-122"/>
            </a:endParaRPr>
          </a:p>
        </p:txBody>
      </p:sp>
      <p:sp>
        <p:nvSpPr>
          <p:cNvPr id="112644" name="灯片编号占位符 3"/>
          <p:cNvSpPr>
            <a:spLocks noGrp="1"/>
          </p:cNvSpPr>
          <p:nvPr>
            <p:ph type="sldNum" sz="quarter" idx="5"/>
          </p:nvPr>
        </p:nvSpPr>
        <p:spPr>
          <a:noFill/>
        </p:spPr>
        <p:txBody>
          <a:bodyPr/>
          <a:lstStyle/>
          <a:p>
            <a:fld id="{273A9DA3-4070-4B4A-B0AE-5CBE179FAE95}" type="slidenum">
              <a:rPr lang="en-US" altLang="zh-CN" smtClean="0">
                <a:ea typeface="黑体" pitchFamily="49" charset="-122"/>
              </a:rPr>
              <a:pPr/>
              <a:t>48</a:t>
            </a:fld>
            <a:endParaRPr lang="en-US" altLang="zh-CN">
              <a:ea typeface="黑体" pitchFamily="49" charset="-122"/>
            </a:endParaRPr>
          </a:p>
        </p:txBody>
      </p:sp>
    </p:spTree>
    <p:extLst>
      <p:ext uri="{BB962C8B-B14F-4D97-AF65-F5344CB8AC3E}">
        <p14:creationId xmlns:p14="http://schemas.microsoft.com/office/powerpoint/2010/main" val="2269004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0F2D4A9F-6CD6-4A52-AC34-3BD7B14FB704}" type="slidenum">
              <a:rPr lang="en-US" altLang="zh-CN" smtClean="0">
                <a:ea typeface="黑体" pitchFamily="49" charset="-122"/>
              </a:rPr>
              <a:pPr/>
              <a:t>50</a:t>
            </a:fld>
            <a:endParaRPr lang="en-US" altLang="zh-CN">
              <a:ea typeface="黑体" pitchFamily="49" charset="-122"/>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pPr eaLnBrk="1" hangingPunct="1"/>
            <a:endParaRPr lang="en-US" altLang="zh-CN">
              <a:ea typeface="黑体" pitchFamily="49" charset="-122"/>
            </a:endParaRPr>
          </a:p>
        </p:txBody>
      </p:sp>
    </p:spTree>
    <p:extLst>
      <p:ext uri="{BB962C8B-B14F-4D97-AF65-F5344CB8AC3E}">
        <p14:creationId xmlns:p14="http://schemas.microsoft.com/office/powerpoint/2010/main" val="106761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50AF6DD-051E-413B-8808-23D5AB3BD9E4}" type="slidenum">
              <a:rPr lang="en-US" smtClean="0"/>
              <a:pPr/>
              <a:t>52</a:t>
            </a:fld>
            <a:endParaRPr lang="en-US"/>
          </a:p>
        </p:txBody>
      </p:sp>
    </p:spTree>
    <p:extLst>
      <p:ext uri="{BB962C8B-B14F-4D97-AF65-F5344CB8AC3E}">
        <p14:creationId xmlns:p14="http://schemas.microsoft.com/office/powerpoint/2010/main" val="2268093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50AF6DD-051E-413B-8808-23D5AB3BD9E4}" type="slidenum">
              <a:rPr lang="en-US" smtClean="0"/>
              <a:pPr/>
              <a:t>53</a:t>
            </a:fld>
            <a:endParaRPr lang="en-US"/>
          </a:p>
        </p:txBody>
      </p:sp>
    </p:spTree>
    <p:extLst>
      <p:ext uri="{BB962C8B-B14F-4D97-AF65-F5344CB8AC3E}">
        <p14:creationId xmlns:p14="http://schemas.microsoft.com/office/powerpoint/2010/main" val="3881081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397754E9-042C-4BDB-83CA-013DA6F939A9}" type="slidenum">
              <a:rPr lang="en-US" altLang="zh-CN" smtClean="0">
                <a:ea typeface="黑体" pitchFamily="49" charset="-122"/>
              </a:rPr>
              <a:pPr/>
              <a:t>56</a:t>
            </a:fld>
            <a:endParaRPr lang="en-US" altLang="zh-CN">
              <a:ea typeface="黑体" pitchFamily="49" charset="-122"/>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pPr eaLnBrk="1" hangingPunct="1"/>
            <a:endParaRPr lang="zh-CN" altLang="zh-CN">
              <a:ea typeface="黑体" pitchFamily="49" charset="-122"/>
            </a:endParaRPr>
          </a:p>
        </p:txBody>
      </p:sp>
    </p:spTree>
    <p:extLst>
      <p:ext uri="{BB962C8B-B14F-4D97-AF65-F5344CB8AC3E}">
        <p14:creationId xmlns:p14="http://schemas.microsoft.com/office/powerpoint/2010/main" val="3284014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a:ln/>
        </p:spPr>
      </p:sp>
      <p:sp>
        <p:nvSpPr>
          <p:cNvPr id="116739" name="备注占位符 2"/>
          <p:cNvSpPr>
            <a:spLocks noGrp="1"/>
          </p:cNvSpPr>
          <p:nvPr>
            <p:ph type="body" idx="1"/>
          </p:nvPr>
        </p:nvSpPr>
        <p:spPr>
          <a:noFill/>
          <a:ln/>
        </p:spPr>
        <p:txBody>
          <a:bodyPr/>
          <a:lstStyle/>
          <a:p>
            <a:endParaRPr lang="zh-CN" altLang="en-US">
              <a:ea typeface="黑体" pitchFamily="49" charset="-122"/>
            </a:endParaRPr>
          </a:p>
        </p:txBody>
      </p:sp>
      <p:sp>
        <p:nvSpPr>
          <p:cNvPr id="116740" name="灯片编号占位符 3"/>
          <p:cNvSpPr>
            <a:spLocks noGrp="1"/>
          </p:cNvSpPr>
          <p:nvPr>
            <p:ph type="sldNum" sz="quarter" idx="5"/>
          </p:nvPr>
        </p:nvSpPr>
        <p:spPr>
          <a:noFill/>
        </p:spPr>
        <p:txBody>
          <a:bodyPr/>
          <a:lstStyle/>
          <a:p>
            <a:fld id="{ECB92F33-1858-442D-9B5E-C4DEE8C6201E}" type="slidenum">
              <a:rPr lang="en-US" altLang="zh-CN" smtClean="0">
                <a:ea typeface="黑体" pitchFamily="49" charset="-122"/>
              </a:rPr>
              <a:pPr/>
              <a:t>57</a:t>
            </a:fld>
            <a:endParaRPr lang="en-US" altLang="zh-CN">
              <a:ea typeface="黑体" pitchFamily="49" charset="-122"/>
            </a:endParaRPr>
          </a:p>
        </p:txBody>
      </p:sp>
    </p:spTree>
    <p:extLst>
      <p:ext uri="{BB962C8B-B14F-4D97-AF65-F5344CB8AC3E}">
        <p14:creationId xmlns:p14="http://schemas.microsoft.com/office/powerpoint/2010/main" val="3068112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sz="4400" dirty="0">
                <a:latin typeface="Arial Rounded MT Bold" panose="020F0704030504030204" pitchFamily="34" charset="0"/>
              </a:rPr>
              <a:t>Hello, everyone. Welcome to this oral presentation. I'm Yang Zhang from Beihang University. Actually you can see that I'm not the author of this paper. It's a great pity that the authors are all absent because of visa issue. </a:t>
            </a:r>
            <a:r>
              <a:rPr lang="" altLang="en-US" sz="4400" dirty="0">
                <a:latin typeface="Arial Rounded MT Bold" panose="020F0704030504030204" pitchFamily="34" charset="0"/>
              </a:rPr>
              <a:t>So I'm here on behalf of my advisor to present this work</a:t>
            </a:r>
            <a:r>
              <a:rPr lang="en-US" altLang="en-US" sz="4400" dirty="0">
                <a:latin typeface="Arial Rounded MT Bold" panose="020F0704030504030204" pitchFamily="34" charset="0"/>
              </a:rPr>
              <a:t>. Now, let's get started. The t</a:t>
            </a:r>
            <a:r>
              <a:rPr lang="en-US" altLang="zh-CN" sz="4400" dirty="0">
                <a:latin typeface="Arial Rounded MT Bold" panose="020F0704030504030204" pitchFamily="34" charset="0"/>
              </a:rPr>
              <a:t>itle is Empowering A-Star search algorithms with neural networks for  personalized route recommendation.</a:t>
            </a:r>
            <a:endParaRPr kumimoji="1" lang="zh-CN" altLang="en-US" sz="4400"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5AE00-BCB8-A443-BAA9-A3620A56ABC9}"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Arial Rounded MT Bold" panose="020F0704030504030204" pitchFamily="34" charset="0"/>
              </a:rPr>
              <a:t>Personalized route recommendation is an important problem, and has became one of the </a:t>
            </a:r>
            <a:r>
              <a:rPr lang="en-US" altLang="en-US" dirty="0">
                <a:latin typeface="Arial Rounded MT Bold" panose="020F0704030504030204" pitchFamily="34" charset="0"/>
              </a:rPr>
              <a:t>most </a:t>
            </a:r>
            <a:r>
              <a:rPr lang="en-US" altLang="zh-CN" dirty="0">
                <a:latin typeface="Arial Rounded MT Bold" panose="020F0704030504030204" pitchFamily="34" charset="0"/>
              </a:rPr>
              <a:t>core functions in many online applications.</a:t>
            </a:r>
            <a:r>
              <a:rPr lang="en-US" altLang="en-US" dirty="0">
                <a:latin typeface="Arial Rounded MT Bold" panose="020F0704030504030204" pitchFamily="34" charset="0"/>
              </a:rPr>
              <a:t>(翻页)</a:t>
            </a:r>
            <a:endParaRPr lang="en-US" altLang="zh-CN" dirty="0">
              <a:latin typeface="Arial Rounded MT Bold" panose="020F0704030504030204" pitchFamily="34" charset="0"/>
            </a:endParaRPr>
          </a:p>
          <a:p>
            <a:endParaRPr lang="en-US" altLang="zh-CN" dirty="0">
              <a:latin typeface="Arial Rounded MT Bold" panose="020F0704030504030204" pitchFamily="34" charset="0"/>
            </a:endParaRPr>
          </a:p>
          <a:p>
            <a:r>
              <a:rPr lang="en-US" altLang="zh-CN" dirty="0">
                <a:latin typeface="Arial Rounded MT Bold" panose="020F0704030504030204" pitchFamily="34" charset="0"/>
              </a:rPr>
              <a:t> </a:t>
            </a:r>
            <a:r>
              <a:rPr lang="en-US" altLang="en-US" dirty="0">
                <a:latin typeface="Arial Rounded MT Bold" panose="020F0704030504030204" pitchFamily="34" charset="0"/>
                <a:sym typeface="+mn-ea"/>
              </a:rPr>
              <a:t>G</a:t>
            </a:r>
            <a:r>
              <a:rPr lang="en-US" altLang="zh-CN" dirty="0">
                <a:latin typeface="Arial Rounded MT Bold" panose="020F0704030504030204" pitchFamily="34" charset="0"/>
                <a:sym typeface="+mn-ea"/>
              </a:rPr>
              <a:t>iven time, </a:t>
            </a:r>
            <a:r>
              <a:rPr lang="en-US" altLang="en-US" dirty="0">
                <a:latin typeface="Arial Rounded MT Bold" panose="020F0704030504030204" pitchFamily="34" charset="0"/>
                <a:sym typeface="+mn-ea"/>
              </a:rPr>
              <a:t>source</a:t>
            </a:r>
            <a:r>
              <a:rPr lang="en-US" altLang="zh-CN" dirty="0">
                <a:latin typeface="Arial Rounded MT Bold" panose="020F0704030504030204" pitchFamily="34" charset="0"/>
                <a:sym typeface="+mn-ea"/>
              </a:rPr>
              <a:t> and destination</a:t>
            </a:r>
            <a:r>
              <a:rPr lang="en-US" altLang="en-US" dirty="0">
                <a:latin typeface="Arial Rounded MT Bold" panose="020F0704030504030204" pitchFamily="34" charset="0"/>
                <a:sym typeface="+mn-ea"/>
              </a:rPr>
              <a:t>,</a:t>
            </a:r>
            <a:r>
              <a:rPr lang="en-US" altLang="zh-CN" dirty="0">
                <a:latin typeface="Arial Rounded MT Bold" panose="020F0704030504030204" pitchFamily="34" charset="0"/>
                <a:sym typeface="+mn-ea"/>
              </a:rPr>
              <a:t> </a:t>
            </a:r>
            <a:r>
              <a:rPr lang="en-US" altLang="en-US" dirty="0">
                <a:latin typeface="Arial Rounded MT Bold" panose="020F0704030504030204" pitchFamily="34" charset="0"/>
                <a:sym typeface="+mn-ea"/>
              </a:rPr>
              <a:t>i</a:t>
            </a:r>
            <a:r>
              <a:rPr lang="en-US" altLang="zh-CN" dirty="0">
                <a:latin typeface="Arial Rounded MT Bold" panose="020F0704030504030204" pitchFamily="34" charset="0"/>
              </a:rPr>
              <a:t>t aims to </a:t>
            </a:r>
            <a:r>
              <a:rPr lang="en-US" altLang="en-US" dirty="0">
                <a:latin typeface="Arial Rounded MT Bold" panose="020F0704030504030204" pitchFamily="34" charset="0"/>
              </a:rPr>
              <a:t>offer</a:t>
            </a:r>
            <a:r>
              <a:rPr lang="en-US" altLang="zh-CN" dirty="0">
                <a:latin typeface="Arial Rounded MT Bold" panose="020F0704030504030204" pitchFamily="34" charset="0"/>
              </a:rPr>
              <a:t> user-specific route suggestions </a:t>
            </a:r>
            <a:endParaRPr lang="zh-CN" altLang="en-US" dirty="0">
              <a:latin typeface="Arial Rounded MT Bold" panose="020F0704030504030204" pitchFamily="34"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DD6CFC-DE5B-421D-9FE7-3C2F235A310A}" type="slidenum">
              <a:rPr kumimoji="0"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en-US" dirty="0"/>
              <a:t>Over</a:t>
            </a:r>
            <a:r>
              <a:rPr lang="en-US" altLang="zh-CN" dirty="0"/>
              <a:t> past years, heuristic search has been a basic solution to route recommendation. </a:t>
            </a:r>
            <a:r>
              <a:rPr lang="en-US" altLang="en-US" dirty="0"/>
              <a:t>Such</a:t>
            </a:r>
            <a:r>
              <a:rPr lang="en-US" altLang="zh-CN" dirty="0"/>
              <a:t> algorithms search an optimal path according to</a:t>
            </a:r>
            <a:r>
              <a:rPr lang="zh-CN" altLang="en-US" dirty="0"/>
              <a:t> </a:t>
            </a:r>
            <a:r>
              <a:rPr lang="en-US" altLang="en-US" dirty="0"/>
              <a:t>mannually designed cost functions</a:t>
            </a:r>
            <a:r>
              <a:rPr lang="en-US" altLang="zh-CN" dirty="0"/>
              <a:t>. </a:t>
            </a:r>
          </a:p>
          <a:p>
            <a:endParaRPr lang="en-US" altLang="zh-CN" dirty="0"/>
          </a:p>
          <a:p>
            <a:r>
              <a:rPr lang="en-US" altLang="zh-CN" dirty="0"/>
              <a:t>However,  it’s difficult </a:t>
            </a:r>
            <a:r>
              <a:rPr lang="en-US" altLang="en-US" dirty="0"/>
              <a:t>for such methods </a:t>
            </a:r>
            <a:r>
              <a:rPr lang="en-US" altLang="zh-CN" dirty="0"/>
              <a:t>to utilize complex context information in the search process.</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674131-BB87-4124-9D15-2D100DAFFA23}" type="slidenum">
              <a:rPr kumimoji="0" lang="zh-TW" altLang="en-US" sz="1200" b="0" i="0" u="none" strike="noStrike" kern="1200" cap="none" spc="0" normalizeH="0" baseline="0" noProof="0" smtClean="0">
                <a:ln>
                  <a:noFill/>
                </a:ln>
                <a:solidFill>
                  <a:prstClr val="black"/>
                </a:solidFill>
                <a:effectLst/>
                <a:uLnTx/>
                <a:uFillTx/>
                <a:latin typeface="DengXian"/>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TW" altLang="en-US" sz="1200" b="0" i="0" u="none" strike="noStrike" kern="1200" cap="none" spc="0" normalizeH="0" baseline="0" noProof="0">
              <a:ln>
                <a:noFill/>
              </a:ln>
              <a:solidFill>
                <a:prstClr val="black"/>
              </a:solidFill>
              <a:effectLst/>
              <a:uLnTx/>
              <a:uFillTx/>
              <a:latin typeface="DengXian"/>
              <a:ea typeface="新細明體" panose="02020500000000000000" pitchFamily="18" charset="-120"/>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0AF6DD-051E-413B-8808-23D5AB3BD9E4}" type="slidenum">
              <a:rPr lang="en-US" smtClean="0"/>
              <a:pPr/>
              <a:t>8</a:t>
            </a:fld>
            <a:endParaRPr lang="en-US"/>
          </a:p>
        </p:txBody>
      </p:sp>
    </p:spTree>
    <p:extLst>
      <p:ext uri="{BB962C8B-B14F-4D97-AF65-F5344CB8AC3E}">
        <p14:creationId xmlns:p14="http://schemas.microsoft.com/office/powerpoint/2010/main" val="645632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Recently, neural network has been </a:t>
            </a:r>
            <a:r>
              <a:rPr lang="en-US" altLang="en-US" dirty="0"/>
              <a:t>a rising</a:t>
            </a:r>
            <a:r>
              <a:rPr lang="en-US" altLang="zh-TW" dirty="0"/>
              <a:t> method </a:t>
            </a:r>
            <a:r>
              <a:rPr lang="en-US" altLang="en-US" dirty="0"/>
              <a:t>in the route recommendation filed</a:t>
            </a:r>
            <a:r>
              <a:rPr lang="en-US" altLang="zh-TW" dirty="0"/>
              <a:t>. Many papers utilize recurrent neural network</a:t>
            </a:r>
            <a:r>
              <a:rPr lang="en-US" altLang="en-US" dirty="0"/>
              <a:t>s </a:t>
            </a:r>
            <a:r>
              <a:rPr lang="en-US" altLang="zh-TW" dirty="0"/>
              <a:t>to predict one-step or short-term locations.</a:t>
            </a:r>
            <a:r>
              <a:rPr lang="en-US" altLang="en-US" dirty="0">
                <a:latin typeface="Arial Rounded MT Bold" panose="020F0704030504030204" pitchFamily="34" charset="0"/>
                <a:sym typeface="+mn-ea"/>
              </a:rPr>
              <a:t>(翻页)</a:t>
            </a:r>
            <a:endParaRPr lang="en-US" altLang="zh-TW" dirty="0"/>
          </a:p>
          <a:p>
            <a:endParaRPr lang="en-US" altLang="zh-TW" dirty="0"/>
          </a:p>
          <a:p>
            <a:r>
              <a:rPr lang="en-US" altLang="zh-TW" dirty="0"/>
              <a:t> </a:t>
            </a:r>
            <a:r>
              <a:rPr lang="en-US" altLang="en-US" dirty="0"/>
              <a:t>From</a:t>
            </a:r>
            <a:r>
              <a:rPr lang="en-US" altLang="zh-TW" dirty="0"/>
              <a:t> these work, we </a:t>
            </a:r>
            <a:r>
              <a:rPr lang="en-US" altLang="en-US" dirty="0"/>
              <a:t>can see</a:t>
            </a:r>
            <a:r>
              <a:rPr lang="en-US" altLang="zh-TW" dirty="0"/>
              <a:t> that neural network is a promising way to capture complex pattern</a:t>
            </a:r>
            <a:r>
              <a:rPr lang="en-US" altLang="en-US" dirty="0"/>
              <a:t>s</a:t>
            </a:r>
            <a:r>
              <a:rPr lang="en-US" altLang="zh-TW" dirty="0"/>
              <a:t>.</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674131-BB87-4124-9D15-2D100DAFFA23}" type="slidenum">
              <a:rPr kumimoji="0" lang="zh-TW" altLang="en-US" sz="1200" b="0" i="0" u="none" strike="noStrike" kern="1200" cap="none" spc="0" normalizeH="0" baseline="0" noProof="0" smtClean="0">
                <a:ln>
                  <a:noFill/>
                </a:ln>
                <a:solidFill>
                  <a:prstClr val="black"/>
                </a:solidFill>
                <a:effectLst/>
                <a:uLnTx/>
                <a:uFillTx/>
                <a:latin typeface="DengXian"/>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TW" altLang="en-US" sz="1200" b="0" i="0" u="none" strike="noStrike" kern="1200" cap="none" spc="0" normalizeH="0" baseline="0" noProof="0">
              <a:ln>
                <a:noFill/>
              </a:ln>
              <a:solidFill>
                <a:prstClr val="black"/>
              </a:solidFill>
              <a:effectLst/>
              <a:uLnTx/>
              <a:uFillTx/>
              <a:latin typeface="DengXian"/>
              <a:ea typeface="新細明體" panose="02020500000000000000" pitchFamily="18" charset="-120"/>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Since heuristic search is a great framework for route recommendation and deep learning methods are effective to capture complex data characteristics, we propose to learn </a:t>
            </a:r>
            <a:r>
              <a:rPr lang="en-US" altLang="en-US" dirty="0"/>
              <a:t>the </a:t>
            </a:r>
            <a:r>
              <a:rPr lang="en-US" altLang="zh-CN" dirty="0"/>
              <a:t>cost function</a:t>
            </a:r>
            <a:r>
              <a:rPr lang="en-US" altLang="en-US" dirty="0"/>
              <a:t>s</a:t>
            </a:r>
            <a:r>
              <a:rPr lang="en-US" altLang="zh-CN" dirty="0"/>
              <a:t> of A* search algorithm by neural network</a:t>
            </a:r>
            <a:r>
              <a:rPr lang="en-US" altLang="en-US" dirty="0"/>
              <a:t>s</a:t>
            </a:r>
            <a:r>
              <a:rPr lang="en-US" altLang="zh-CN" dirty="0"/>
              <a:t>.</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E6FDB6-6D2B-46C1-9FA1-D82906A37C3A}" type="slidenum">
              <a:rPr kumimoji="0"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latin typeface="medium-content-serif-font"/>
              </a:rPr>
              <a:t>To solve </a:t>
            </a:r>
            <a:r>
              <a:rPr lang="en-US" altLang="en-US" dirty="0">
                <a:latin typeface="medium-content-serif-font"/>
              </a:rPr>
              <a:t>this</a:t>
            </a:r>
            <a:r>
              <a:rPr lang="en-US" altLang="zh-TW" dirty="0">
                <a:latin typeface="medium-content-serif-font"/>
              </a:rPr>
              <a:t> problem with the combination of A* search and neural network</a:t>
            </a:r>
            <a:r>
              <a:rPr lang="en-US" altLang="en-US" dirty="0">
                <a:latin typeface="medium-content-serif-font"/>
              </a:rPr>
              <a:t>s</a:t>
            </a:r>
            <a:r>
              <a:rPr lang="en-US" altLang="zh-TW" dirty="0">
                <a:latin typeface="medium-content-serif-font"/>
              </a:rPr>
              <a:t>, there are three key p</a:t>
            </a:r>
            <a:r>
              <a:rPr lang="en-US" altLang="en-US" dirty="0">
                <a:latin typeface="medium-content-serif-font"/>
              </a:rPr>
              <a:t>oint</a:t>
            </a:r>
            <a:r>
              <a:rPr lang="en-US" altLang="zh-TW" dirty="0">
                <a:latin typeface="medium-content-serif-font"/>
              </a:rPr>
              <a:t>s. First</a:t>
            </a:r>
            <a:r>
              <a:rPr lang="en-US" altLang="en-US" dirty="0">
                <a:latin typeface="medium-content-serif-font"/>
              </a:rPr>
              <a:t>ly</a:t>
            </a:r>
            <a:r>
              <a:rPr lang="en-US" altLang="zh-TW" dirty="0">
                <a:latin typeface="medium-content-serif-font"/>
              </a:rPr>
              <a:t>, </a:t>
            </a:r>
            <a:r>
              <a:rPr lang="en-US" altLang="en-US" dirty="0">
                <a:latin typeface="medium-content-serif-font"/>
              </a:rPr>
              <a:t>we need to define a suitable</a:t>
            </a:r>
            <a:r>
              <a:rPr lang="en-US" altLang="zh-TW" dirty="0">
                <a:latin typeface="medium-content-serif-font"/>
              </a:rPr>
              <a:t> form of the cost</a:t>
            </a:r>
            <a:r>
              <a:rPr lang="en-US" altLang="en-US" dirty="0">
                <a:latin typeface="medium-content-serif-font"/>
              </a:rPr>
              <a:t>. What's more</a:t>
            </a:r>
            <a:r>
              <a:rPr lang="en-US" altLang="zh-TW" dirty="0">
                <a:latin typeface="medium-content-serif-font"/>
              </a:rPr>
              <a:t>, </a:t>
            </a:r>
            <a:r>
              <a:rPr lang="en-US" dirty="0">
                <a:latin typeface="medium-content-serif-font"/>
              </a:rPr>
              <a:t>effective models should be designed</a:t>
            </a:r>
            <a:r>
              <a:rPr lang="en-US" altLang="zh-TW" dirty="0">
                <a:latin typeface="medium-content-serif-font"/>
              </a:rPr>
              <a:t> to learn </a:t>
            </a:r>
            <a:r>
              <a:rPr lang="en-US" altLang="en-US" dirty="0">
                <a:latin typeface="medium-content-serif-font"/>
              </a:rPr>
              <a:t>the </a:t>
            </a:r>
            <a:r>
              <a:rPr lang="en-US" altLang="zh-TW" dirty="0">
                <a:latin typeface="medium-content-serif-font"/>
              </a:rPr>
              <a:t>cost function</a:t>
            </a:r>
            <a:r>
              <a:rPr lang="en-US" altLang="en-US" dirty="0">
                <a:latin typeface="medium-content-serif-font"/>
              </a:rPr>
              <a:t>s</a:t>
            </a:r>
            <a:r>
              <a:rPr lang="en-US" altLang="zh-TW" dirty="0">
                <a:latin typeface="medium-content-serif-font"/>
              </a:rPr>
              <a:t> of A* algorithm. </a:t>
            </a:r>
            <a:r>
              <a:rPr lang="en-US" altLang="en-US" dirty="0">
                <a:latin typeface="medium-content-serif-font"/>
              </a:rPr>
              <a:t>Last but not least</a:t>
            </a:r>
            <a:r>
              <a:rPr lang="en-US" altLang="zh-TW" dirty="0">
                <a:latin typeface="medium-content-serif-font"/>
              </a:rPr>
              <a:t>, </a:t>
            </a:r>
            <a:r>
              <a:rPr lang="en-US" altLang="en-US" dirty="0">
                <a:latin typeface="medium-content-serif-font"/>
              </a:rPr>
              <a:t>it will be of great help if we can fully utilize rich context and contraint information. Focusing on</a:t>
            </a:r>
            <a:r>
              <a:rPr lang="en-US" altLang="zh-TW" dirty="0">
                <a:latin typeface="medium-content-serif-font"/>
              </a:rPr>
              <a:t>  the three problems </a:t>
            </a:r>
            <a:r>
              <a:rPr lang="en-US" altLang="en-US" dirty="0">
                <a:latin typeface="medium-content-serif-font"/>
              </a:rPr>
              <a:t>above</a:t>
            </a:r>
            <a:r>
              <a:rPr lang="en-US" altLang="zh-TW" dirty="0">
                <a:latin typeface="medium-content-serif-font"/>
              </a:rPr>
              <a:t>, we propose the </a:t>
            </a:r>
            <a:r>
              <a:rPr lang="en-US" altLang="zh-TW" dirty="0" err="1">
                <a:latin typeface="medium-content-serif-font"/>
              </a:rPr>
              <a:t>Neuralized</a:t>
            </a:r>
            <a:r>
              <a:rPr lang="en-US" altLang="zh-TW" dirty="0">
                <a:latin typeface="medium-content-serif-font"/>
              </a:rPr>
              <a:t> A-Star based personalized Route recommendation Model.</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EF7412-3632-4F86-9F0D-96DD7199597B}" type="slidenum">
              <a:rPr kumimoji="0" lang="zh-TW" altLang="en-US" sz="1200" b="0" i="0" u="none" strike="noStrike" kern="1200" cap="none" spc="0" normalizeH="0" baseline="0" noProof="0" smtClean="0">
                <a:ln>
                  <a:noFill/>
                </a:ln>
                <a:solidFill>
                  <a:prstClr val="black"/>
                </a:solidFill>
                <a:effectLst/>
                <a:uLnTx/>
                <a:uFillTx/>
                <a:latin typeface="DengXian"/>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TW" altLang="en-US" sz="1200" b="0" i="0" u="none" strike="noStrike" kern="1200" cap="none" spc="0" normalizeH="0" baseline="0" noProof="0">
              <a:ln>
                <a:noFill/>
              </a:ln>
              <a:solidFill>
                <a:prstClr val="black"/>
              </a:solidFill>
              <a:effectLst/>
              <a:uLnTx/>
              <a:uFillTx/>
              <a:latin typeface="DengXian"/>
              <a:ea typeface="新細明體" panose="02020500000000000000" pitchFamily="18" charset="-120"/>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t>We shall first</a:t>
            </a:r>
            <a:r>
              <a:rPr lang="en-US" altLang="zh-CN" dirty="0"/>
              <a:t> give the formula definition of personalized route recommendation. A road network consists of node and edge, node is location and edge is road segment. A route is a location sequence and a trajectory is a route with arrived time of every location. A query consists of departure time, source location and destination location.  Our goal is to infer the most possible route  given </a:t>
            </a:r>
            <a:r>
              <a:rPr lang="en-US" altLang="en-US" dirty="0"/>
              <a:t>a user's query.</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5AE00-BCB8-A443-BAA9-A3620A56ABC9}"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Before introducing our model, I want to do a review of </a:t>
            </a:r>
            <a:r>
              <a:rPr lang="en-US" altLang="en-US" dirty="0"/>
              <a:t>the </a:t>
            </a:r>
            <a:r>
              <a:rPr lang="en-US" altLang="zh-CN" dirty="0"/>
              <a:t> A-Star algorithm. Originally, A-Star algorithm is designed to find the shortest path on graph, and it can be flexibly adapted to different task</a:t>
            </a:r>
            <a:r>
              <a:rPr lang="en-US" altLang="en-US" dirty="0"/>
              <a:t>s</a:t>
            </a:r>
            <a:r>
              <a:rPr lang="en-US" altLang="zh-CN" dirty="0"/>
              <a:t>. Compared with other search algorithm</a:t>
            </a:r>
            <a:r>
              <a:rPr lang="en-US" altLang="en-US" dirty="0"/>
              <a:t>s</a:t>
            </a:r>
            <a:r>
              <a:rPr lang="en-US" altLang="zh-CN" dirty="0"/>
              <a:t> such as Dijkstra and deep first search, it’s effective and efficient. </a:t>
            </a:r>
          </a:p>
          <a:p>
            <a:r>
              <a:rPr lang="en-US" altLang="zh-CN" dirty="0"/>
              <a:t>The core of A-Star Algorithm is </a:t>
            </a:r>
            <a:r>
              <a:rPr lang="en-US" altLang="en-US" dirty="0"/>
              <a:t>the </a:t>
            </a:r>
            <a:r>
              <a:rPr lang="en-US" altLang="zh-CN" dirty="0"/>
              <a:t>cost function</a:t>
            </a:r>
            <a:r>
              <a:rPr lang="en-US" altLang="en-US" dirty="0"/>
              <a:t>s</a:t>
            </a:r>
            <a:r>
              <a:rPr lang="en-US" altLang="zh-CN" dirty="0"/>
              <a:t>. The </a:t>
            </a:r>
            <a:r>
              <a:rPr lang="en-US" altLang="en-US" dirty="0"/>
              <a:t>s</a:t>
            </a:r>
            <a:r>
              <a:rPr lang="en-US" altLang="zh-CN" dirty="0"/>
              <a:t>earch procedure in A-Star algorithm is to find the path with least cost. The cost consists of two part</a:t>
            </a:r>
            <a:r>
              <a:rPr lang="en-US" altLang="en-US" dirty="0"/>
              <a:t>s</a:t>
            </a:r>
            <a:r>
              <a:rPr lang="en-US" altLang="zh-CN" dirty="0"/>
              <a:t>, in this paper, we call them observable cost </a:t>
            </a:r>
            <a:r>
              <a:rPr lang="en-US" altLang="en-US" dirty="0"/>
              <a:t>g </a:t>
            </a:r>
            <a:r>
              <a:rPr lang="en-US" altLang="zh-CN" dirty="0"/>
              <a:t>and estimated cost </a:t>
            </a:r>
            <a:r>
              <a:rPr lang="en-US" altLang="en-US" dirty="0"/>
              <a:t>h</a:t>
            </a:r>
            <a:r>
              <a:rPr lang="en-US" altLang="zh-CN" dirty="0"/>
              <a:t>. </a:t>
            </a:r>
            <a:r>
              <a:rPr lang="en-US" altLang="en-US" dirty="0"/>
              <a:t>In this picture</a:t>
            </a:r>
            <a:r>
              <a:rPr lang="en-US" altLang="zh-CN" dirty="0"/>
              <a:t>, </a:t>
            </a:r>
            <a:r>
              <a:rPr lang="en-US" altLang="en-US" dirty="0"/>
              <a:t>you can see that the </a:t>
            </a:r>
            <a:r>
              <a:rPr lang="en-US" altLang="zh-CN" dirty="0"/>
              <a:t>A-Star algorithm will choose </a:t>
            </a:r>
            <a:r>
              <a:rPr lang="en-US" altLang="en-US" dirty="0"/>
              <a:t>the </a:t>
            </a:r>
            <a:r>
              <a:rPr lang="en-US" altLang="zh-CN" dirty="0"/>
              <a:t>location with least cost at every expansion until it arrive</a:t>
            </a:r>
            <a:r>
              <a:rPr lang="en-US" altLang="en-US" dirty="0"/>
              <a:t>s</a:t>
            </a:r>
            <a:r>
              <a:rPr lang="en-US" altLang="zh-CN" dirty="0"/>
              <a:t> the destination.</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5AE00-BCB8-A443-BAA9-A3620A56ABC9}"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sz="1200" dirty="0">
                <a:solidFill>
                  <a:srgbClr val="002060"/>
                </a:solidFill>
                <a:latin typeface="微软雅黑" panose="020B0503020204020204" pitchFamily="34" charset="-122"/>
                <a:ea typeface="微软雅黑" panose="020B0503020204020204" pitchFamily="34" charset="-122"/>
              </a:rPr>
              <a:t>So, a A-star based approach can be summarized as follow, o</a:t>
            </a:r>
            <a:r>
              <a:rPr lang="en-US" altLang="zh-CN" sz="1200" dirty="0">
                <a:solidFill>
                  <a:srgbClr val="002060"/>
                </a:solidFill>
                <a:latin typeface="微软雅黑" panose="020B0503020204020204" pitchFamily="34" charset="-122"/>
                <a:ea typeface="微软雅黑" panose="020B0503020204020204" pitchFamily="34" charset="-122"/>
              </a:rPr>
              <a:t>ur target is to minimize the negative log likelihood. Given a path consisting of m locations, we can factorize the path to compute its cost according to the chain rule .</a:t>
            </a:r>
          </a:p>
          <a:p>
            <a:r>
              <a:rPr lang="en-US" altLang="zh-CN" sz="1200" dirty="0">
                <a:solidFill>
                  <a:srgbClr val="002060"/>
                </a:solidFill>
                <a:latin typeface="微软雅黑" panose="020B0503020204020204" pitchFamily="34" charset="-122"/>
                <a:ea typeface="微软雅黑" panose="020B0503020204020204" pitchFamily="34" charset="-122"/>
              </a:rPr>
              <a:t>We can compute the observable cost of a candidate location </a:t>
            </a:r>
            <a:r>
              <a:rPr lang="en-US" altLang="en-US" sz="1200" dirty="0" err="1">
                <a:solidFill>
                  <a:srgbClr val="002060"/>
                </a:solidFill>
                <a:latin typeface="微软雅黑" panose="020B0503020204020204" pitchFamily="34" charset="-122"/>
                <a:ea typeface="微软雅黑" panose="020B0503020204020204" pitchFamily="34" charset="-122"/>
              </a:rPr>
              <a:t>i </a:t>
            </a:r>
            <a:r>
              <a:rPr lang="en-US" altLang="zh-CN" sz="1200" dirty="0">
                <a:solidFill>
                  <a:srgbClr val="002060"/>
                </a:solidFill>
                <a:latin typeface="微软雅黑" panose="020B0503020204020204" pitchFamily="34" charset="-122"/>
                <a:ea typeface="微软雅黑" panose="020B0503020204020204" pitchFamily="34" charset="-122"/>
              </a:rPr>
              <a:t>as </a:t>
            </a:r>
            <a:r>
              <a:rPr lang="en-US" altLang="en-US" sz="1200" dirty="0">
                <a:solidFill>
                  <a:srgbClr val="002060"/>
                </a:solidFill>
                <a:latin typeface="微软雅黑" panose="020B0503020204020204" pitchFamily="34" charset="-122"/>
                <a:ea typeface="微软雅黑" panose="020B0503020204020204" pitchFamily="34" charset="-122"/>
              </a:rPr>
              <a:t>this foluma</a:t>
            </a:r>
            <a:r>
              <a:rPr lang="en-US" altLang="zh-CN" sz="1200" dirty="0">
                <a:solidFill>
                  <a:srgbClr val="002060"/>
                </a:solidFill>
                <a:latin typeface="微软雅黑" panose="020B0503020204020204" pitchFamily="34" charset="-122"/>
                <a:ea typeface="微软雅黑" panose="020B0503020204020204" pitchFamily="34" charset="-122"/>
                <a:sym typeface="Wingdings" panose="05000000000000000000" pitchFamily="2" charset="2"/>
              </a:rPr>
              <a:t>, and</a:t>
            </a:r>
            <a:r>
              <a:rPr lang="en-US" altLang="zh-CN" sz="1200" dirty="0">
                <a:solidFill>
                  <a:srgbClr val="002060"/>
                </a:solidFill>
                <a:latin typeface="微软雅黑" panose="020B0503020204020204" pitchFamily="34" charset="-122"/>
                <a:ea typeface="微软雅黑" panose="020B0503020204020204" pitchFamily="34" charset="-122"/>
              </a:rPr>
              <a:t> </a:t>
            </a:r>
            <a:r>
              <a:rPr lang="en-US" altLang="zh-CN" sz="1200" dirty="0" err="1">
                <a:solidFill>
                  <a:srgbClr val="002060"/>
                </a:solidFill>
                <a:latin typeface="微软雅黑" panose="020B0503020204020204" pitchFamily="34" charset="-122"/>
                <a:ea typeface="微软雅黑" panose="020B0503020204020204" pitchFamily="34" charset="-122"/>
              </a:rPr>
              <a:t>Pr</a:t>
            </a:r>
            <a:r>
              <a:rPr lang="en-US" altLang="zh-CN" sz="1200" dirty="0">
                <a:solidFill>
                  <a:srgbClr val="002060"/>
                </a:solidFill>
                <a:latin typeface="微软雅黑" panose="020B0503020204020204" pitchFamily="34" charset="-122"/>
                <a:ea typeface="微软雅黑" panose="020B0503020204020204" pitchFamily="34" charset="-122"/>
              </a:rPr>
              <a:t> can be calculated by shallow model</a:t>
            </a:r>
            <a:r>
              <a:rPr lang="en-US" altLang="en-US" sz="1200" dirty="0">
                <a:solidFill>
                  <a:srgbClr val="002060"/>
                </a:solidFill>
                <a:latin typeface="微软雅黑" panose="020B0503020204020204" pitchFamily="34" charset="-122"/>
                <a:ea typeface="微软雅黑" panose="020B0503020204020204" pitchFamily="34" charset="-122"/>
              </a:rPr>
              <a:t>s</a:t>
            </a:r>
            <a:r>
              <a:rPr lang="en-US" altLang="zh-CN" sz="1200" dirty="0">
                <a:solidFill>
                  <a:srgbClr val="002060"/>
                </a:solidFill>
                <a:latin typeface="微软雅黑" panose="020B0503020204020204" pitchFamily="34" charset="-122"/>
                <a:ea typeface="微软雅黑" panose="020B0503020204020204" pitchFamily="34" charset="-122"/>
              </a:rPr>
              <a:t>.</a:t>
            </a:r>
          </a:p>
          <a:p>
            <a:r>
              <a:rPr lang="en-US" altLang="zh-CN" sz="1200" dirty="0">
                <a:solidFill>
                  <a:srgbClr val="002060"/>
                </a:solidFill>
                <a:latin typeface="微软雅黑" panose="020B0503020204020204" pitchFamily="34" charset="-122"/>
                <a:ea typeface="微软雅黑" panose="020B0503020204020204" pitchFamily="34" charset="-122"/>
              </a:rPr>
              <a:t>Actually, the comput</a:t>
            </a:r>
            <a:r>
              <a:rPr lang="en-US" altLang="en-US" sz="1200" dirty="0">
                <a:solidFill>
                  <a:srgbClr val="002060"/>
                </a:solidFill>
                <a:latin typeface="微软雅黑" panose="020B0503020204020204" pitchFamily="34" charset="-122"/>
                <a:ea typeface="微软雅黑" panose="020B0503020204020204" pitchFamily="34" charset="-122"/>
              </a:rPr>
              <a:t>ation</a:t>
            </a:r>
            <a:r>
              <a:rPr lang="en-US" altLang="zh-CN" sz="1200" dirty="0">
                <a:solidFill>
                  <a:srgbClr val="002060"/>
                </a:solidFill>
                <a:latin typeface="微软雅黑" panose="020B0503020204020204" pitchFamily="34" charset="-122"/>
                <a:ea typeface="微软雅黑" panose="020B0503020204020204" pitchFamily="34" charset="-122"/>
              </a:rPr>
              <a:t> of </a:t>
            </a:r>
            <a:r>
              <a:rPr lang="en-US" altLang="en-US" sz="1200" dirty="0">
                <a:solidFill>
                  <a:srgbClr val="002060"/>
                </a:solidFill>
                <a:latin typeface="微软雅黑" panose="020B0503020204020204" pitchFamily="34" charset="-122"/>
                <a:ea typeface="微软雅黑" panose="020B0503020204020204" pitchFamily="34" charset="-122"/>
              </a:rPr>
              <a:t>the </a:t>
            </a:r>
            <a:r>
              <a:rPr lang="en-US" altLang="zh-CN" sz="1200" dirty="0">
                <a:solidFill>
                  <a:srgbClr val="002060"/>
                </a:solidFill>
                <a:latin typeface="微软雅黑" panose="020B0503020204020204" pitchFamily="34" charset="-122"/>
                <a:ea typeface="微软雅黑" panose="020B0503020204020204" pitchFamily="34" charset="-122"/>
              </a:rPr>
              <a:t>estimated cost is </a:t>
            </a:r>
            <a:r>
              <a:rPr lang="en-US" altLang="en-US" sz="1200" dirty="0">
                <a:solidFill>
                  <a:srgbClr val="002060"/>
                </a:solidFill>
                <a:latin typeface="微软雅黑" panose="020B0503020204020204" pitchFamily="34" charset="-122"/>
                <a:ea typeface="微软雅黑" panose="020B0503020204020204" pitchFamily="34" charset="-122"/>
              </a:rPr>
              <a:t>much </a:t>
            </a:r>
            <a:r>
              <a:rPr lang="en-US" altLang="zh-CN" sz="1200" dirty="0">
                <a:solidFill>
                  <a:srgbClr val="002060"/>
                </a:solidFill>
                <a:latin typeface="微软雅黑" panose="020B0503020204020204" pitchFamily="34" charset="-122"/>
                <a:ea typeface="微软雅黑" panose="020B0503020204020204" pitchFamily="34" charset="-122"/>
              </a:rPr>
              <a:t>more difficult, since the optimal sub-route for </a:t>
            </a:r>
            <a:r>
              <a:rPr lang="en-US" altLang="zh-CN" sz="1200" dirty="0" err="1">
                <a:solidFill>
                  <a:srgbClr val="002060"/>
                </a:solidFill>
                <a:latin typeface="微软雅黑" panose="020B0503020204020204" pitchFamily="34" charset="-122"/>
                <a:ea typeface="微软雅黑" panose="020B0503020204020204" pitchFamily="34" charset="-122"/>
              </a:rPr>
              <a:t>l</a:t>
            </a:r>
            <a:r>
              <a:rPr lang="en-US" altLang="en-US" sz="1200" dirty="0" err="1">
                <a:solidFill>
                  <a:srgbClr val="002060"/>
                </a:solidFill>
                <a:latin typeface="微软雅黑" panose="020B0503020204020204" pitchFamily="34" charset="-122"/>
                <a:ea typeface="微软雅黑" panose="020B0503020204020204" pitchFamily="34" charset="-122"/>
              </a:rPr>
              <a:t>ocation i</a:t>
            </a:r>
            <a:r>
              <a:rPr lang="en-US" altLang="zh-CN" sz="1200" dirty="0">
                <a:solidFill>
                  <a:srgbClr val="002060"/>
                </a:solidFill>
                <a:latin typeface="微软雅黑" panose="020B0503020204020204" pitchFamily="34" charset="-122"/>
                <a:ea typeface="微软雅黑" panose="020B0503020204020204" pitchFamily="34" charset="-122"/>
              </a:rPr>
              <a:t> to </a:t>
            </a:r>
            <a:r>
              <a:rPr lang="en-US" altLang="en-US" sz="1200" dirty="0" err="1">
                <a:solidFill>
                  <a:srgbClr val="002060"/>
                </a:solidFill>
                <a:latin typeface="微软雅黑" panose="020B0503020204020204" pitchFamily="34" charset="-122"/>
                <a:ea typeface="微软雅黑" panose="020B0503020204020204" pitchFamily="34" charset="-122"/>
              </a:rPr>
              <a:t>location d</a:t>
            </a:r>
            <a:r>
              <a:rPr lang="en-US" altLang="zh-CN" sz="1200" dirty="0">
                <a:solidFill>
                  <a:srgbClr val="002060"/>
                </a:solidFill>
                <a:latin typeface="微软雅黑" panose="020B0503020204020204" pitchFamily="34" charset="-122"/>
                <a:ea typeface="微软雅黑" panose="020B0503020204020204" pitchFamily="34" charset="-122"/>
              </a:rPr>
              <a:t> is unknown. People usually design it manually </a:t>
            </a:r>
            <a:r>
              <a:rPr lang="en-US" altLang="en-US" sz="1200" dirty="0">
                <a:solidFill>
                  <a:srgbClr val="002060"/>
                </a:solidFill>
                <a:latin typeface="微软雅黑" panose="020B0503020204020204" pitchFamily="34" charset="-122"/>
                <a:ea typeface="微软雅黑" panose="020B0503020204020204" pitchFamily="34" charset="-122"/>
              </a:rPr>
              <a:t>under certain</a:t>
            </a:r>
            <a:r>
              <a:rPr lang="en-US" altLang="zh-CN" sz="1200" dirty="0">
                <a:solidFill>
                  <a:srgbClr val="002060"/>
                </a:solidFill>
                <a:latin typeface="微软雅黑" panose="020B0503020204020204" pitchFamily="34" charset="-122"/>
                <a:ea typeface="微软雅黑" panose="020B0503020204020204" pitchFamily="34" charset="-122"/>
              </a:rPr>
              <a:t> rules. </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5AE00-BCB8-A443-BAA9-A3620A56ABC9}"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t>
            </a:r>
            <a:r>
              <a:rPr lang="en-US" altLang="en-US" dirty="0"/>
              <a:t>is i</a:t>
            </a:r>
            <a:r>
              <a:rPr lang="en-US" altLang="zh-CN" dirty="0"/>
              <a:t>s the overall architecture of our model </a:t>
            </a:r>
            <a:r>
              <a:rPr lang="en-US" altLang="en-US" dirty="0"/>
              <a:t>- NASR</a:t>
            </a:r>
            <a:r>
              <a:rPr lang="en-US" altLang="zh-CN" dirty="0"/>
              <a:t>. </a:t>
            </a:r>
            <a:r>
              <a:rPr lang="en-US" altLang="en-US" dirty="0"/>
              <a:t>On the left, it'</a:t>
            </a:r>
            <a:r>
              <a:rPr lang="en-US" altLang="zh-CN" dirty="0"/>
              <a:t>s </a:t>
            </a:r>
            <a:r>
              <a:rPr lang="en-US" altLang="en-US" dirty="0"/>
              <a:t>the </a:t>
            </a:r>
            <a:r>
              <a:rPr lang="en-US" altLang="zh-CN" dirty="0"/>
              <a:t>observable cost network, and it consists of intra-trajectory attention and inter-trajectory attention. </a:t>
            </a:r>
            <a:r>
              <a:rPr lang="en-US" altLang="en-US" dirty="0"/>
              <a:t>On the right, it'</a:t>
            </a:r>
            <a:r>
              <a:rPr lang="en-US" altLang="zh-CN" dirty="0"/>
              <a:t>s </a:t>
            </a:r>
            <a:r>
              <a:rPr lang="en-US" altLang="en-US" dirty="0"/>
              <a:t>the </a:t>
            </a:r>
            <a:r>
              <a:rPr lang="en-US" altLang="zh-CN" dirty="0"/>
              <a:t>estimated cost network, and it consists of a context-aware graph attention network and a </a:t>
            </a:r>
            <a:r>
              <a:rPr lang="en-US" altLang="en-US" dirty="0"/>
              <a:t>MLP</a:t>
            </a:r>
            <a:r>
              <a:rPr lang="en-US" altLang="zh-CN" dirty="0"/>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5AE00-BCB8-A443-BAA9-A3620A56ABC9}"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t>Now let's dive into the observable cost network. </a:t>
            </a:r>
            <a:r>
              <a:rPr lang="en-US" altLang="zh-CN" dirty="0"/>
              <a:t>First, we consider to combine several information together. </a:t>
            </a:r>
            <a:r>
              <a:rPr lang="en-US" altLang="en-US" dirty="0"/>
              <a:t>The </a:t>
            </a:r>
            <a:r>
              <a:rPr lang="en-US" altLang="zh-CN" dirty="0"/>
              <a:t>user, location and temporal representation are </a:t>
            </a:r>
            <a:r>
              <a:rPr lang="en-US" altLang="zh-CN" dirty="0" err="1"/>
              <a:t>concat</a:t>
            </a:r>
            <a:r>
              <a:rPr lang="en-US" altLang="en-US" dirty="0" err="1"/>
              <a:t>enat</a:t>
            </a:r>
            <a:r>
              <a:rPr lang="en-US" altLang="zh-CN" dirty="0" err="1"/>
              <a:t>ed</a:t>
            </a:r>
            <a:r>
              <a:rPr lang="en-US" altLang="zh-CN" dirty="0"/>
              <a:t> into a new vector. Then, GRU is employed to extract sequential </a:t>
            </a:r>
            <a:r>
              <a:rPr lang="en-US" altLang="en-US" dirty="0"/>
              <a:t>dependence.</a:t>
            </a:r>
            <a:r>
              <a:rPr lang="en-US" altLang="zh-CN" dirty="0"/>
              <a:t>  </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5AE00-BCB8-A443-BAA9-A3620A56ABC9}"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sequential </a:t>
            </a:r>
            <a:r>
              <a:rPr lang="en-US" altLang="en-US" dirty="0"/>
              <a:t>hidden states </a:t>
            </a:r>
            <a:r>
              <a:rPr lang="en-US" altLang="zh-CN" dirty="0"/>
              <a:t> extracted by GRU, we propose intra-trajectory attention to capture important characteristics of the entire trajectory. </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5AE00-BCB8-A443-BAA9-A3620A56ABC9}"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Furthermore, the historical trajector</a:t>
            </a:r>
            <a:r>
              <a:rPr lang="en-US" altLang="en-US" dirty="0"/>
              <a:t>ies</a:t>
            </a:r>
            <a:r>
              <a:rPr lang="en-US" altLang="zh-CN" dirty="0"/>
              <a:t> of  </a:t>
            </a:r>
            <a:r>
              <a:rPr lang="en-US" altLang="en-US" dirty="0"/>
              <a:t>the same </a:t>
            </a:r>
            <a:r>
              <a:rPr lang="en-US" altLang="zh-CN" dirty="0"/>
              <a:t>user is also important to model user-preference, hence, we introduce inter-trajectory attention </a:t>
            </a:r>
            <a:r>
              <a:rPr lang="en-US" altLang="en-US" dirty="0"/>
              <a:t>mechanism to take the user's historical trajectories into account.</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5AE00-BCB8-A443-BAA9-A3620A56ABC9}"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0AF6DD-051E-413B-8808-23D5AB3BD9E4}" type="slidenum">
              <a:rPr lang="en-US" smtClean="0"/>
              <a:pPr/>
              <a:t>22</a:t>
            </a:fld>
            <a:endParaRPr lang="en-US"/>
          </a:p>
        </p:txBody>
      </p:sp>
    </p:spTree>
    <p:extLst>
      <p:ext uri="{BB962C8B-B14F-4D97-AF65-F5344CB8AC3E}">
        <p14:creationId xmlns:p14="http://schemas.microsoft.com/office/powerpoint/2010/main" val="615060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Once we have learned the </a:t>
            </a:r>
            <a:r>
              <a:rPr lang="en-US" altLang="en-US" dirty="0"/>
              <a:t>finnal representaion</a:t>
            </a:r>
            <a:r>
              <a:rPr lang="en-US" altLang="zh-CN" dirty="0"/>
              <a:t> </a:t>
            </a:r>
            <a:r>
              <a:rPr lang="en-US" altLang="en-US" dirty="0"/>
              <a:t>of</a:t>
            </a:r>
            <a:r>
              <a:rPr lang="en-US" altLang="zh-CN" dirty="0"/>
              <a:t> the </a:t>
            </a:r>
            <a:r>
              <a:rPr lang="en-US" altLang="en-US" dirty="0"/>
              <a:t>trajectory</a:t>
            </a:r>
            <a:r>
              <a:rPr lang="en-US" altLang="zh-CN" dirty="0"/>
              <a:t>, we are able to compute the probability of the next location using a </a:t>
            </a:r>
            <a:r>
              <a:rPr lang="en-US" altLang="zh-CN" dirty="0" err="1"/>
              <a:t>softmax</a:t>
            </a:r>
            <a:r>
              <a:rPr lang="en-US" altLang="zh-CN" dirty="0"/>
              <a:t> function with road network constraint. (</a:t>
            </a:r>
            <a:r>
              <a:rPr lang="zh-CN" altLang="en-US" dirty="0"/>
              <a:t>翻页</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en-US" dirty="0"/>
              <a:t>Finanly</a:t>
            </a:r>
            <a:r>
              <a:rPr lang="en-US" altLang="zh-CN" dirty="0"/>
              <a:t> the </a:t>
            </a:r>
            <a:r>
              <a:rPr lang="en-US" altLang="zh-CN" sz="1200" dirty="0">
                <a:solidFill>
                  <a:srgbClr val="002060"/>
                </a:solidFill>
                <a:latin typeface="微软雅黑" panose="020B0503020204020204" pitchFamily="34" charset="-122"/>
                <a:ea typeface="微软雅黑" panose="020B0503020204020204" pitchFamily="34" charset="-122"/>
              </a:rPr>
              <a:t>observable cost </a:t>
            </a:r>
            <a:r>
              <a:rPr lang="en-US" altLang="en-US" sz="1200" dirty="0">
                <a:solidFill>
                  <a:srgbClr val="002060"/>
                </a:solidFill>
                <a:latin typeface="微软雅黑" panose="020B0503020204020204" pitchFamily="34" charset="-122"/>
                <a:ea typeface="微软雅黑" panose="020B0503020204020204" pitchFamily="34" charset="-122"/>
              </a:rPr>
              <a:t>g </a:t>
            </a:r>
            <a:r>
              <a:rPr lang="en-US" altLang="zh-CN" sz="1200" dirty="0">
                <a:solidFill>
                  <a:srgbClr val="002060"/>
                </a:solidFill>
                <a:latin typeface="微软雅黑" panose="020B0503020204020204" pitchFamily="34" charset="-122"/>
                <a:ea typeface="微软雅黑" panose="020B0503020204020204" pitchFamily="34" charset="-122"/>
              </a:rPr>
              <a:t>can be calculated as this formula </a:t>
            </a:r>
            <a:r>
              <a:rPr lang="en-US" altLang="en-US" sz="1200" dirty="0">
                <a:solidFill>
                  <a:srgbClr val="002060"/>
                </a:solidFill>
                <a:latin typeface="微软雅黑" panose="020B0503020204020204" pitchFamily="34" charset="-122"/>
                <a:ea typeface="微软雅黑" panose="020B0503020204020204" pitchFamily="34" charset="-122"/>
              </a:rPr>
              <a:t>we have mentioned before.</a:t>
            </a:r>
            <a:endParaRPr lang="en-US" altLang="zh-CN" sz="1200" dirty="0">
              <a:solidFill>
                <a:srgbClr val="00206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solidFill>
                  <a:srgbClr val="002060"/>
                </a:solidFill>
                <a:latin typeface="微软雅黑" panose="020B0503020204020204" pitchFamily="34" charset="-122"/>
                <a:ea typeface="微软雅黑" panose="020B0503020204020204" pitchFamily="34" charset="-122"/>
              </a:rPr>
              <a:t>and the observable cost network can be optimized by this </a:t>
            </a:r>
            <a:r>
              <a:rPr lang="en-US" altLang="en-US" sz="1200" dirty="0">
                <a:solidFill>
                  <a:srgbClr val="002060"/>
                </a:solidFill>
                <a:latin typeface="微软雅黑" panose="020B0503020204020204" pitchFamily="34" charset="-122"/>
                <a:ea typeface="微软雅黑" panose="020B0503020204020204" pitchFamily="34" charset="-122"/>
              </a:rPr>
              <a:t>loss function</a:t>
            </a:r>
            <a:r>
              <a:rPr lang="en-US" altLang="zh-CN" dirty="0"/>
              <a:t>(</a:t>
            </a:r>
            <a:r>
              <a:rPr lang="zh-CN" altLang="en-US" dirty="0"/>
              <a:t>翻页</a:t>
            </a:r>
            <a:r>
              <a:rPr lang="en-US" altLang="zh-CN" dirty="0"/>
              <a:t>)</a:t>
            </a:r>
            <a:endParaRPr lang="en-US" altLang="zh-CN" sz="1200" dirty="0">
              <a:solidFill>
                <a:srgbClr val="00206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5AE00-BCB8-A443-BAA9-A3620A56ABC9}"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a:t>
            </a:r>
            <a:r>
              <a:rPr lang="en-US" altLang="en-US" dirty="0"/>
              <a:t>model</a:t>
            </a:r>
            <a:r>
              <a:rPr lang="en-US" altLang="zh-CN" dirty="0"/>
              <a:t> the </a:t>
            </a:r>
            <a:r>
              <a:rPr lang="en-US" altLang="en-US" dirty="0"/>
              <a:t>estimated</a:t>
            </a:r>
            <a:r>
              <a:rPr lang="en-US" altLang="zh-CN" dirty="0"/>
              <a:t> cost </a:t>
            </a:r>
            <a:r>
              <a:rPr lang="en-US" altLang="en-US" dirty="0"/>
              <a:t>h </a:t>
            </a:r>
            <a:r>
              <a:rPr lang="en-US" altLang="zh-CN" dirty="0"/>
              <a:t>, we introduce graph neural network in our model. </a:t>
            </a:r>
            <a:r>
              <a:rPr lang="en-US" altLang="en-US" dirty="0"/>
              <a:t>W</a:t>
            </a:r>
            <a:r>
              <a:rPr lang="en-US" altLang="zh-CN" dirty="0"/>
              <a:t>e choose graph attention network to model road network since it’s effective and efficient in previous studies. In graph attention network, </a:t>
            </a:r>
            <a:r>
              <a:rPr lang="en-US" altLang="en-US" dirty="0"/>
              <a:t>the key point is</a:t>
            </a:r>
            <a:r>
              <a:rPr lang="en-US" altLang="zh-CN" dirty="0"/>
              <a:t> to compute the attention weight</a:t>
            </a:r>
            <a:r>
              <a:rPr lang="en-US" altLang="en-US" dirty="0"/>
              <a:t>s</a:t>
            </a:r>
            <a:r>
              <a:rPr lang="en-US" altLang="zh-CN" dirty="0"/>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5AE00-BCB8-A443-BAA9-A3620A56ABC9}"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Based on graph attention network, we propose context-aware graph attention mechanism. </a:t>
            </a:r>
            <a:r>
              <a:rPr lang="en-US" altLang="en-US" dirty="0"/>
              <a:t>Besides node and edge, w</a:t>
            </a:r>
            <a:r>
              <a:rPr lang="en-US" altLang="zh-CN" dirty="0"/>
              <a:t>e </a:t>
            </a:r>
            <a:r>
              <a:rPr lang="en-US" altLang="en-US" dirty="0"/>
              <a:t>alse </a:t>
            </a:r>
            <a:r>
              <a:rPr lang="en-US" altLang="zh-CN" dirty="0"/>
              <a:t>take geographical distance and user preference into consideration. The distance between </a:t>
            </a:r>
            <a:r>
              <a:rPr lang="en-US" altLang="en-US" dirty="0" err="1"/>
              <a:t>location i </a:t>
            </a:r>
            <a:r>
              <a:rPr lang="en-US" altLang="zh-CN" dirty="0"/>
              <a:t>and </a:t>
            </a:r>
            <a:r>
              <a:rPr lang="en-US" altLang="en-US" dirty="0" err="1"/>
              <a:t>j </a:t>
            </a:r>
            <a:r>
              <a:rPr lang="en-US" altLang="zh-CN" dirty="0"/>
              <a:t>is discretized into token, and these token</a:t>
            </a:r>
            <a:r>
              <a:rPr lang="en-US" altLang="en-US" dirty="0"/>
              <a:t>s</a:t>
            </a:r>
            <a:r>
              <a:rPr lang="en-US" altLang="zh-CN" dirty="0"/>
              <a:t> will be embedded into vector.  Moving state </a:t>
            </a:r>
            <a:r>
              <a:rPr lang="en-US" altLang="zh-CN" dirty="0" err="1"/>
              <a:t>h^p</a:t>
            </a:r>
            <a:r>
              <a:rPr lang="en-US" altLang="zh-CN" dirty="0"/>
              <a:t> comes from observable cost network, which is </a:t>
            </a:r>
            <a:r>
              <a:rPr lang="en-US" altLang="en-US" dirty="0"/>
              <a:t>the </a:t>
            </a:r>
            <a:r>
              <a:rPr lang="en-US" altLang="zh-CN" dirty="0"/>
              <a:t>output </a:t>
            </a:r>
            <a:r>
              <a:rPr lang="en-US" altLang="en-US" dirty="0"/>
              <a:t>of</a:t>
            </a:r>
            <a:r>
              <a:rPr lang="en-US" altLang="zh-CN" dirty="0"/>
              <a:t> </a:t>
            </a:r>
            <a:r>
              <a:rPr lang="en-US" altLang="zh-CN" sz="1200" dirty="0">
                <a:solidFill>
                  <a:srgbClr val="002060"/>
                </a:solidFill>
                <a:latin typeface="微软雅黑" panose="020B0503020204020204" pitchFamily="34" charset="-122"/>
                <a:ea typeface="微软雅黑" panose="020B0503020204020204" pitchFamily="34" charset="-122"/>
              </a:rPr>
              <a:t>Inter-Trajectory Attention. </a:t>
            </a:r>
            <a:r>
              <a:rPr lang="en-US" altLang="zh-CN" dirty="0"/>
              <a:t>The distance vector and moving state will be used to compute the attention weight</a:t>
            </a:r>
            <a:r>
              <a:rPr lang="en-US" altLang="en-US" dirty="0"/>
              <a:t>s</a:t>
            </a:r>
            <a:r>
              <a:rPr lang="en-US" altLang="zh-CN" dirty="0"/>
              <a:t>, so as to improve the performance of graph attention network.</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5AE00-BCB8-A443-BAA9-A3620A56ABC9}"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Similar to </a:t>
            </a:r>
            <a:r>
              <a:rPr lang="en-US" altLang="en-US" dirty="0"/>
              <a:t>the </a:t>
            </a:r>
            <a:r>
              <a:rPr lang="en-US" altLang="zh-CN" dirty="0"/>
              <a:t>transformer, we also use multi-head attention mechanism to stabilizing the learning process</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5AE00-BCB8-A443-BAA9-A3620A56ABC9}"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several iteration</a:t>
            </a:r>
            <a:r>
              <a:rPr lang="en-US" altLang="en-US" dirty="0"/>
              <a:t>s</a:t>
            </a:r>
            <a:r>
              <a:rPr lang="en-US" altLang="zh-CN" dirty="0"/>
              <a:t> of graph attention network, we use a </a:t>
            </a:r>
            <a:r>
              <a:rPr lang="en-US" altLang="en-US" dirty="0"/>
              <a:t>MLP</a:t>
            </a:r>
            <a:r>
              <a:rPr lang="en-US" altLang="zh-CN" dirty="0"/>
              <a:t> to fuse context vector, node representation and distance information.  The </a:t>
            </a:r>
            <a:r>
              <a:rPr lang="en-US" altLang="en-US" dirty="0"/>
              <a:t>MLP</a:t>
            </a:r>
            <a:r>
              <a:rPr lang="en-US" altLang="zh-CN" dirty="0"/>
              <a:t> finally output </a:t>
            </a:r>
            <a:r>
              <a:rPr lang="en-US" altLang="en-US" dirty="0"/>
              <a:t>the </a:t>
            </a:r>
            <a:r>
              <a:rPr lang="en-US" altLang="zh-CN" dirty="0"/>
              <a:t>estimated cost.</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5AE00-BCB8-A443-BAA9-A3620A56ABC9}"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 will talk about the training method of </a:t>
            </a:r>
            <a:r>
              <a:rPr lang="en-US" altLang="en-US" dirty="0"/>
              <a:t>the </a:t>
            </a:r>
            <a:r>
              <a:rPr lang="en-US" altLang="zh-CN" dirty="0"/>
              <a:t>estimated cost network. </a:t>
            </a:r>
            <a:r>
              <a:rPr lang="zh-CN" altLang="en-US" dirty="0"/>
              <a:t>（翻页）</a:t>
            </a:r>
            <a:endParaRPr lang="en-US" altLang="zh-CN" dirty="0"/>
          </a:p>
          <a:p>
            <a:r>
              <a:rPr lang="en-US" altLang="zh-CN" dirty="0"/>
              <a:t>When a location </a:t>
            </a:r>
            <a:r>
              <a:rPr lang="en-US" altLang="en-US" dirty="0" err="1"/>
              <a:t>i</a:t>
            </a:r>
            <a:r>
              <a:rPr lang="en-US" altLang="zh-CN" dirty="0"/>
              <a:t> is selected, an immediate cost </a:t>
            </a:r>
            <a:r>
              <a:rPr lang="en-US" altLang="zh-CN" dirty="0" err="1"/>
              <a:t>c_i</a:t>
            </a:r>
            <a:r>
              <a:rPr lang="en-US" altLang="zh-CN" dirty="0"/>
              <a:t> will be yielded according to this formula.</a:t>
            </a:r>
            <a:r>
              <a:rPr lang="zh-CN" altLang="en-US" dirty="0"/>
              <a:t>  （翻页）</a:t>
            </a:r>
            <a:endParaRPr lang="en-US" altLang="zh-CN" dirty="0"/>
          </a:p>
          <a:p>
            <a:endParaRPr lang="en-US" altLang="zh-CN" dirty="0"/>
          </a:p>
          <a:p>
            <a:r>
              <a:rPr lang="en-US" altLang="en-US" dirty="0"/>
              <a:t>改公式</a:t>
            </a:r>
            <a:endParaRPr lang="en-US" altLang="zh-CN" dirty="0"/>
          </a:p>
          <a:p>
            <a:endParaRPr lang="en-US" altLang="zh-CN" dirty="0"/>
          </a:p>
          <a:p>
            <a:r>
              <a:rPr lang="en-US" altLang="zh-CN" dirty="0"/>
              <a:t>So, the real estimated cost between </a:t>
            </a:r>
            <a:r>
              <a:rPr lang="en-US" altLang="en-US" dirty="0"/>
              <a:t>location i</a:t>
            </a:r>
            <a:r>
              <a:rPr lang="en-US" altLang="zh-CN" dirty="0"/>
              <a:t> and </a:t>
            </a:r>
            <a:r>
              <a:rPr lang="en-US" altLang="en-US" dirty="0"/>
              <a:t>d</a:t>
            </a:r>
            <a:r>
              <a:rPr lang="en-US" altLang="zh-CN" dirty="0"/>
              <a:t> can be modeled as this </a:t>
            </a:r>
            <a:r>
              <a:rPr lang="en-US" altLang="zh-CN" dirty="0">
                <a:sym typeface="+mn-ea"/>
              </a:rPr>
              <a:t>formula.</a:t>
            </a:r>
            <a:r>
              <a:rPr lang="en-US" altLang="zh-CN" dirty="0"/>
              <a:t>  </a:t>
            </a:r>
            <a:r>
              <a:rPr lang="zh-CN" altLang="en-US" dirty="0"/>
              <a:t>（翻页）</a:t>
            </a:r>
            <a:endParaRPr lang="en-US" altLang="zh-CN" dirty="0"/>
          </a:p>
          <a:p>
            <a:endParaRPr lang="en-US" altLang="zh-CN" dirty="0"/>
          </a:p>
          <a:p>
            <a:r>
              <a:rPr lang="en-US" altLang="zh-CN" dirty="0"/>
              <a:t>We use temporal difference learning to optimize </a:t>
            </a:r>
            <a:r>
              <a:rPr lang="en-US" altLang="en-US" dirty="0"/>
              <a:t>this</a:t>
            </a:r>
            <a:r>
              <a:rPr lang="en-US" altLang="zh-CN" dirty="0"/>
              <a:t> network, since the computation of estimated cost is a multi-step decision process and </a:t>
            </a:r>
            <a:r>
              <a:rPr lang="en-US" altLang="en-US" dirty="0"/>
              <a:t>is </a:t>
            </a:r>
            <a:r>
              <a:rPr lang="en-US" altLang="zh-CN" dirty="0"/>
              <a:t>difficult to </a:t>
            </a:r>
            <a:r>
              <a:rPr lang="en-US" altLang="en-US" dirty="0"/>
              <a:t>be optimized directly.</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5AE00-BCB8-A443-BAA9-A3620A56ABC9}"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en-US" dirty="0"/>
              <a:t>This</a:t>
            </a:r>
            <a:r>
              <a:rPr lang="en-US" altLang="zh-CN" dirty="0"/>
              <a:t> is the training procedure of our model. </a:t>
            </a:r>
            <a:r>
              <a:rPr lang="zh-CN" altLang="en-US" dirty="0"/>
              <a:t>（翻页）</a:t>
            </a:r>
            <a:endParaRPr lang="en-US" altLang="zh-CN" dirty="0"/>
          </a:p>
          <a:p>
            <a:r>
              <a:rPr lang="en-US" altLang="en-US" dirty="0"/>
              <a:t>W</a:t>
            </a:r>
            <a:r>
              <a:rPr lang="en-US" altLang="zh-CN" dirty="0"/>
              <a:t>e first pre-train the </a:t>
            </a:r>
            <a:r>
              <a:rPr lang="en-US" altLang="en-US" dirty="0"/>
              <a:t>GRU based observable cost network</a:t>
            </a:r>
            <a:r>
              <a:rPr lang="en-US" altLang="zh-CN" dirty="0"/>
              <a:t>.</a:t>
            </a:r>
            <a:r>
              <a:rPr lang="zh-CN" altLang="en-US" dirty="0"/>
              <a:t> （翻页）</a:t>
            </a:r>
            <a:endParaRPr lang="en-US" altLang="zh-CN" dirty="0"/>
          </a:p>
          <a:p>
            <a:r>
              <a:rPr lang="en-US" altLang="zh-CN" dirty="0"/>
              <a:t> Then, we </a:t>
            </a:r>
            <a:r>
              <a:rPr lang="en-US" altLang="en-US" dirty="0"/>
              <a:t>train</a:t>
            </a:r>
            <a:r>
              <a:rPr lang="en-US" altLang="zh-CN" dirty="0"/>
              <a:t> the two components </a:t>
            </a:r>
            <a:r>
              <a:rPr lang="en-US" altLang="en-US" dirty="0"/>
              <a:t>jointly </a:t>
            </a:r>
            <a:r>
              <a:rPr lang="en-US" altLang="zh-CN" dirty="0"/>
              <a:t>using alternative optimization by iterating the trajectories in training set.</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5AE00-BCB8-A443-BAA9-A3620A56ABC9}"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we </a:t>
            </a:r>
            <a:r>
              <a:rPr lang="en-US" altLang="en-US" dirty="0"/>
              <a:t>are going to </a:t>
            </a:r>
            <a:r>
              <a:rPr lang="en-US" altLang="zh-CN" dirty="0"/>
              <a:t>talk about </a:t>
            </a:r>
            <a:r>
              <a:rPr lang="en-US" altLang="en-US" dirty="0"/>
              <a:t>the </a:t>
            </a:r>
            <a:r>
              <a:rPr lang="en-US" altLang="zh-CN" dirty="0"/>
              <a:t>experiments. We collected three datasets, named Beijing taxi, </a:t>
            </a:r>
            <a:r>
              <a:rPr lang="en-US" altLang="zh-CN" dirty="0" err="1"/>
              <a:t>porto</a:t>
            </a:r>
            <a:r>
              <a:rPr lang="en-US" altLang="zh-CN" dirty="0"/>
              <a:t> taxi and Beijing bicycle. These data are processed by removing stay points and noisy points. Meanwhile, we collected road network of Beijing and Porto from OpenStreetMap.  Processed trajectories are matched to road network by a</a:t>
            </a:r>
            <a:r>
              <a:rPr lang="en-US" altLang="en-US" dirty="0"/>
              <a:t>n</a:t>
            </a:r>
            <a:r>
              <a:rPr lang="en-US" altLang="zh-CN" dirty="0"/>
              <a:t> open-source map-matching algorithm. Finally, we got three </a:t>
            </a:r>
            <a:r>
              <a:rPr lang="en-US" altLang="en-US" dirty="0"/>
              <a:t>processed datasets</a:t>
            </a:r>
            <a:r>
              <a:rPr lang="en-US" altLang="zh-CN" dirty="0"/>
              <a:t>. Statistics of the three datasets can be seen in table 1.</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5AE00-BCB8-A443-BAA9-A3620A56ABC9}"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 the left, it’s the </a:t>
            </a:r>
            <a:r>
              <a:rPr lang="en-US" altLang="en-US" dirty="0"/>
              <a:t>evaluation</a:t>
            </a:r>
            <a:r>
              <a:rPr lang="en-US" altLang="zh-CN" dirty="0"/>
              <a:t> metrics, precision, recall and F1. They can be used to evaluate the difference between </a:t>
            </a:r>
            <a:r>
              <a:rPr lang="en-US" altLang="en-US" dirty="0"/>
              <a:t>the </a:t>
            </a:r>
            <a:r>
              <a:rPr lang="en-US" altLang="zh-CN" dirty="0"/>
              <a:t>inferred route and </a:t>
            </a:r>
            <a:r>
              <a:rPr lang="en-US" altLang="en-US" dirty="0"/>
              <a:t>the groudtruth</a:t>
            </a:r>
            <a:r>
              <a:rPr lang="en-US" altLang="zh-CN" dirty="0"/>
              <a:t>.</a:t>
            </a:r>
          </a:p>
          <a:p>
            <a:r>
              <a:rPr lang="en-US" altLang="en-US" dirty="0"/>
              <a:t>On the r</a:t>
            </a:r>
            <a:r>
              <a:rPr lang="en-US" altLang="zh-CN" dirty="0"/>
              <a:t>ight is our five benchmarks, RICK and MPR </a:t>
            </a:r>
            <a:r>
              <a:rPr lang="en-US" altLang="en-US" dirty="0"/>
              <a:t>are</a:t>
            </a:r>
            <a:r>
              <a:rPr lang="en-US" altLang="zh-CN" dirty="0"/>
              <a:t> search-based method</a:t>
            </a:r>
            <a:r>
              <a:rPr lang="en-US" altLang="en-US" dirty="0"/>
              <a:t>s</a:t>
            </a:r>
            <a:r>
              <a:rPr lang="en-US" altLang="zh-CN" dirty="0"/>
              <a:t> while STRNN and </a:t>
            </a:r>
            <a:r>
              <a:rPr lang="en-US" altLang="zh-CN" dirty="0" err="1"/>
              <a:t>DeepMove</a:t>
            </a:r>
            <a:r>
              <a:rPr lang="en-US" altLang="zh-CN" dirty="0"/>
              <a:t> </a:t>
            </a:r>
            <a:r>
              <a:rPr lang="en-US" altLang="en-US" dirty="0"/>
              <a:t>are </a:t>
            </a:r>
            <a:r>
              <a:rPr lang="en-US" altLang="zh-CN" dirty="0"/>
              <a:t>deep learning method</a:t>
            </a:r>
            <a:r>
              <a:rPr lang="en-US" altLang="en-US" dirty="0"/>
              <a:t>s</a:t>
            </a:r>
            <a:r>
              <a:rPr lang="en-US" altLang="zh-CN" dirty="0"/>
              <a:t>. CTRR is </a:t>
            </a:r>
            <a:r>
              <a:rPr lang="en-US" altLang="en-US" dirty="0"/>
              <a:t>a </a:t>
            </a:r>
            <a:r>
              <a:rPr lang="en-US" altLang="zh-CN" dirty="0"/>
              <a:t>collaborative filtering </a:t>
            </a:r>
            <a:r>
              <a:rPr lang="en-US" altLang="en-US" dirty="0"/>
              <a:t>based </a:t>
            </a:r>
            <a:r>
              <a:rPr lang="en-US" altLang="zh-CN" dirty="0"/>
              <a:t>method. </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5AE00-BCB8-A443-BAA9-A3620A56ABC9}"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evaluate different conditions, we consider short, medium and long query. Short query range</a:t>
            </a:r>
            <a:r>
              <a:rPr lang="en-US" altLang="en-US" dirty="0"/>
              <a:t>s</a:t>
            </a:r>
            <a:r>
              <a:rPr lang="en-US" altLang="zh-CN" dirty="0"/>
              <a:t> from ten to twenty locations, medium query range</a:t>
            </a:r>
            <a:r>
              <a:rPr lang="en-US" altLang="en-US" dirty="0"/>
              <a:t>s</a:t>
            </a:r>
            <a:r>
              <a:rPr lang="en-US" altLang="zh-CN" dirty="0"/>
              <a:t> from twenty to thirty locations, and long query is more than thirty locations. </a:t>
            </a:r>
          </a:p>
          <a:p>
            <a:endParaRPr lang="en-US" altLang="zh-CN" dirty="0"/>
          </a:p>
          <a:p>
            <a:r>
              <a:rPr lang="en-US" altLang="zh-CN" dirty="0"/>
              <a:t>Here is the precision and recall of our model on three datasets.</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5AE00-BCB8-A443-BAA9-A3620A56ABC9}"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EC6E0A95-ADFE-41D0-9B95-F83F1B041020}" type="slidenum">
              <a:rPr lang="en-US" altLang="zh-CN" smtClean="0">
                <a:ea typeface="黑体" pitchFamily="49" charset="-122"/>
              </a:rPr>
              <a:pPr/>
              <a:t>24</a:t>
            </a:fld>
            <a:endParaRPr lang="en-US" altLang="zh-CN">
              <a:ea typeface="黑体" pitchFamily="49" charset="-122"/>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endParaRPr lang="zh-CN" altLang="zh-CN">
              <a:ea typeface="黑体" pitchFamily="49" charset="-122"/>
            </a:endParaRPr>
          </a:p>
        </p:txBody>
      </p:sp>
    </p:spTree>
    <p:extLst>
      <p:ext uri="{BB962C8B-B14F-4D97-AF65-F5344CB8AC3E}">
        <p14:creationId xmlns:p14="http://schemas.microsoft.com/office/powerpoint/2010/main" val="37164214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t>Here is the result of F1 score. From</a:t>
            </a:r>
            <a:r>
              <a:rPr lang="en-US" altLang="zh-CN" dirty="0"/>
              <a:t> the two </a:t>
            </a:r>
            <a:r>
              <a:rPr lang="en-US" altLang="en-US" dirty="0"/>
              <a:t>columns</a:t>
            </a:r>
            <a:r>
              <a:rPr lang="en-US" altLang="zh-CN" dirty="0"/>
              <a:t>, </a:t>
            </a:r>
            <a:r>
              <a:rPr lang="en-US" altLang="en-US" dirty="0"/>
              <a:t>you can see</a:t>
            </a:r>
            <a:r>
              <a:rPr lang="en-US" altLang="zh-CN" dirty="0"/>
              <a:t> that our proposed model </a:t>
            </a:r>
            <a:r>
              <a:rPr lang="en-US" altLang="en-US" dirty="0"/>
              <a:t>NASR </a:t>
            </a:r>
            <a:r>
              <a:rPr lang="en-US" altLang="zh-CN" dirty="0">
                <a:solidFill>
                  <a:srgbClr val="002060"/>
                </a:solidFill>
                <a:latin typeface="微软雅黑" panose="020B0503020204020204" pitchFamily="34" charset="-122"/>
                <a:ea typeface="微软雅黑" panose="020B0503020204020204" pitchFamily="34" charset="-122"/>
                <a:sym typeface="+mn-ea"/>
              </a:rPr>
              <a:t>performs best among </a:t>
            </a:r>
            <a:r>
              <a:rPr lang="en-US" altLang="en-US" dirty="0">
                <a:solidFill>
                  <a:srgbClr val="002060"/>
                </a:solidFill>
                <a:latin typeface="微软雅黑" panose="020B0503020204020204" pitchFamily="34" charset="-122"/>
                <a:ea typeface="微软雅黑" panose="020B0503020204020204" pitchFamily="34" charset="-122"/>
                <a:sym typeface="+mn-ea"/>
              </a:rPr>
              <a:t>all the</a:t>
            </a:r>
            <a:r>
              <a:rPr lang="en-US" altLang="zh-CN" dirty="0">
                <a:solidFill>
                  <a:srgbClr val="002060"/>
                </a:solidFill>
                <a:latin typeface="微软雅黑" panose="020B0503020204020204" pitchFamily="34" charset="-122"/>
                <a:ea typeface="微软雅黑" panose="020B0503020204020204" pitchFamily="34" charset="-122"/>
                <a:sym typeface="+mn-ea"/>
              </a:rPr>
              <a:t> methods</a:t>
            </a:r>
            <a:r>
              <a:rPr lang="en-US" altLang="en-US" dirty="0">
                <a:solidFill>
                  <a:srgbClr val="002060"/>
                </a:solidFill>
                <a:latin typeface="微软雅黑" panose="020B0503020204020204" pitchFamily="34" charset="-122"/>
                <a:ea typeface="微软雅黑" panose="020B0503020204020204" pitchFamily="34" charset="-122"/>
                <a:sym typeface="+mn-ea"/>
              </a:rPr>
              <a:t>. Because it </a:t>
            </a:r>
            <a:r>
              <a:rPr lang="en-US" altLang="zh-CN" dirty="0"/>
              <a:t> </a:t>
            </a:r>
            <a:r>
              <a:rPr lang="en-US" altLang="zh-CN" sz="1200" dirty="0">
                <a:solidFill>
                  <a:srgbClr val="002060"/>
                </a:solidFill>
                <a:latin typeface="微软雅黑" panose="020B0503020204020204" pitchFamily="34" charset="-122"/>
                <a:ea typeface="微软雅黑" panose="020B0503020204020204" pitchFamily="34" charset="-122"/>
              </a:rPr>
              <a:t>combine</a:t>
            </a:r>
            <a:r>
              <a:rPr lang="en-US" altLang="en-US" sz="1200" dirty="0">
                <a:solidFill>
                  <a:srgbClr val="002060"/>
                </a:solidFill>
                <a:latin typeface="微软雅黑" panose="020B0503020204020204" pitchFamily="34" charset="-122"/>
                <a:ea typeface="微软雅黑" panose="020B0503020204020204" pitchFamily="34" charset="-122"/>
              </a:rPr>
              <a:t>s</a:t>
            </a:r>
            <a:r>
              <a:rPr lang="en-US" altLang="zh-CN" sz="1200" dirty="0">
                <a:solidFill>
                  <a:srgbClr val="002060"/>
                </a:solidFill>
                <a:latin typeface="微软雅黑" panose="020B0503020204020204" pitchFamily="34" charset="-122"/>
                <a:ea typeface="微软雅黑" panose="020B0503020204020204" pitchFamily="34" charset="-122"/>
              </a:rPr>
              <a:t> both the benefits of heuristic search and neural networks.  </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5AE00-BCB8-A443-BAA9-A3620A56ABC9}"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sz="1200" dirty="0">
                <a:solidFill>
                  <a:srgbClr val="002060"/>
                </a:solidFill>
                <a:latin typeface="微软雅黑" panose="020B0503020204020204" pitchFamily="34" charset="-122"/>
                <a:ea typeface="微软雅黑" panose="020B0503020204020204" pitchFamily="34" charset="-122"/>
              </a:rPr>
              <a:t>As for the h</a:t>
            </a:r>
            <a:r>
              <a:rPr lang="en-US" altLang="zh-CN" dirty="0"/>
              <a:t>euristic search methods, i.e., RICK and MPR, </a:t>
            </a:r>
            <a:r>
              <a:rPr lang="en-US" altLang="en-US" dirty="0"/>
              <a:t>they </a:t>
            </a:r>
            <a:r>
              <a:rPr lang="en-US" altLang="zh-CN" dirty="0"/>
              <a:t>perform very well, especially the RICK. RICK fully </a:t>
            </a:r>
            <a:r>
              <a:rPr lang="en-US" altLang="en-US" dirty="0"/>
              <a:t>utilize</a:t>
            </a:r>
            <a:r>
              <a:rPr lang="en-US" altLang="zh-CN" dirty="0"/>
              <a:t> the road network information and adopts the informed A</a:t>
            </a:r>
            <a:r>
              <a:rPr lang="en-US" altLang="en-US" dirty="0"/>
              <a:t>-star</a:t>
            </a:r>
            <a:r>
              <a:rPr lang="en-US" altLang="zh-CN" dirty="0"/>
              <a:t> algorithm. </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5AE00-BCB8-A443-BAA9-A3620A56ABC9}"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t>Next,</a:t>
            </a:r>
            <a:r>
              <a:rPr lang="en-US" altLang="zh-CN" dirty="0"/>
              <a:t> the matrix factorization based method CTRR does not perform better than RICK and MPR. A possible reason is that CTRR can not  </a:t>
            </a:r>
            <a:r>
              <a:rPr lang="en-US" altLang="en-US" dirty="0"/>
              <a:t>fully </a:t>
            </a:r>
            <a:r>
              <a:rPr lang="en-US" altLang="zh-CN" dirty="0"/>
              <a:t>utilize the road network information. Besides, it has limited capacities in learning comp</a:t>
            </a:r>
            <a:r>
              <a:rPr lang="en-US" altLang="en-US" dirty="0"/>
              <a:t>lex</a:t>
            </a:r>
            <a:r>
              <a:rPr lang="en-US" altLang="zh-CN" dirty="0"/>
              <a:t> trajectory </a:t>
            </a:r>
            <a:r>
              <a:rPr lang="en-US" altLang="en-US" dirty="0"/>
              <a:t>feature</a:t>
            </a:r>
            <a:r>
              <a:rPr lang="en-US" altLang="zh-CN" dirty="0"/>
              <a:t>s</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5AE00-BCB8-A443-BAA9-A3620A56ABC9}"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t>Also</a:t>
            </a:r>
            <a:r>
              <a:rPr lang="en-US" altLang="zh-CN" dirty="0"/>
              <a:t>, deep learning method </a:t>
            </a:r>
            <a:r>
              <a:rPr lang="en-US" altLang="zh-CN" dirty="0" err="1"/>
              <a:t>DeepMove</a:t>
            </a:r>
            <a:r>
              <a:rPr lang="en-US" altLang="zh-CN" dirty="0"/>
              <a:t> performs very well among all the baselines, while STRNN gives a worse performance. Compared with STRNN, </a:t>
            </a:r>
            <a:r>
              <a:rPr lang="en-US" altLang="zh-CN" dirty="0" err="1"/>
              <a:t>DeepMove</a:t>
            </a:r>
            <a:r>
              <a:rPr lang="en-US" altLang="zh-CN" dirty="0"/>
              <a:t> considers more kinds of context information and designs more advanced sequential neural networks.</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5AE00-BCB8-A443-BAA9-A3620A56ABC9}"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a:sym typeface="+mn-ea"/>
              </a:rPr>
              <a:t>Here </a:t>
            </a:r>
            <a:r>
              <a:rPr lang="en-US" dirty="0">
                <a:sym typeface="+mn-ea"/>
              </a:rPr>
              <a:t>comes the ablation study, </a:t>
            </a:r>
            <a:r>
              <a:rPr dirty="0">
                <a:sym typeface="+mn-ea"/>
              </a:rPr>
              <a:t>we consider three variants of the attention mechanism for implementing observable cost function: without attention (NA), using only intra-trajectory attention (IA) and using both intra- and inter-trajectory attention (BA). </a:t>
            </a:r>
          </a:p>
          <a:p>
            <a:r>
              <a:rPr dirty="0">
                <a:sym typeface="+mn-ea"/>
              </a:rPr>
              <a:t>Recall our </a:t>
            </a:r>
            <a:r>
              <a:rPr lang="en-US" dirty="0">
                <a:sym typeface="+mn-ea"/>
              </a:rPr>
              <a:t>GRU</a:t>
            </a:r>
            <a:r>
              <a:rPr dirty="0">
                <a:sym typeface="+mn-ea"/>
              </a:rPr>
              <a:t> component is also able to learn a vectorized representation for the moving state of users. We further prepare a variant for verifying the effect of the learned moving state in the value network, namely the model that does not provide the moving state to the estimated cost function.</a:t>
            </a:r>
          </a:p>
          <a:p>
            <a:endParaRPr dirty="0">
              <a:sym typeface="+mn-ea"/>
            </a:endParaRPr>
          </a:p>
          <a:p>
            <a:r>
              <a:rPr dirty="0">
                <a:sym typeface="+mn-ea"/>
              </a:rPr>
              <a:t>It shows that both intra- and inter-trajectory attention are important to improve the performance of the PRR task. Especially, the learned moving state from the </a:t>
            </a:r>
            <a:r>
              <a:rPr lang="en-US" dirty="0">
                <a:sym typeface="+mn-ea"/>
              </a:rPr>
              <a:t>GRU</a:t>
            </a:r>
            <a:r>
              <a:rPr dirty="0">
                <a:sym typeface="+mn-ea"/>
              </a:rPr>
              <a:t> component is useful for the value network. When the moving state is incorporated, the performance has been greatly improved. </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5AE00-BCB8-A443-BAA9-A3620A56ABC9}"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mn-ea"/>
              </a:rPr>
              <a:t>On the left, we present four variants of </a:t>
            </a:r>
            <a:r>
              <a:rPr lang="en-US" altLang="en-US" dirty="0">
                <a:sym typeface="+mn-ea"/>
              </a:rPr>
              <a:t>the </a:t>
            </a:r>
            <a:r>
              <a:rPr lang="en-US" altLang="zh-CN" dirty="0">
                <a:sym typeface="+mn-ea"/>
              </a:rPr>
              <a:t>estimated cost function. We can see that the simplest spatial distance baseline ED gives the worst performance, which indicates simple heuristics may not work well in our task. Graph attention networks are more effective to capture structural </a:t>
            </a:r>
            <a:r>
              <a:rPr lang="en-US" altLang="en-US" dirty="0">
                <a:sym typeface="+mn-ea"/>
              </a:rPr>
              <a:t>feature</a:t>
            </a:r>
            <a:r>
              <a:rPr lang="en-US" altLang="zh-CN" dirty="0">
                <a:sym typeface="+mn-ea"/>
              </a:rPr>
              <a:t>s from </a:t>
            </a:r>
            <a:r>
              <a:rPr lang="en-US" altLang="en-US" dirty="0">
                <a:sym typeface="+mn-ea"/>
              </a:rPr>
              <a:t>a </a:t>
            </a:r>
            <a:r>
              <a:rPr lang="en-US" altLang="zh-CN" dirty="0">
                <a:sym typeface="+mn-ea"/>
              </a:rPr>
              <a:t>graph. When incorporating context information, our value network is able to outperform the variant using original implementation. </a:t>
            </a:r>
          </a:p>
          <a:p>
            <a:endParaRPr lang="en-US" altLang="zh-CN" dirty="0"/>
          </a:p>
          <a:p>
            <a:r>
              <a:rPr lang="en-US" altLang="zh-CN" dirty="0">
                <a:sym typeface="+mn-ea"/>
              </a:rPr>
              <a:t>On the right, we present the performance of three training methods. We can see that the simplest supervised learning method performs worst. Since the prediction involves multi-step </a:t>
            </a:r>
            <a:r>
              <a:rPr lang="en-US" altLang="en-US" dirty="0">
                <a:sym typeface="+mn-ea"/>
              </a:rPr>
              <a:t>search</a:t>
            </a:r>
            <a:r>
              <a:rPr lang="en-US" altLang="zh-CN" dirty="0">
                <a:sym typeface="+mn-ea"/>
              </a:rPr>
              <a:t> process, it is not easy to directly fit the distance using traditional supervised learning methods. Compared with all the methods, we can see that the TD learning method is the most effective </a:t>
            </a:r>
            <a:r>
              <a:rPr lang="en-US" altLang="en-US" dirty="0">
                <a:sym typeface="+mn-ea"/>
              </a:rPr>
              <a:t>way </a:t>
            </a:r>
            <a:r>
              <a:rPr lang="en-US" dirty="0">
                <a:sym typeface="+mn-ea"/>
              </a:rPr>
              <a:t>for the estimated cost.</a:t>
            </a:r>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5AE00-BCB8-A443-BAA9-A3620A56ABC9}"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a candidate location </a:t>
            </a:r>
            <a:r>
              <a:rPr lang="en-US" altLang="zh-CN" dirty="0" err="1"/>
              <a:t>j</a:t>
            </a:r>
            <a:r>
              <a:rPr lang="en-US" altLang="zh-CN" dirty="0"/>
              <a:t> , we compute its importance by a simple formula on the right, where n(·) is the location representations learned after training.</a:t>
            </a:r>
          </a:p>
          <a:p>
            <a:r>
              <a:rPr lang="en-US" altLang="zh-CN" dirty="0"/>
              <a:t>It can be seen that locations with larger importance have larger visit frequency, which means our graph attention mechanism is effective.</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5AE00-BCB8-A443-BAA9-A3620A56ABC9}"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solidFill>
                  <a:srgbClr val="002060"/>
                </a:solidFill>
                <a:latin typeface="微软雅黑" panose="020B0503020204020204" pitchFamily="34" charset="-122"/>
                <a:ea typeface="微软雅黑" panose="020B0503020204020204" pitchFamily="34" charset="-122"/>
              </a:rPr>
              <a:t>By comparing </a:t>
            </a:r>
            <a:r>
              <a:rPr lang="en-US" altLang="en-US" sz="1200" dirty="0">
                <a:solidFill>
                  <a:srgbClr val="002060"/>
                </a:solidFill>
                <a:latin typeface="微软雅黑" panose="020B0503020204020204" pitchFamily="34" charset="-122"/>
                <a:ea typeface="微软雅黑" panose="020B0503020204020204" pitchFamily="34" charset="-122"/>
              </a:rPr>
              <a:t>the two figures, one is </a:t>
            </a:r>
            <a:r>
              <a:rPr lang="en-US" altLang="zh-CN" sz="1200" dirty="0">
                <a:solidFill>
                  <a:srgbClr val="002060"/>
                </a:solidFill>
                <a:latin typeface="微软雅黑" panose="020B0503020204020204" pitchFamily="34" charset="-122"/>
                <a:ea typeface="微软雅黑" panose="020B0503020204020204" pitchFamily="34" charset="-122"/>
              </a:rPr>
              <a:t>the original search space and </a:t>
            </a:r>
            <a:r>
              <a:rPr lang="en-US" altLang="en-US" sz="1200" dirty="0">
                <a:solidFill>
                  <a:srgbClr val="002060"/>
                </a:solidFill>
                <a:latin typeface="微软雅黑" panose="020B0503020204020204" pitchFamily="34" charset="-122"/>
                <a:ea typeface="微软雅黑" panose="020B0503020204020204" pitchFamily="34" charset="-122"/>
              </a:rPr>
              <a:t>the other one is  </a:t>
            </a:r>
            <a:r>
              <a:rPr lang="en-US" altLang="zh-CN" sz="1200" dirty="0">
                <a:solidFill>
                  <a:srgbClr val="002060"/>
                </a:solidFill>
                <a:latin typeface="微软雅黑" panose="020B0503020204020204" pitchFamily="34" charset="-122"/>
                <a:ea typeface="微软雅黑" panose="020B0503020204020204" pitchFamily="34" charset="-122"/>
              </a:rPr>
              <a:t>the reduced search space by NASR</a:t>
            </a:r>
            <a:r>
              <a:rPr lang="zh-CN" altLang="en-US" sz="1200" dirty="0">
                <a:solidFill>
                  <a:srgbClr val="002060"/>
                </a:solidFill>
                <a:latin typeface="微软雅黑" panose="020B0503020204020204" pitchFamily="34" charset="-122"/>
                <a:ea typeface="微软雅黑" panose="020B0503020204020204" pitchFamily="34" charset="-122"/>
              </a:rPr>
              <a:t>，</a:t>
            </a:r>
            <a:r>
              <a:rPr lang="en-US" altLang="zh-CN" sz="1200" dirty="0">
                <a:solidFill>
                  <a:srgbClr val="002060"/>
                </a:solidFill>
                <a:latin typeface="微软雅黑" panose="020B0503020204020204" pitchFamily="34" charset="-122"/>
                <a:ea typeface="微软雅黑" panose="020B0503020204020204" pitchFamily="34" charset="-122"/>
              </a:rPr>
              <a:t>it can be seen that our model is able to effectively reduce the search space. </a:t>
            </a:r>
            <a:r>
              <a:rPr lang="en-US" altLang="zh-CN" dirty="0"/>
              <a:t> </a:t>
            </a:r>
            <a:endParaRPr lang="en-US" altLang="zh-CN" sz="1200" dirty="0">
              <a:solidFill>
                <a:srgbClr val="002060"/>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5AE00-BCB8-A443-BAA9-A3620A56ABC9}"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mn-ea"/>
              </a:rPr>
              <a:t>When zooming into a subsequence of this route, we further compare the estimated cost values for two candidate locations (</a:t>
            </a:r>
            <a:r>
              <a:rPr lang="en-US" altLang="en-US" dirty="0">
                <a:sym typeface="+mn-ea"/>
              </a:rPr>
              <a:t>which are the </a:t>
            </a:r>
            <a:r>
              <a:rPr lang="en-US" altLang="zh-CN" dirty="0">
                <a:sym typeface="+mn-ea"/>
              </a:rPr>
              <a:t>green points) </a:t>
            </a:r>
            <a:endParaRPr lang="en-US" altLang="zh-CN" dirty="0"/>
          </a:p>
          <a:p>
            <a:endParaRPr lang="en-US" altLang="zh-CN" dirty="0"/>
          </a:p>
          <a:p>
            <a:r>
              <a:rPr lang="en-US" altLang="zh-CN" dirty="0"/>
              <a:t>Although the location </a:t>
            </a:r>
            <a:r>
              <a:rPr lang="en-US" altLang="en-US" dirty="0"/>
              <a:t>on the right </a:t>
            </a:r>
            <a:r>
              <a:rPr lang="en-US" altLang="zh-CN" dirty="0"/>
              <a:t>has a longer distance </a:t>
            </a:r>
            <a:r>
              <a:rPr lang="en-US" altLang="en-US" dirty="0"/>
              <a:t>than the left one</a:t>
            </a:r>
            <a:r>
              <a:rPr lang="en-US" altLang="zh-CN" dirty="0"/>
              <a:t>, it is located on the main road that is </a:t>
            </a:r>
            <a:r>
              <a:rPr lang="en-US" altLang="en-US" dirty="0"/>
              <a:t>much more </a:t>
            </a:r>
            <a:r>
              <a:rPr lang="en-US" altLang="zh-CN" dirty="0"/>
              <a:t>likely to lead a better traffic condition. Our model is able to predict a lower cost for </a:t>
            </a:r>
            <a:r>
              <a:rPr lang="en-US" altLang="en-US" dirty="0"/>
              <a:t>such</a:t>
            </a:r>
            <a:r>
              <a:rPr lang="en-US" altLang="zh-CN" dirty="0"/>
              <a:t> location by effectively learning from road network </a:t>
            </a:r>
            <a:r>
              <a:rPr lang="en-US" altLang="en-US" dirty="0"/>
              <a:t>constraint </a:t>
            </a:r>
            <a:r>
              <a:rPr lang="en-US" altLang="zh-CN" dirty="0"/>
              <a:t>and historical data. </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5AE00-BCB8-A443-BAA9-A3620A56ABC9}"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5AE00-BCB8-A443-BAA9-A3620A56ABC9}"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FAB98D7-9681-4020-9A21-599DBD9FE3AF}" type="slidenum">
              <a:rPr lang="zh-CN" altLang="en-US" smtClean="0"/>
              <a:t>25</a:t>
            </a:fld>
            <a:endParaRPr lang="zh-CN" altLang="en-US"/>
          </a:p>
        </p:txBody>
      </p:sp>
    </p:spTree>
    <p:extLst>
      <p:ext uri="{BB962C8B-B14F-4D97-AF65-F5344CB8AC3E}">
        <p14:creationId xmlns:p14="http://schemas.microsoft.com/office/powerpoint/2010/main" val="6900523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E0C79C94-A0A6-4698-B3D2-3973CCE446EC}" type="slidenum">
              <a:rPr lang="en-US" altLang="zh-CN" smtClean="0">
                <a:ea typeface="黑体" pitchFamily="49" charset="-122"/>
              </a:rPr>
              <a:pPr/>
              <a:t>97</a:t>
            </a:fld>
            <a:endParaRPr lang="en-US" altLang="zh-CN">
              <a:ea typeface="黑体" pitchFamily="49" charset="-122"/>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pPr eaLnBrk="1" hangingPunct="1"/>
            <a:endParaRPr lang="zh-CN" altLang="zh-CN">
              <a:ea typeface="黑体" pitchFamily="49" charset="-122"/>
            </a:endParaRPr>
          </a:p>
        </p:txBody>
      </p:sp>
    </p:spTree>
    <p:extLst>
      <p:ext uri="{BB962C8B-B14F-4D97-AF65-F5344CB8AC3E}">
        <p14:creationId xmlns:p14="http://schemas.microsoft.com/office/powerpoint/2010/main" val="17905818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26E8FE5A-D1B4-462E-9043-8B1F5538B060}" type="slidenum">
              <a:rPr lang="en-US" altLang="zh-CN" smtClean="0">
                <a:ea typeface="黑体" pitchFamily="49" charset="-122"/>
              </a:rPr>
              <a:pPr/>
              <a:t>98</a:t>
            </a:fld>
            <a:endParaRPr lang="en-US" altLang="zh-CN">
              <a:ea typeface="黑体" pitchFamily="49" charset="-122"/>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pPr eaLnBrk="1" hangingPunct="1"/>
            <a:r>
              <a:rPr lang="zh-CN" altLang="en-US">
                <a:ea typeface="黑体" pitchFamily="49" charset="-122"/>
              </a:rPr>
              <a:t>突破口：</a:t>
            </a:r>
            <a:r>
              <a:rPr lang="en-US" altLang="zh-CN">
                <a:ea typeface="黑体" pitchFamily="49" charset="-122"/>
              </a:rPr>
              <a:t>H</a:t>
            </a:r>
            <a:r>
              <a:rPr lang="zh-CN" altLang="en-US">
                <a:ea typeface="黑体" pitchFamily="49" charset="-122"/>
              </a:rPr>
              <a:t>值估计的要合理，即应该满足单调条件。考虑到</a:t>
            </a:r>
            <a:r>
              <a:rPr lang="en-US" altLang="zh-CN">
                <a:ea typeface="黑体" pitchFamily="49" charset="-122"/>
              </a:rPr>
              <a:t>h</a:t>
            </a:r>
            <a:r>
              <a:rPr lang="zh-CN" altLang="en-US">
                <a:ea typeface="黑体" pitchFamily="49" charset="-122"/>
              </a:rPr>
              <a:t>满足</a:t>
            </a:r>
            <a:r>
              <a:rPr lang="en-US" altLang="zh-CN">
                <a:ea typeface="黑体" pitchFamily="49" charset="-122"/>
              </a:rPr>
              <a:t>A*</a:t>
            </a:r>
            <a:r>
              <a:rPr lang="zh-CN" altLang="en-US">
                <a:ea typeface="黑体" pitchFamily="49" charset="-122"/>
              </a:rPr>
              <a:t>条件，所以父子节点的</a:t>
            </a:r>
            <a:r>
              <a:rPr lang="en-US" altLang="zh-CN">
                <a:ea typeface="黑体" pitchFamily="49" charset="-122"/>
              </a:rPr>
              <a:t>h</a:t>
            </a:r>
            <a:r>
              <a:rPr lang="zh-CN" altLang="en-US">
                <a:ea typeface="黑体" pitchFamily="49" charset="-122"/>
              </a:rPr>
              <a:t>值差，应该小于等于</a:t>
            </a:r>
            <a:r>
              <a:rPr lang="en-US" altLang="zh-CN">
                <a:ea typeface="黑体" pitchFamily="49" charset="-122"/>
              </a:rPr>
              <a:t>c</a:t>
            </a:r>
            <a:r>
              <a:rPr lang="zh-CN" altLang="en-US">
                <a:ea typeface="黑体" pitchFamily="49" charset="-122"/>
              </a:rPr>
              <a:t>才合理。</a:t>
            </a:r>
          </a:p>
        </p:txBody>
      </p:sp>
    </p:spTree>
    <p:extLst>
      <p:ext uri="{BB962C8B-B14F-4D97-AF65-F5344CB8AC3E}">
        <p14:creationId xmlns:p14="http://schemas.microsoft.com/office/powerpoint/2010/main" val="37141250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a:ln/>
        </p:spPr>
      </p:sp>
      <p:sp>
        <p:nvSpPr>
          <p:cNvPr id="119811" name="备注占位符 2"/>
          <p:cNvSpPr>
            <a:spLocks noGrp="1"/>
          </p:cNvSpPr>
          <p:nvPr>
            <p:ph type="body" idx="1"/>
          </p:nvPr>
        </p:nvSpPr>
        <p:spPr>
          <a:noFill/>
          <a:ln/>
        </p:spPr>
        <p:txBody>
          <a:bodyPr/>
          <a:lstStyle/>
          <a:p>
            <a:endParaRPr lang="zh-CN" altLang="en-US">
              <a:ea typeface="黑体" pitchFamily="49" charset="-122"/>
            </a:endParaRPr>
          </a:p>
        </p:txBody>
      </p:sp>
      <p:sp>
        <p:nvSpPr>
          <p:cNvPr id="119812" name="灯片编号占位符 3"/>
          <p:cNvSpPr>
            <a:spLocks noGrp="1"/>
          </p:cNvSpPr>
          <p:nvPr>
            <p:ph type="sldNum" sz="quarter" idx="5"/>
          </p:nvPr>
        </p:nvSpPr>
        <p:spPr>
          <a:noFill/>
        </p:spPr>
        <p:txBody>
          <a:bodyPr/>
          <a:lstStyle/>
          <a:p>
            <a:fld id="{2EDFD1EB-7560-45B6-88CA-CB1BA48E6CBB}" type="slidenum">
              <a:rPr lang="en-US" altLang="zh-CN" smtClean="0">
                <a:ea typeface="黑体" pitchFamily="49" charset="-122"/>
              </a:rPr>
              <a:pPr/>
              <a:t>99</a:t>
            </a:fld>
            <a:endParaRPr lang="en-US" altLang="zh-CN">
              <a:ea typeface="黑体" pitchFamily="49" charset="-122"/>
            </a:endParaRPr>
          </a:p>
        </p:txBody>
      </p:sp>
    </p:spTree>
    <p:extLst>
      <p:ext uri="{BB962C8B-B14F-4D97-AF65-F5344CB8AC3E}">
        <p14:creationId xmlns:p14="http://schemas.microsoft.com/office/powerpoint/2010/main" val="39651301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a:ln/>
        </p:spPr>
      </p:sp>
      <p:sp>
        <p:nvSpPr>
          <p:cNvPr id="120835" name="备注占位符 2"/>
          <p:cNvSpPr>
            <a:spLocks noGrp="1"/>
          </p:cNvSpPr>
          <p:nvPr>
            <p:ph type="body" idx="1"/>
          </p:nvPr>
        </p:nvSpPr>
        <p:spPr>
          <a:noFill/>
          <a:ln/>
        </p:spPr>
        <p:txBody>
          <a:bodyPr/>
          <a:lstStyle/>
          <a:p>
            <a:endParaRPr lang="zh-CN" altLang="en-US" dirty="0">
              <a:ea typeface="黑体" pitchFamily="49" charset="-122"/>
            </a:endParaRPr>
          </a:p>
        </p:txBody>
      </p:sp>
      <p:sp>
        <p:nvSpPr>
          <p:cNvPr id="120836" name="灯片编号占位符 3"/>
          <p:cNvSpPr>
            <a:spLocks noGrp="1"/>
          </p:cNvSpPr>
          <p:nvPr>
            <p:ph type="sldNum" sz="quarter" idx="5"/>
          </p:nvPr>
        </p:nvSpPr>
        <p:spPr>
          <a:noFill/>
        </p:spPr>
        <p:txBody>
          <a:bodyPr/>
          <a:lstStyle/>
          <a:p>
            <a:fld id="{DCD34B02-43E8-4539-8C88-3881B312A5E2}" type="slidenum">
              <a:rPr lang="en-US" altLang="zh-CN" smtClean="0">
                <a:ea typeface="黑体" pitchFamily="49" charset="-122"/>
              </a:rPr>
              <a:pPr/>
              <a:t>103</a:t>
            </a:fld>
            <a:endParaRPr lang="en-US" altLang="zh-CN">
              <a:ea typeface="黑体" pitchFamily="49" charset="-122"/>
            </a:endParaRPr>
          </a:p>
        </p:txBody>
      </p:sp>
    </p:spTree>
    <p:extLst>
      <p:ext uri="{BB962C8B-B14F-4D97-AF65-F5344CB8AC3E}">
        <p14:creationId xmlns:p14="http://schemas.microsoft.com/office/powerpoint/2010/main" val="3414093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965991C1-CBAC-4D98-B8FB-92D702FEF521}" type="slidenum">
              <a:rPr lang="en-US" altLang="zh-CN" smtClean="0">
                <a:ea typeface="黑体" pitchFamily="49" charset="-122"/>
              </a:rPr>
              <a:pPr/>
              <a:t>105</a:t>
            </a:fld>
            <a:endParaRPr lang="en-US" altLang="zh-CN">
              <a:ea typeface="黑体" pitchFamily="49" charset="-122"/>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p:spPr>
        <p:txBody>
          <a:bodyPr/>
          <a:lstStyle/>
          <a:p>
            <a:pPr eaLnBrk="1" hangingPunct="1"/>
            <a:endParaRPr lang="zh-CN" altLang="zh-CN">
              <a:ea typeface="黑体" pitchFamily="49" charset="-122"/>
            </a:endParaRPr>
          </a:p>
        </p:txBody>
      </p:sp>
    </p:spTree>
    <p:extLst>
      <p:ext uri="{BB962C8B-B14F-4D97-AF65-F5344CB8AC3E}">
        <p14:creationId xmlns:p14="http://schemas.microsoft.com/office/powerpoint/2010/main" val="36689022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老师您好</a:t>
            </a:r>
            <a:r>
              <a:rPr lang="en-US" altLang="zh-CN" dirty="0"/>
              <a:t>, </a:t>
            </a:r>
            <a:r>
              <a:rPr lang="zh-CN" altLang="en-US" dirty="0"/>
              <a:t>有关人工智能导论的</a:t>
            </a:r>
            <a:r>
              <a:rPr lang="en-US" altLang="zh-CN" dirty="0"/>
              <a:t>PPT</a:t>
            </a:r>
            <a:r>
              <a:rPr lang="zh-CN" altLang="en-US" dirty="0"/>
              <a:t>和您讲授内容我在复习的时候发现有些小瑕疵</a:t>
            </a:r>
            <a:r>
              <a:rPr lang="en-US" altLang="zh-CN" dirty="0"/>
              <a:t>, </a:t>
            </a:r>
            <a:r>
              <a:rPr lang="zh-CN" altLang="en-US" dirty="0"/>
              <a:t>我想在这里斗胆指出一下</a:t>
            </a:r>
            <a:r>
              <a:rPr lang="en-US" altLang="zh-CN" dirty="0"/>
              <a:t>:1. 11</a:t>
            </a:r>
            <a:r>
              <a:rPr lang="zh-CN" altLang="en-US" dirty="0"/>
              <a:t>讲</a:t>
            </a:r>
            <a:r>
              <a:rPr lang="en-US" altLang="zh-CN" dirty="0"/>
              <a:t>77</a:t>
            </a:r>
            <a:r>
              <a:rPr lang="zh-CN" altLang="en-US" dirty="0"/>
              <a:t>页的示例中的 </a:t>
            </a:r>
            <a:r>
              <a:rPr lang="en-US" altLang="zh-CN" dirty="0"/>
              <a:t>h </a:t>
            </a:r>
            <a:r>
              <a:rPr lang="zh-CN" altLang="en-US" dirty="0"/>
              <a:t>是非单调的</a:t>
            </a:r>
            <a:r>
              <a:rPr lang="en-US" altLang="zh-CN" dirty="0"/>
              <a:t>, </a:t>
            </a:r>
            <a:r>
              <a:rPr lang="zh-CN" altLang="en-US" dirty="0"/>
              <a:t>事实上这是因为</a:t>
            </a:r>
            <a:r>
              <a:rPr lang="en-US" altLang="zh-CN" dirty="0"/>
              <a:t>76</a:t>
            </a:r>
            <a:r>
              <a:rPr lang="zh-CN" altLang="en-US" dirty="0"/>
              <a:t>的算法的目的是为了利用 </a:t>
            </a:r>
            <a:r>
              <a:rPr lang="en-US" altLang="zh-CN" dirty="0"/>
              <a:t>h </a:t>
            </a:r>
            <a:r>
              <a:rPr lang="zh-CN" altLang="en-US" dirty="0"/>
              <a:t>单调的情况下的</a:t>
            </a:r>
            <a:r>
              <a:rPr lang="en-US" altLang="zh-CN" dirty="0"/>
              <a:t>A*</a:t>
            </a:r>
            <a:r>
              <a:rPr lang="zh-CN" altLang="en-US" dirty="0"/>
              <a:t>算法的性质去改造 </a:t>
            </a:r>
            <a:r>
              <a:rPr lang="en-US" altLang="zh-CN" dirty="0"/>
              <a:t>h </a:t>
            </a:r>
            <a:r>
              <a:rPr lang="zh-CN" altLang="en-US" dirty="0"/>
              <a:t>单调的情况的</a:t>
            </a:r>
            <a:r>
              <a:rPr lang="en-US" altLang="zh-CN" dirty="0"/>
              <a:t>. </a:t>
            </a:r>
            <a:r>
              <a:rPr lang="zh-CN" altLang="en-US" dirty="0"/>
              <a:t>对于单调的 </a:t>
            </a:r>
            <a:r>
              <a:rPr lang="en-US" altLang="zh-CN" dirty="0"/>
              <a:t>h </a:t>
            </a:r>
            <a:r>
              <a:rPr lang="zh-CN" altLang="en-US" dirty="0"/>
              <a:t>的 </a:t>
            </a:r>
            <a:r>
              <a:rPr lang="en-US" altLang="zh-CN" dirty="0"/>
              <a:t>A* </a:t>
            </a:r>
            <a:r>
              <a:rPr lang="zh-CN" altLang="en-US" dirty="0"/>
              <a:t>算法</a:t>
            </a:r>
            <a:r>
              <a:rPr lang="en-US" altLang="zh-CN" dirty="0"/>
              <a:t>, </a:t>
            </a:r>
            <a:r>
              <a:rPr lang="zh-CN" altLang="en-US" dirty="0"/>
              <a:t>由于在 </a:t>
            </a:r>
            <a:r>
              <a:rPr lang="en-US" altLang="zh-CN" dirty="0"/>
              <a:t>Close </a:t>
            </a:r>
            <a:r>
              <a:rPr lang="zh-CN" altLang="en-US" dirty="0"/>
              <a:t>表中每个拓展后节点记录的耗散值 </a:t>
            </a:r>
            <a:r>
              <a:rPr lang="en-US" altLang="zh-CN" dirty="0"/>
              <a:t>g(x) </a:t>
            </a:r>
            <a:r>
              <a:rPr lang="zh-CN" altLang="en-US" dirty="0"/>
              <a:t>就是 </a:t>
            </a:r>
            <a:r>
              <a:rPr lang="en-US" altLang="zh-CN" dirty="0"/>
              <a:t>g*(x), </a:t>
            </a:r>
            <a:r>
              <a:rPr lang="zh-CN" altLang="en-US" dirty="0"/>
              <a:t>所以没有必要对 </a:t>
            </a:r>
            <a:r>
              <a:rPr lang="en-US" altLang="zh-CN" dirty="0"/>
              <a:t>Close </a:t>
            </a:r>
            <a:r>
              <a:rPr lang="zh-CN" altLang="en-US" dirty="0"/>
              <a:t>表的节点进行修改</a:t>
            </a:r>
            <a:r>
              <a:rPr lang="en-US" altLang="zh-CN" dirty="0"/>
              <a:t>. </a:t>
            </a:r>
            <a:r>
              <a:rPr lang="zh-CN" altLang="en-US" dirty="0"/>
              <a:t>对于非单调的 </a:t>
            </a:r>
            <a:r>
              <a:rPr lang="en-US" altLang="zh-CN" dirty="0"/>
              <a:t>h(x), </a:t>
            </a:r>
            <a:r>
              <a:rPr lang="zh-CN" altLang="en-US" dirty="0"/>
              <a:t>通过从 </a:t>
            </a:r>
            <a:r>
              <a:rPr lang="en-US" altLang="zh-CN" dirty="0"/>
              <a:t>Open </a:t>
            </a:r>
            <a:r>
              <a:rPr lang="zh-CN" altLang="en-US" dirty="0"/>
              <a:t>表中划分出所有比 </a:t>
            </a:r>
            <a:r>
              <a:rPr lang="en-US" altLang="zh-CN" dirty="0" err="1"/>
              <a:t>fm</a:t>
            </a:r>
            <a:r>
              <a:rPr lang="en-US" altLang="zh-CN" dirty="0"/>
              <a:t> </a:t>
            </a:r>
            <a:r>
              <a:rPr lang="zh-CN" altLang="en-US" dirty="0"/>
              <a:t>小的 </a:t>
            </a:r>
            <a:r>
              <a:rPr lang="en-US" altLang="zh-CN" dirty="0"/>
              <a:t>Open </a:t>
            </a:r>
            <a:r>
              <a:rPr lang="zh-CN" altLang="en-US" dirty="0"/>
              <a:t>表的节点</a:t>
            </a:r>
            <a:r>
              <a:rPr lang="en-US" altLang="zh-CN" dirty="0"/>
              <a:t>, </a:t>
            </a:r>
            <a:r>
              <a:rPr lang="zh-CN" altLang="en-US" dirty="0"/>
              <a:t>我们证明了这些节点一定会被拓展</a:t>
            </a:r>
            <a:r>
              <a:rPr lang="en-US" altLang="zh-CN" dirty="0"/>
              <a:t>. </a:t>
            </a:r>
            <a:r>
              <a:rPr lang="zh-CN" altLang="en-US" dirty="0"/>
              <a:t>将这些节点存储于 </a:t>
            </a:r>
            <a:r>
              <a:rPr lang="en-US" altLang="zh-CN" dirty="0"/>
              <a:t>Nest </a:t>
            </a:r>
            <a:r>
              <a:rPr lang="zh-CN" altLang="en-US" dirty="0"/>
              <a:t>表中</a:t>
            </a:r>
            <a:r>
              <a:rPr lang="en-US" altLang="zh-CN" dirty="0"/>
              <a:t>,</a:t>
            </a:r>
            <a:r>
              <a:rPr lang="zh-CN" altLang="en-US" dirty="0"/>
              <a:t>且不考虑节点的 </a:t>
            </a:r>
            <a:r>
              <a:rPr lang="en-US" altLang="zh-CN" dirty="0"/>
              <a:t>h(x) </a:t>
            </a:r>
            <a:r>
              <a:rPr lang="zh-CN" altLang="en-US" dirty="0"/>
              <a:t>而只考虑 </a:t>
            </a:r>
            <a:r>
              <a:rPr lang="en-US" altLang="zh-CN" dirty="0"/>
              <a:t>g(x), </a:t>
            </a:r>
            <a:r>
              <a:rPr lang="zh-CN" altLang="en-US" dirty="0"/>
              <a:t>从而使得在 </a:t>
            </a:r>
            <a:r>
              <a:rPr lang="en-US" altLang="zh-CN" dirty="0"/>
              <a:t>Nest </a:t>
            </a:r>
            <a:r>
              <a:rPr lang="zh-CN" altLang="en-US" dirty="0"/>
              <a:t>表内的所有节点的 </a:t>
            </a:r>
            <a:r>
              <a:rPr lang="en-US" altLang="zh-CN" dirty="0"/>
              <a:t>h(x) = 0 </a:t>
            </a:r>
            <a:r>
              <a:rPr lang="zh-CN" altLang="en-US" dirty="0"/>
              <a:t>而满足单调</a:t>
            </a:r>
            <a:r>
              <a:rPr lang="en-US" altLang="zh-CN" dirty="0"/>
              <a:t>. </a:t>
            </a:r>
            <a:r>
              <a:rPr lang="zh-CN" altLang="en-US" dirty="0"/>
              <a:t>从 </a:t>
            </a:r>
            <a:r>
              <a:rPr lang="en-US" altLang="zh-CN" dirty="0"/>
              <a:t>Nest </a:t>
            </a:r>
            <a:r>
              <a:rPr lang="zh-CN" altLang="en-US" dirty="0"/>
              <a:t>表取出的节点进行拓展相当于对 </a:t>
            </a:r>
            <a:r>
              <a:rPr lang="en-US" altLang="zh-CN" dirty="0"/>
              <a:t>Nest </a:t>
            </a:r>
            <a:r>
              <a:rPr lang="zh-CN" altLang="en-US" dirty="0"/>
              <a:t>表中的节点使用 </a:t>
            </a:r>
            <a:r>
              <a:rPr lang="en-US" altLang="zh-CN" dirty="0"/>
              <a:t>Dijkstra </a:t>
            </a:r>
            <a:r>
              <a:rPr lang="zh-CN" altLang="en-US" dirty="0"/>
              <a:t>算法</a:t>
            </a:r>
            <a:r>
              <a:rPr lang="en-US" altLang="zh-CN" dirty="0"/>
              <a:t>,  </a:t>
            </a:r>
            <a:r>
              <a:rPr lang="zh-CN" altLang="en-US" dirty="0"/>
              <a:t>在 </a:t>
            </a:r>
            <a:r>
              <a:rPr lang="en-US" altLang="zh-CN" dirty="0"/>
              <a:t>Nest </a:t>
            </a:r>
            <a:r>
              <a:rPr lang="zh-CN" altLang="en-US" dirty="0"/>
              <a:t>中节点和其后继节点组成的子图中已经找到从 </a:t>
            </a:r>
            <a:r>
              <a:rPr lang="en-US" altLang="zh-CN" dirty="0"/>
              <a:t>s </a:t>
            </a:r>
            <a:r>
              <a:rPr lang="zh-CN" altLang="en-US" dirty="0"/>
              <a:t>到这个节点的最优路径</a:t>
            </a:r>
            <a:r>
              <a:rPr lang="en-US" altLang="zh-CN" dirty="0"/>
              <a:t>. </a:t>
            </a:r>
            <a:r>
              <a:rPr lang="zh-CN" altLang="en-US" dirty="0"/>
              <a:t>虽然不能够保证放入 </a:t>
            </a:r>
            <a:r>
              <a:rPr lang="en-US" altLang="zh-CN" dirty="0"/>
              <a:t>Close </a:t>
            </a:r>
            <a:r>
              <a:rPr lang="zh-CN" altLang="en-US" dirty="0"/>
              <a:t>表的节点存储的 </a:t>
            </a:r>
            <a:r>
              <a:rPr lang="en-US" altLang="zh-CN" dirty="0"/>
              <a:t>g(x) </a:t>
            </a:r>
            <a:r>
              <a:rPr lang="zh-CN" altLang="en-US" dirty="0"/>
              <a:t>值不会被修改 </a:t>
            </a:r>
            <a:r>
              <a:rPr lang="en-US" altLang="zh-CN" dirty="0"/>
              <a:t>(</a:t>
            </a:r>
            <a:r>
              <a:rPr lang="zh-CN" altLang="en-US" dirty="0"/>
              <a:t>因为可能存在 </a:t>
            </a:r>
            <a:r>
              <a:rPr lang="en-US" altLang="zh-CN" dirty="0"/>
              <a:t>Nest </a:t>
            </a:r>
            <a:r>
              <a:rPr lang="zh-CN" altLang="en-US" dirty="0"/>
              <a:t>表外的节点</a:t>
            </a:r>
            <a:r>
              <a:rPr lang="en-US" altLang="zh-CN" dirty="0"/>
              <a:t>, </a:t>
            </a:r>
            <a:r>
              <a:rPr lang="zh-CN" altLang="en-US" dirty="0"/>
              <a:t>虽然其 </a:t>
            </a:r>
            <a:r>
              <a:rPr lang="en-US" altLang="zh-CN" dirty="0"/>
              <a:t>f(x) </a:t>
            </a:r>
            <a:r>
              <a:rPr lang="zh-CN" altLang="en-US" dirty="0"/>
              <a:t>值更大但是其 </a:t>
            </a:r>
            <a:r>
              <a:rPr lang="en-US" altLang="zh-CN" dirty="0"/>
              <a:t>g(x) </a:t>
            </a:r>
            <a:r>
              <a:rPr lang="zh-CN" altLang="en-US" dirty="0"/>
              <a:t>值更小</a:t>
            </a:r>
            <a:r>
              <a:rPr lang="en-US" altLang="zh-CN" dirty="0"/>
              <a:t>), </a:t>
            </a:r>
            <a:r>
              <a:rPr lang="zh-CN" altLang="en-US" dirty="0"/>
              <a:t>但是可以保证无法通过当前在 </a:t>
            </a:r>
            <a:r>
              <a:rPr lang="en-US" altLang="zh-CN" dirty="0"/>
              <a:t>Nest </a:t>
            </a:r>
            <a:r>
              <a:rPr lang="zh-CN" altLang="en-US" dirty="0"/>
              <a:t>表中的节点生成的路径修改 </a:t>
            </a:r>
            <a:r>
              <a:rPr lang="en-US" altLang="zh-CN" dirty="0"/>
              <a:t>Close </a:t>
            </a:r>
            <a:r>
              <a:rPr lang="zh-CN" altLang="en-US" dirty="0"/>
              <a:t>表的节点</a:t>
            </a:r>
            <a:r>
              <a:rPr lang="en-US" altLang="zh-CN" dirty="0"/>
              <a:t>. </a:t>
            </a:r>
            <a:r>
              <a:rPr lang="zh-CN" altLang="en-US" dirty="0"/>
              <a:t>这样可以避免相当一部分的对 </a:t>
            </a:r>
            <a:r>
              <a:rPr lang="en-US" altLang="zh-CN" dirty="0"/>
              <a:t>Close </a:t>
            </a:r>
            <a:r>
              <a:rPr lang="zh-CN" altLang="en-US" dirty="0"/>
              <a:t>表的改动</a:t>
            </a:r>
            <a:r>
              <a:rPr lang="en-US" altLang="zh-CN" dirty="0"/>
              <a:t>. </a:t>
            </a:r>
            <a:r>
              <a:rPr lang="zh-CN" altLang="en-US" dirty="0"/>
              <a:t>因此在样例中使用的是 </a:t>
            </a:r>
            <a:r>
              <a:rPr lang="en-US" altLang="zh-CN" dirty="0"/>
              <a:t>h </a:t>
            </a:r>
            <a:r>
              <a:rPr lang="zh-CN" altLang="en-US" dirty="0"/>
              <a:t>非单调的例子</a:t>
            </a:r>
            <a:r>
              <a:rPr lang="en-US" altLang="zh-CN" dirty="0"/>
              <a:t>. </a:t>
            </a:r>
            <a:r>
              <a:rPr lang="zh-CN" altLang="en-US" dirty="0"/>
              <a:t>而对于 </a:t>
            </a:r>
            <a:r>
              <a:rPr lang="en-US" altLang="zh-CN" dirty="0"/>
              <a:t>h </a:t>
            </a:r>
            <a:r>
              <a:rPr lang="zh-CN" altLang="en-US" dirty="0"/>
              <a:t>单调的情况这种优化是没有意义的</a:t>
            </a:r>
            <a:r>
              <a:rPr lang="en-US" altLang="zh-CN" dirty="0"/>
              <a:t>, </a:t>
            </a:r>
            <a:r>
              <a:rPr lang="zh-CN" altLang="en-US" dirty="0"/>
              <a:t>因为可以证明在单调情况下进行拓展的所有节点的估值 </a:t>
            </a:r>
            <a:r>
              <a:rPr lang="en-US" altLang="zh-CN" dirty="0"/>
              <a:t>f(x) </a:t>
            </a:r>
            <a:r>
              <a:rPr lang="zh-CN" altLang="en-US" dirty="0"/>
              <a:t>逐渐上升最终达到 </a:t>
            </a:r>
            <a:r>
              <a:rPr lang="en-US" altLang="zh-CN" dirty="0"/>
              <a:t>h*(s), </a:t>
            </a:r>
            <a:r>
              <a:rPr lang="zh-CN" altLang="en-US" dirty="0"/>
              <a:t>然而剩下的节点中没有比 </a:t>
            </a:r>
            <a:r>
              <a:rPr lang="en-US" altLang="zh-CN" dirty="0" err="1"/>
              <a:t>fm</a:t>
            </a:r>
            <a:r>
              <a:rPr lang="en-US" altLang="zh-CN" dirty="0"/>
              <a:t> </a:t>
            </a:r>
            <a:r>
              <a:rPr lang="zh-CN" altLang="en-US" dirty="0"/>
              <a:t>更小的</a:t>
            </a:r>
            <a:r>
              <a:rPr lang="en-US" altLang="zh-CN" dirty="0"/>
              <a:t>. </a:t>
            </a:r>
            <a:r>
              <a:rPr lang="zh-CN" altLang="en-US" dirty="0"/>
              <a:t>所以示例是没有问题的</a:t>
            </a:r>
            <a:r>
              <a:rPr lang="en-US" altLang="zh-CN" dirty="0"/>
              <a:t>.2. 12</a:t>
            </a:r>
            <a:r>
              <a:rPr lang="zh-CN" altLang="en-US" dirty="0"/>
              <a:t>讲</a:t>
            </a:r>
            <a:r>
              <a:rPr lang="en-US" altLang="zh-CN" dirty="0"/>
              <a:t>18</a:t>
            </a:r>
            <a:r>
              <a:rPr lang="zh-CN" altLang="en-US" dirty="0"/>
              <a:t>页平均遗憾值的公式中求和号的下标按照定义应该是 </a:t>
            </a:r>
            <a:r>
              <a:rPr lang="en-US" altLang="zh-CN" dirty="0"/>
              <a:t>t = 1 </a:t>
            </a:r>
            <a:r>
              <a:rPr lang="zh-CN" altLang="en-US" dirty="0"/>
              <a:t>而不是 </a:t>
            </a:r>
            <a:r>
              <a:rPr lang="en-US" altLang="zh-CN" dirty="0" err="1"/>
              <a:t>i</a:t>
            </a:r>
            <a:r>
              <a:rPr lang="en-US" altLang="zh-CN" dirty="0"/>
              <a:t> =1. </a:t>
            </a:r>
            <a:r>
              <a:rPr lang="zh-CN" altLang="en-US" dirty="0"/>
              <a:t>在下文中的公式里用的确实是 </a:t>
            </a:r>
            <a:r>
              <a:rPr lang="en-US" altLang="zh-CN" dirty="0"/>
              <a:t>t = 1.</a:t>
            </a:r>
            <a:endParaRPr lang="zh-CN" altLang="en-US" dirty="0"/>
          </a:p>
        </p:txBody>
      </p:sp>
      <p:sp>
        <p:nvSpPr>
          <p:cNvPr id="4" name="灯片编号占位符 3"/>
          <p:cNvSpPr>
            <a:spLocks noGrp="1"/>
          </p:cNvSpPr>
          <p:nvPr>
            <p:ph type="sldNum" sz="quarter" idx="5"/>
          </p:nvPr>
        </p:nvSpPr>
        <p:spPr/>
        <p:txBody>
          <a:bodyPr/>
          <a:lstStyle/>
          <a:p>
            <a:fld id="{CFAB98D7-9681-4020-9A21-599DBD9FE3AF}" type="slidenum">
              <a:rPr lang="zh-CN" altLang="en-US" smtClean="0"/>
              <a:t>107</a:t>
            </a:fld>
            <a:endParaRPr lang="zh-CN" altLang="en-US"/>
          </a:p>
        </p:txBody>
      </p:sp>
    </p:spTree>
    <p:extLst>
      <p:ext uri="{BB962C8B-B14F-4D97-AF65-F5344CB8AC3E}">
        <p14:creationId xmlns:p14="http://schemas.microsoft.com/office/powerpoint/2010/main" val="1706752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0AF6DD-051E-413B-8808-23D5AB3BD9E4}" type="slidenum">
              <a:rPr lang="en-US" smtClean="0"/>
              <a:pPr/>
              <a:t>108</a:t>
            </a:fld>
            <a:endParaRPr lang="en-US"/>
          </a:p>
        </p:txBody>
      </p:sp>
    </p:spTree>
    <p:extLst>
      <p:ext uri="{BB962C8B-B14F-4D97-AF65-F5344CB8AC3E}">
        <p14:creationId xmlns:p14="http://schemas.microsoft.com/office/powerpoint/2010/main" val="3316894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a:ln/>
        </p:spPr>
      </p:sp>
      <p:sp>
        <p:nvSpPr>
          <p:cNvPr id="103427" name="备注占位符 2"/>
          <p:cNvSpPr>
            <a:spLocks noGrp="1"/>
          </p:cNvSpPr>
          <p:nvPr>
            <p:ph type="body" idx="1"/>
          </p:nvPr>
        </p:nvSpPr>
        <p:spPr>
          <a:noFill/>
          <a:ln/>
        </p:spPr>
        <p:txBody>
          <a:bodyPr/>
          <a:lstStyle/>
          <a:p>
            <a:endParaRPr lang="zh-CN" altLang="en-US" dirty="0">
              <a:ea typeface="黑体" pitchFamily="49" charset="-122"/>
            </a:endParaRPr>
          </a:p>
        </p:txBody>
      </p:sp>
      <p:sp>
        <p:nvSpPr>
          <p:cNvPr id="103428" name="灯片编号占位符 3"/>
          <p:cNvSpPr>
            <a:spLocks noGrp="1"/>
          </p:cNvSpPr>
          <p:nvPr>
            <p:ph type="sldNum" sz="quarter" idx="5"/>
          </p:nvPr>
        </p:nvSpPr>
        <p:spPr>
          <a:noFill/>
        </p:spPr>
        <p:txBody>
          <a:bodyPr/>
          <a:lstStyle/>
          <a:p>
            <a:fld id="{1BC8800C-06FC-4C11-93A2-444B9F9CC36A}" type="slidenum">
              <a:rPr lang="en-US" altLang="zh-CN" smtClean="0">
                <a:ea typeface="黑体" pitchFamily="49" charset="-122"/>
              </a:rPr>
              <a:pPr/>
              <a:t>29</a:t>
            </a:fld>
            <a:endParaRPr lang="en-US" altLang="zh-CN">
              <a:ea typeface="黑体" pitchFamily="49" charset="-122"/>
            </a:endParaRPr>
          </a:p>
        </p:txBody>
      </p:sp>
    </p:spTree>
    <p:extLst>
      <p:ext uri="{BB962C8B-B14F-4D97-AF65-F5344CB8AC3E}">
        <p14:creationId xmlns:p14="http://schemas.microsoft.com/office/powerpoint/2010/main" val="2278157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B84F0D90-C7AE-4561-B43C-D1D3146A487F}" type="slidenum">
              <a:rPr lang="en-US" altLang="zh-CN" smtClean="0">
                <a:ea typeface="黑体" pitchFamily="49" charset="-122"/>
              </a:rPr>
              <a:pPr/>
              <a:t>30</a:t>
            </a:fld>
            <a:endParaRPr lang="en-US" altLang="zh-CN">
              <a:ea typeface="黑体" pitchFamily="49" charset="-122"/>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pPr eaLnBrk="1" hangingPunct="1"/>
            <a:endParaRPr lang="zh-CN" altLang="zh-CN">
              <a:ea typeface="黑体" pitchFamily="49" charset="-122"/>
            </a:endParaRPr>
          </a:p>
        </p:txBody>
      </p:sp>
    </p:spTree>
    <p:extLst>
      <p:ext uri="{BB962C8B-B14F-4D97-AF65-F5344CB8AC3E}">
        <p14:creationId xmlns:p14="http://schemas.microsoft.com/office/powerpoint/2010/main" val="2776044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a:ln/>
        </p:spPr>
      </p:sp>
      <p:sp>
        <p:nvSpPr>
          <p:cNvPr id="108547" name="备注占位符 2"/>
          <p:cNvSpPr>
            <a:spLocks noGrp="1"/>
          </p:cNvSpPr>
          <p:nvPr>
            <p:ph type="body" idx="1"/>
          </p:nvPr>
        </p:nvSpPr>
        <p:spPr>
          <a:noFill/>
          <a:ln/>
        </p:spPr>
        <p:txBody>
          <a:bodyPr/>
          <a:lstStyle/>
          <a:p>
            <a:endParaRPr lang="zh-CN" altLang="en-US">
              <a:ea typeface="黑体" pitchFamily="49" charset="-122"/>
            </a:endParaRPr>
          </a:p>
        </p:txBody>
      </p:sp>
      <p:sp>
        <p:nvSpPr>
          <p:cNvPr id="108548" name="灯片编号占位符 3"/>
          <p:cNvSpPr>
            <a:spLocks noGrp="1"/>
          </p:cNvSpPr>
          <p:nvPr>
            <p:ph type="sldNum" sz="quarter" idx="5"/>
          </p:nvPr>
        </p:nvSpPr>
        <p:spPr>
          <a:noFill/>
        </p:spPr>
        <p:txBody>
          <a:bodyPr/>
          <a:lstStyle/>
          <a:p>
            <a:fld id="{8693F8D4-3965-4B0A-BD81-576294935FF2}" type="slidenum">
              <a:rPr lang="en-US" altLang="zh-CN" smtClean="0">
                <a:ea typeface="黑体" pitchFamily="49" charset="-122"/>
              </a:rPr>
              <a:pPr/>
              <a:t>43</a:t>
            </a:fld>
            <a:endParaRPr lang="en-US" altLang="zh-CN">
              <a:ea typeface="黑体" pitchFamily="49" charset="-122"/>
            </a:endParaRPr>
          </a:p>
        </p:txBody>
      </p:sp>
    </p:spTree>
    <p:extLst>
      <p:ext uri="{BB962C8B-B14F-4D97-AF65-F5344CB8AC3E}">
        <p14:creationId xmlns:p14="http://schemas.microsoft.com/office/powerpoint/2010/main" val="2124045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832390A7-0B3E-4F9F-9908-E8E791932D77}" type="slidenum">
              <a:rPr lang="en-US" altLang="zh-CN" smtClean="0">
                <a:ea typeface="黑体" pitchFamily="49" charset="-122"/>
              </a:rPr>
              <a:pPr/>
              <a:t>44</a:t>
            </a:fld>
            <a:endParaRPr lang="en-US" altLang="zh-CN">
              <a:ea typeface="黑体" pitchFamily="49" charset="-122"/>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pPr eaLnBrk="1" hangingPunct="1"/>
            <a:endParaRPr lang="en-US" altLang="zh-CN" dirty="0">
              <a:ea typeface="黑体" pitchFamily="49" charset="-122"/>
            </a:endParaRPr>
          </a:p>
          <a:p>
            <a:pPr eaLnBrk="1" hangingPunct="1"/>
            <a:r>
              <a:rPr lang="en-US" altLang="zh-CN" dirty="0">
                <a:ea typeface="黑体" pitchFamily="49" charset="-122"/>
              </a:rPr>
              <a:t>A</a:t>
            </a:r>
            <a:r>
              <a:rPr lang="zh-CN" altLang="en-US" dirty="0">
                <a:ea typeface="黑体" pitchFamily="49" charset="-122"/>
              </a:rPr>
              <a:t>算法的思想，从</a:t>
            </a:r>
            <a:r>
              <a:rPr lang="en-US" altLang="zh-CN" dirty="0">
                <a:ea typeface="黑体" pitchFamily="49" charset="-122"/>
              </a:rPr>
              <a:t>open</a:t>
            </a:r>
            <a:r>
              <a:rPr lang="zh-CN" altLang="en-US" dirty="0">
                <a:ea typeface="黑体" pitchFamily="49" charset="-122"/>
              </a:rPr>
              <a:t>中选择一个节点</a:t>
            </a:r>
            <a:endParaRPr lang="en-US" altLang="zh-CN" dirty="0">
              <a:ea typeface="黑体" pitchFamily="49" charset="-122"/>
            </a:endParaRPr>
          </a:p>
          <a:p>
            <a:pPr eaLnBrk="1" hangingPunct="1"/>
            <a:endParaRPr lang="en-US" altLang="zh-CN" dirty="0">
              <a:ea typeface="黑体" pitchFamily="49" charset="-122"/>
            </a:endParaRPr>
          </a:p>
        </p:txBody>
      </p:sp>
    </p:spTree>
    <p:extLst>
      <p:ext uri="{BB962C8B-B14F-4D97-AF65-F5344CB8AC3E}">
        <p14:creationId xmlns:p14="http://schemas.microsoft.com/office/powerpoint/2010/main" val="3465616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8D3CC-466A-49BB-9DA1-8FFB17A4700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A5656E8-F89D-4C5C-8D67-14AB3BBB53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07C7B2-9290-46E7-91A6-5F044C1F0F9F}"/>
              </a:ext>
            </a:extLst>
          </p:cNvPr>
          <p:cNvSpPr>
            <a:spLocks noGrp="1"/>
          </p:cNvSpPr>
          <p:nvPr>
            <p:ph type="dt" sz="half" idx="10"/>
          </p:nvPr>
        </p:nvSpPr>
        <p:spPr/>
        <p:txBody>
          <a:bodyPr/>
          <a:lstStyle/>
          <a:p>
            <a:fld id="{629507FF-81BE-475E-AC3B-58BC20F6868D}" type="datetimeFigureOut">
              <a:rPr lang="zh-CN" altLang="en-US" smtClean="0"/>
              <a:t>2024/9/19</a:t>
            </a:fld>
            <a:endParaRPr lang="zh-CN" altLang="en-US"/>
          </a:p>
        </p:txBody>
      </p:sp>
      <p:sp>
        <p:nvSpPr>
          <p:cNvPr id="5" name="页脚占位符 4">
            <a:extLst>
              <a:ext uri="{FF2B5EF4-FFF2-40B4-BE49-F238E27FC236}">
                <a16:creationId xmlns:a16="http://schemas.microsoft.com/office/drawing/2014/main" id="{3D3D4A56-7853-45DB-8D96-7E6B354933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A8B2BC-0A2B-4E9F-BAAC-B14EDA8E1ACE}"/>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697321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5D3F0E-9878-4766-8289-7B73B80E276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7C4B236-18FD-43A1-BE55-737B7501F0C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8374D5-043A-44AA-B055-94C32C978E8E}"/>
              </a:ext>
            </a:extLst>
          </p:cNvPr>
          <p:cNvSpPr>
            <a:spLocks noGrp="1"/>
          </p:cNvSpPr>
          <p:nvPr>
            <p:ph type="dt" sz="half" idx="10"/>
          </p:nvPr>
        </p:nvSpPr>
        <p:spPr/>
        <p:txBody>
          <a:bodyPr/>
          <a:lstStyle/>
          <a:p>
            <a:fld id="{629507FF-81BE-475E-AC3B-58BC20F6868D}" type="datetimeFigureOut">
              <a:rPr lang="zh-CN" altLang="en-US" smtClean="0"/>
              <a:t>2024/9/19</a:t>
            </a:fld>
            <a:endParaRPr lang="zh-CN" altLang="en-US"/>
          </a:p>
        </p:txBody>
      </p:sp>
      <p:sp>
        <p:nvSpPr>
          <p:cNvPr id="5" name="页脚占位符 4">
            <a:extLst>
              <a:ext uri="{FF2B5EF4-FFF2-40B4-BE49-F238E27FC236}">
                <a16:creationId xmlns:a16="http://schemas.microsoft.com/office/drawing/2014/main" id="{884516A9-4BD2-4D66-BE96-722EE70A0E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9976FC-ADEC-40EB-88BF-7F95F2B44104}"/>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3267579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5EFA70-5C71-4EF0-9BEF-9653C02B00D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C1983E3-672D-4D16-9DE5-462D40B372D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4BA015-A5E6-412C-962D-6C3592C35DB0}"/>
              </a:ext>
            </a:extLst>
          </p:cNvPr>
          <p:cNvSpPr>
            <a:spLocks noGrp="1"/>
          </p:cNvSpPr>
          <p:nvPr>
            <p:ph type="dt" sz="half" idx="10"/>
          </p:nvPr>
        </p:nvSpPr>
        <p:spPr/>
        <p:txBody>
          <a:bodyPr/>
          <a:lstStyle/>
          <a:p>
            <a:fld id="{629507FF-81BE-475E-AC3B-58BC20F6868D}" type="datetimeFigureOut">
              <a:rPr lang="zh-CN" altLang="en-US" smtClean="0"/>
              <a:t>2024/9/19</a:t>
            </a:fld>
            <a:endParaRPr lang="zh-CN" altLang="en-US"/>
          </a:p>
        </p:txBody>
      </p:sp>
      <p:sp>
        <p:nvSpPr>
          <p:cNvPr id="5" name="页脚占位符 4">
            <a:extLst>
              <a:ext uri="{FF2B5EF4-FFF2-40B4-BE49-F238E27FC236}">
                <a16:creationId xmlns:a16="http://schemas.microsoft.com/office/drawing/2014/main" id="{42377F22-564A-43E0-985C-1260A74CAF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88B6C0-BF66-4681-B3DC-83D392660F7B}"/>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4067315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9" name="矩形 8"/>
          <p:cNvSpPr/>
          <p:nvPr userDrawn="1"/>
        </p:nvSpPr>
        <p:spPr>
          <a:xfrm>
            <a:off x="0" y="1248697"/>
            <a:ext cx="12192000" cy="3017758"/>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6A46E2D1-5910-EA4E-ABB8-041E9B70CE2C}" type="datetimeFigureOut">
              <a:rPr kumimoji="1" lang="zh-CN" altLang="en-US" smtClean="0"/>
              <a:t>2024/9/19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85074ED-9C8F-C341-995A-7A550AC5CFD9}" type="slidenum">
              <a:rPr kumimoji="1" lang="zh-CN" altLang="en-US" smtClean="0"/>
              <a:t>‹#›</a:t>
            </a:fld>
            <a:endParaRPr kumimoji="1" lang="zh-CN" altLang="en-US"/>
          </a:p>
        </p:txBody>
      </p:sp>
      <p:sp>
        <p:nvSpPr>
          <p:cNvPr id="7" name="标题 1"/>
          <p:cNvSpPr txBox="1"/>
          <p:nvPr userDrawn="1"/>
        </p:nvSpPr>
        <p:spPr bwMode="auto">
          <a:xfrm>
            <a:off x="0" y="1773238"/>
            <a:ext cx="12192000" cy="2259012"/>
          </a:xfrm>
          <a:prstGeom prst="rect">
            <a:avLst/>
          </a:prstGeom>
          <a:solidFill>
            <a:schemeClr val="accent5">
              <a:lumMod val="50000"/>
            </a:schemeClr>
          </a:solidFill>
          <a:ln w="9525">
            <a:solidFill>
              <a:schemeClr val="tx2"/>
            </a:solidFill>
            <a:miter lim="800000"/>
          </a:ln>
        </p:spPr>
        <p:txBody>
          <a:bodyPr vert="horz" wrap="square" lIns="91440" tIns="45720" rIns="91440" bIns="4572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br>
              <a:rPr kumimoji="0" lang="en-US" altLang="zh-CN" sz="32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br>
            <a:endParaRPr kumimoji="0" lang="zh-CN" altLang="en-US" sz="4400" b="1" i="0" u="none" strike="noStrike" kern="1200" cap="none" spc="0" normalizeH="0" baseline="0" noProof="0" dirty="0">
              <a:ln>
                <a:noFill/>
              </a:ln>
              <a:solidFill>
                <a:schemeClr val="tx1"/>
              </a:solidFill>
              <a:effectLst/>
              <a:uLnTx/>
              <a:uFillTx/>
              <a:latin typeface="+mj-lt"/>
              <a:ea typeface="+mj-ea"/>
              <a:cs typeface="+mj-cs"/>
            </a:endParaRPr>
          </a:p>
        </p:txBody>
      </p:sp>
      <p:sp>
        <p:nvSpPr>
          <p:cNvPr id="2" name="标题 1"/>
          <p:cNvSpPr>
            <a:spLocks noGrp="1"/>
          </p:cNvSpPr>
          <p:nvPr>
            <p:ph type="ctrTitle"/>
          </p:nvPr>
        </p:nvSpPr>
        <p:spPr>
          <a:xfrm>
            <a:off x="1524000" y="2027582"/>
            <a:ext cx="9144000" cy="1775791"/>
          </a:xfrm>
        </p:spPr>
        <p:txBody>
          <a:bodyPr anchor="ctr">
            <a:normAutofit/>
          </a:bodyPr>
          <a:lstStyle>
            <a:lvl1pPr algn="ctr">
              <a:defRPr sz="48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a:t>单击此处编辑母版标题样式</a:t>
            </a:r>
          </a:p>
        </p:txBody>
      </p:sp>
      <p:sp>
        <p:nvSpPr>
          <p:cNvPr id="3" name="副标题 2"/>
          <p:cNvSpPr>
            <a:spLocks noGrp="1"/>
          </p:cNvSpPr>
          <p:nvPr>
            <p:ph type="subTitle" idx="1"/>
          </p:nvPr>
        </p:nvSpPr>
        <p:spPr>
          <a:xfrm>
            <a:off x="1524000" y="4366419"/>
            <a:ext cx="9144000" cy="1655762"/>
          </a:xfrm>
        </p:spPr>
        <p:txBody>
          <a:bodyPr>
            <a:normAutofit/>
          </a:bodyPr>
          <a:lstStyle>
            <a:lvl1pPr marL="0" indent="0" algn="ctr">
              <a:buNone/>
              <a:defRPr sz="2800">
                <a:solidFill>
                  <a:srgbClr val="002060"/>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5980927"/>
            <a:ext cx="12192001" cy="1005254"/>
          </a:xfrm>
          <a:prstGeom prst="rect">
            <a:avLst/>
          </a:prstGeom>
        </p:spPr>
      </p:pic>
    </p:spTree>
    <p:extLst>
      <p:ext uri="{BB962C8B-B14F-4D97-AF65-F5344CB8AC3E}">
        <p14:creationId xmlns:p14="http://schemas.microsoft.com/office/powerpoint/2010/main" val="521856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993228"/>
            <a:ext cx="10515600" cy="5363122"/>
          </a:xfrm>
        </p:spPr>
        <p:txBody>
          <a:bodyPr/>
          <a:lstStyle>
            <a:lvl1pPr>
              <a:defRPr>
                <a:solidFill>
                  <a:srgbClr val="002060"/>
                </a:solidFill>
                <a:latin typeface="微软雅黑" panose="020B0503020204020204" pitchFamily="34" charset="-122"/>
                <a:ea typeface="微软雅黑" panose="020B0503020204020204" pitchFamily="34" charset="-122"/>
                <a:cs typeface="微软雅黑" panose="020B0503020204020204" pitchFamily="34" charset="-122"/>
              </a:defRPr>
            </a:lvl1pPr>
            <a:lvl2pPr>
              <a:defRPr>
                <a:solidFill>
                  <a:srgbClr val="002060"/>
                </a:solidFill>
                <a:latin typeface="微软雅黑" panose="020B0503020204020204" pitchFamily="34" charset="-122"/>
                <a:ea typeface="微软雅黑" panose="020B0503020204020204" pitchFamily="34" charset="-122"/>
                <a:cs typeface="微软雅黑" panose="020B0503020204020204" pitchFamily="34" charset="-122"/>
              </a:defRPr>
            </a:lvl2pPr>
            <a:lvl3pPr>
              <a:defRPr>
                <a:solidFill>
                  <a:srgbClr val="002060"/>
                </a:solidFill>
                <a:latin typeface="微软雅黑" panose="020B0503020204020204" pitchFamily="34" charset="-122"/>
                <a:ea typeface="微软雅黑" panose="020B0503020204020204" pitchFamily="34" charset="-122"/>
                <a:cs typeface="微软雅黑" panose="020B0503020204020204" pitchFamily="34" charset="-122"/>
              </a:defRPr>
            </a:lvl3pPr>
            <a:lvl4pPr>
              <a:defRPr>
                <a:solidFill>
                  <a:srgbClr val="002060"/>
                </a:solidFill>
                <a:latin typeface="微软雅黑" panose="020B0503020204020204" pitchFamily="34" charset="-122"/>
                <a:ea typeface="微软雅黑" panose="020B0503020204020204" pitchFamily="34" charset="-122"/>
                <a:cs typeface="微软雅黑" panose="020B0503020204020204" pitchFamily="34" charset="-122"/>
              </a:defRPr>
            </a:lvl4pPr>
            <a:lvl5pPr>
              <a:defRPr>
                <a:solidFill>
                  <a:srgbClr val="002060"/>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CN" altLang="en-US" dirty="0"/>
          </a:p>
        </p:txBody>
      </p:sp>
      <p:sp>
        <p:nvSpPr>
          <p:cNvPr id="4" name="日期占位符 3"/>
          <p:cNvSpPr>
            <a:spLocks noGrp="1"/>
          </p:cNvSpPr>
          <p:nvPr>
            <p:ph type="dt" sz="half" idx="10"/>
          </p:nvPr>
        </p:nvSpPr>
        <p:spPr/>
        <p:txBody>
          <a:bodyPr/>
          <a:lstStyle/>
          <a:p>
            <a:fld id="{6A46E2D1-5910-EA4E-ABB8-041E9B70CE2C}" type="datetimeFigureOut">
              <a:rPr kumimoji="1" lang="zh-CN" altLang="en-US" smtClean="0"/>
              <a:t>2024/9/19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85074ED-9C8F-C341-995A-7A550AC5CFD9}" type="slidenum">
              <a:rPr kumimoji="1" lang="zh-CN" altLang="en-US" smtClean="0"/>
              <a:t>‹#›</a:t>
            </a:fld>
            <a:endParaRPr kumimoji="1" lang="zh-CN" altLang="en-US"/>
          </a:p>
        </p:txBody>
      </p:sp>
      <p:sp>
        <p:nvSpPr>
          <p:cNvPr id="7" name="标题 1"/>
          <p:cNvSpPr txBox="1"/>
          <p:nvPr userDrawn="1"/>
        </p:nvSpPr>
        <p:spPr bwMode="auto">
          <a:xfrm>
            <a:off x="-1" y="0"/>
            <a:ext cx="11398469" cy="705563"/>
          </a:xfrm>
          <a:prstGeom prst="rect">
            <a:avLst/>
          </a:prstGeom>
          <a:solidFill>
            <a:schemeClr val="accent5">
              <a:lumMod val="50000"/>
            </a:schemeClr>
          </a:solidFill>
          <a:ln w="38100">
            <a:noFill/>
            <a:miter lim="800000"/>
          </a:ln>
        </p:spPr>
        <p:txBody>
          <a:bodyPr anchor="ctr"/>
          <a:lstStyle/>
          <a:p>
            <a:endParaRPr lang="zh-CN" altLang="en-US" sz="3200" b="1" dirty="0">
              <a:solidFill>
                <a:srgbClr val="FFFFFF"/>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838200" y="0"/>
            <a:ext cx="10515600" cy="702019"/>
          </a:xfrm>
        </p:spPr>
        <p:txBody>
          <a:bodyPr>
            <a:normAutofit/>
          </a:bodyPr>
          <a:lstStyle>
            <a:lvl1pPr>
              <a:defRPr sz="3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dirty="0"/>
              <a:t>单击此处编辑母版标题样式</a:t>
            </a:r>
          </a:p>
        </p:txBody>
      </p:sp>
      <p:pic>
        <p:nvPicPr>
          <p:cNvPr id="10" name="图片 9"/>
          <p:cNvPicPr>
            <a:picLocks noChangeAspect="1"/>
          </p:cNvPicPr>
          <p:nvPr userDrawn="1"/>
        </p:nvPicPr>
        <p:blipFill>
          <a:blip r:embed="rId2"/>
          <a:stretch>
            <a:fillRect/>
          </a:stretch>
        </p:blipFill>
        <p:spPr>
          <a:xfrm>
            <a:off x="11438473" y="-3544"/>
            <a:ext cx="710057" cy="705563"/>
          </a:xfrm>
          <a:prstGeom prst="rect">
            <a:avLst/>
          </a:prstGeom>
        </p:spPr>
      </p:pic>
    </p:spTree>
    <p:extLst>
      <p:ext uri="{BB962C8B-B14F-4D97-AF65-F5344CB8AC3E}">
        <p14:creationId xmlns:p14="http://schemas.microsoft.com/office/powerpoint/2010/main" val="3013020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A46E2D1-5910-EA4E-ABB8-041E9B70CE2C}" type="datetimeFigureOut">
              <a:rPr kumimoji="1" lang="zh-CN" altLang="en-US" smtClean="0"/>
              <a:t>2024/9/19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85074ED-9C8F-C341-995A-7A550AC5CFD9}" type="slidenum">
              <a:rPr kumimoji="1" lang="zh-CN" altLang="en-US" smtClean="0"/>
              <a:t>‹#›</a:t>
            </a:fld>
            <a:endParaRPr kumimoji="1" lang="zh-CN" altLang="en-US"/>
          </a:p>
        </p:txBody>
      </p:sp>
      <p:sp>
        <p:nvSpPr>
          <p:cNvPr id="7" name="标题 1"/>
          <p:cNvSpPr txBox="1"/>
          <p:nvPr userDrawn="1"/>
        </p:nvSpPr>
        <p:spPr bwMode="auto">
          <a:xfrm>
            <a:off x="-1" y="0"/>
            <a:ext cx="11398469" cy="705563"/>
          </a:xfrm>
          <a:prstGeom prst="rect">
            <a:avLst/>
          </a:prstGeom>
          <a:solidFill>
            <a:schemeClr val="accent5">
              <a:lumMod val="50000"/>
            </a:schemeClr>
          </a:solidFill>
          <a:ln w="38100">
            <a:noFill/>
            <a:miter lim="800000"/>
          </a:ln>
        </p:spPr>
        <p:txBody>
          <a:bodyPr anchor="ctr"/>
          <a:lstStyle/>
          <a:p>
            <a:endParaRPr lang="zh-CN" altLang="en-US" sz="3200" b="1" dirty="0">
              <a:solidFill>
                <a:srgbClr val="FFFFFF"/>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838200" y="1"/>
            <a:ext cx="10515600" cy="702020"/>
          </a:xfrm>
        </p:spPr>
        <p:txBody>
          <a:bodyPr>
            <a:normAutofit/>
          </a:bodyPr>
          <a:lstStyle>
            <a:lvl1pPr>
              <a:defRPr sz="3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dirty="0"/>
              <a:t>单击此处编辑母版标题样式</a:t>
            </a:r>
          </a:p>
        </p:txBody>
      </p:sp>
      <p:pic>
        <p:nvPicPr>
          <p:cNvPr id="9" name="图片 8"/>
          <p:cNvPicPr>
            <a:picLocks noChangeAspect="1"/>
          </p:cNvPicPr>
          <p:nvPr userDrawn="1"/>
        </p:nvPicPr>
        <p:blipFill rotWithShape="1">
          <a:blip r:embed="rId2">
            <a:extLst>
              <a:ext uri="{28A0092B-C50C-407E-A947-70E740481C1C}">
                <a14:useLocalDpi xmlns:a14="http://schemas.microsoft.com/office/drawing/2010/main" val="0"/>
              </a:ext>
            </a:extLst>
          </a:blip>
          <a:srcRect t="1" r="80412" b="2781"/>
          <a:stretch>
            <a:fillRect/>
          </a:stretch>
        </p:blipFill>
        <p:spPr>
          <a:xfrm>
            <a:off x="11397342" y="67017"/>
            <a:ext cx="752332" cy="568220"/>
          </a:xfrm>
          <a:prstGeom prst="rect">
            <a:avLst/>
          </a:prstGeom>
        </p:spPr>
      </p:pic>
    </p:spTree>
    <p:extLst>
      <p:ext uri="{BB962C8B-B14F-4D97-AF65-F5344CB8AC3E}">
        <p14:creationId xmlns:p14="http://schemas.microsoft.com/office/powerpoint/2010/main" val="9596884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08030" y="5852746"/>
            <a:ext cx="5776686" cy="1005254"/>
          </a:xfrm>
          <a:prstGeom prst="rect">
            <a:avLst/>
          </a:prstGeom>
        </p:spPr>
      </p:pic>
      <p:sp>
        <p:nvSpPr>
          <p:cNvPr id="3" name="日期占位符 2"/>
          <p:cNvSpPr>
            <a:spLocks noGrp="1"/>
          </p:cNvSpPr>
          <p:nvPr>
            <p:ph type="dt" sz="half" idx="10"/>
          </p:nvPr>
        </p:nvSpPr>
        <p:spPr/>
        <p:txBody>
          <a:bodyPr/>
          <a:lstStyle/>
          <a:p>
            <a:fld id="{6A46E2D1-5910-EA4E-ABB8-041E9B70CE2C}" type="datetimeFigureOut">
              <a:rPr kumimoji="1" lang="zh-CN" altLang="en-US" smtClean="0"/>
              <a:t>2024/9/19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785074ED-9C8F-C341-995A-7A550AC5CFD9}" type="slidenum">
              <a:rPr kumimoji="1" lang="zh-CN" altLang="en-US" smtClean="0"/>
              <a:t>‹#›</a:t>
            </a:fld>
            <a:endParaRPr kumimoji="1" lang="zh-CN" altLang="en-US"/>
          </a:p>
        </p:txBody>
      </p:sp>
      <p:sp>
        <p:nvSpPr>
          <p:cNvPr id="6" name="标题 1"/>
          <p:cNvSpPr txBox="1"/>
          <p:nvPr userDrawn="1"/>
        </p:nvSpPr>
        <p:spPr bwMode="auto">
          <a:xfrm>
            <a:off x="348343" y="1773238"/>
            <a:ext cx="11495315" cy="2259012"/>
          </a:xfrm>
          <a:prstGeom prst="rect">
            <a:avLst/>
          </a:prstGeom>
          <a:solidFill>
            <a:schemeClr val="accent5">
              <a:lumMod val="50000"/>
            </a:schemeClr>
          </a:solidFill>
          <a:ln w="9525">
            <a:solidFill>
              <a:schemeClr val="tx2"/>
            </a:solidFill>
            <a:miter lim="800000"/>
          </a:ln>
        </p:spPr>
        <p:txBody>
          <a:bodyPr vert="horz" wrap="square" lIns="91440" tIns="45720" rIns="91440" bIns="4572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br>
              <a:rPr kumimoji="0" lang="en-US" altLang="zh-CN" sz="32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b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2" name="标题 1"/>
          <p:cNvSpPr>
            <a:spLocks noGrp="1"/>
          </p:cNvSpPr>
          <p:nvPr>
            <p:ph type="title"/>
          </p:nvPr>
        </p:nvSpPr>
        <p:spPr>
          <a:xfrm>
            <a:off x="838200" y="2239962"/>
            <a:ext cx="10515600" cy="1325563"/>
          </a:xfrm>
        </p:spPr>
        <p:txBody>
          <a:bodyPr/>
          <a:lstStyle>
            <a:lvl1pPr algn="ctr">
              <a:defRPr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a:t>单击此处编辑母版标题样式</a:t>
            </a:r>
          </a:p>
        </p:txBody>
      </p:sp>
    </p:spTree>
    <p:extLst>
      <p:ext uri="{BB962C8B-B14F-4D97-AF65-F5344CB8AC3E}">
        <p14:creationId xmlns:p14="http://schemas.microsoft.com/office/powerpoint/2010/main" val="1337219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08030" y="5852746"/>
            <a:ext cx="5776686" cy="1005254"/>
          </a:xfrm>
          <a:prstGeom prst="rect">
            <a:avLst/>
          </a:prstGeom>
        </p:spPr>
      </p:pic>
      <p:sp>
        <p:nvSpPr>
          <p:cNvPr id="3" name="日期占位符 2"/>
          <p:cNvSpPr>
            <a:spLocks noGrp="1"/>
          </p:cNvSpPr>
          <p:nvPr>
            <p:ph type="dt" sz="half" idx="10"/>
          </p:nvPr>
        </p:nvSpPr>
        <p:spPr/>
        <p:txBody>
          <a:bodyPr/>
          <a:lstStyle/>
          <a:p>
            <a:fld id="{6A46E2D1-5910-EA4E-ABB8-041E9B70CE2C}" type="datetimeFigureOut">
              <a:rPr kumimoji="1" lang="zh-CN" altLang="en-US" smtClean="0"/>
              <a:t>2024/9/19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785074ED-9C8F-C341-995A-7A550AC5CFD9}" type="slidenum">
              <a:rPr kumimoji="1" lang="zh-CN" altLang="en-US" smtClean="0"/>
              <a:t>‹#›</a:t>
            </a:fld>
            <a:endParaRPr kumimoji="1" lang="zh-CN" altLang="en-US"/>
          </a:p>
        </p:txBody>
      </p:sp>
      <p:sp>
        <p:nvSpPr>
          <p:cNvPr id="6" name="标题 1"/>
          <p:cNvSpPr txBox="1"/>
          <p:nvPr userDrawn="1"/>
        </p:nvSpPr>
        <p:spPr bwMode="auto">
          <a:xfrm>
            <a:off x="0" y="1773238"/>
            <a:ext cx="12191999" cy="2259012"/>
          </a:xfrm>
          <a:prstGeom prst="rect">
            <a:avLst/>
          </a:prstGeom>
          <a:solidFill>
            <a:schemeClr val="accent5">
              <a:lumMod val="50000"/>
            </a:schemeClr>
          </a:solidFill>
          <a:ln w="9525">
            <a:solidFill>
              <a:schemeClr val="tx2"/>
            </a:solidFill>
            <a:miter lim="800000"/>
          </a:ln>
        </p:spPr>
        <p:txBody>
          <a:bodyPr vert="horz" wrap="square" lIns="91440" tIns="45720" rIns="91440" bIns="4572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br>
              <a:rPr kumimoji="0" lang="en-US" altLang="zh-CN" sz="32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b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2" name="标题 1"/>
          <p:cNvSpPr>
            <a:spLocks noGrp="1"/>
          </p:cNvSpPr>
          <p:nvPr>
            <p:ph type="title"/>
          </p:nvPr>
        </p:nvSpPr>
        <p:spPr>
          <a:xfrm>
            <a:off x="838200" y="2239962"/>
            <a:ext cx="10515600" cy="1325563"/>
          </a:xfrm>
        </p:spPr>
        <p:txBody>
          <a:bodyPr/>
          <a:lstStyle>
            <a:lvl1pPr algn="ctr">
              <a:defRPr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a:t>单击此处编辑母版标题样式</a:t>
            </a:r>
          </a:p>
        </p:txBody>
      </p:sp>
    </p:spTree>
    <p:extLst>
      <p:ext uri="{BB962C8B-B14F-4D97-AF65-F5344CB8AC3E}">
        <p14:creationId xmlns:p14="http://schemas.microsoft.com/office/powerpoint/2010/main" val="1125009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A46E2D1-5910-EA4E-ABB8-041E9B70CE2C}" type="datetimeFigureOut">
              <a:rPr kumimoji="1" lang="zh-CN" altLang="en-US" smtClean="0"/>
              <a:t>2024/9/19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785074ED-9C8F-C341-995A-7A550AC5CFD9}" type="slidenum">
              <a:rPr kumimoji="1" lang="zh-CN" altLang="en-US" smtClean="0"/>
              <a:t>‹#›</a:t>
            </a:fld>
            <a:endParaRPr kumimoji="1" lang="zh-CN" altLang="en-US"/>
          </a:p>
        </p:txBody>
      </p:sp>
      <p:pic>
        <p:nvPicPr>
          <p:cNvPr id="6" name="Picture 2" descr="http://images.smh.com.au/2012/09/20/3649933/art-353-Smiley-300x0.jpg"/>
          <p:cNvPicPr>
            <a:picLocks noChangeAspect="1" noChangeArrowheads="1"/>
          </p:cNvPicPr>
          <p:nvPr userDrawn="1"/>
        </p:nvPicPr>
        <p:blipFill>
          <a:blip r:embed="rId2"/>
          <a:srcRect/>
          <a:stretch>
            <a:fillRect/>
          </a:stretch>
        </p:blipFill>
        <p:spPr bwMode="auto">
          <a:xfrm>
            <a:off x="9889436" y="4357694"/>
            <a:ext cx="1565794" cy="1591890"/>
          </a:xfrm>
          <a:prstGeom prst="rect">
            <a:avLst/>
          </a:prstGeom>
          <a:noFill/>
        </p:spPr>
      </p:pic>
      <p:sp>
        <p:nvSpPr>
          <p:cNvPr id="7" name="标题 1"/>
          <p:cNvSpPr txBox="1"/>
          <p:nvPr userDrawn="1"/>
        </p:nvSpPr>
        <p:spPr bwMode="auto">
          <a:xfrm>
            <a:off x="-1" y="1773238"/>
            <a:ext cx="12186746" cy="2259012"/>
          </a:xfrm>
          <a:prstGeom prst="rect">
            <a:avLst/>
          </a:prstGeom>
          <a:solidFill>
            <a:schemeClr val="accent5">
              <a:lumMod val="50000"/>
            </a:schemeClr>
          </a:solidFill>
          <a:ln w="9525">
            <a:solidFill>
              <a:schemeClr val="tx2"/>
            </a:solidFill>
            <a:miter lim="800000"/>
          </a:ln>
        </p:spPr>
        <p:txBody>
          <a:bodyPr vert="horz" wrap="square" lIns="91440" tIns="45720" rIns="91440" bIns="4572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br>
              <a:rPr kumimoji="0" lang="en-US" altLang="zh-CN" sz="32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b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2" name="标题 1"/>
          <p:cNvSpPr>
            <a:spLocks noGrp="1"/>
          </p:cNvSpPr>
          <p:nvPr>
            <p:ph type="title"/>
          </p:nvPr>
        </p:nvSpPr>
        <p:spPr>
          <a:xfrm>
            <a:off x="838200" y="2239962"/>
            <a:ext cx="10515600" cy="1325563"/>
          </a:xfrm>
        </p:spPr>
        <p:txBody>
          <a:bodyPr/>
          <a:lstStyle>
            <a:lvl1pPr algn="ctr">
              <a:defRPr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a:t>单击此处编辑母版标题样式</a:t>
            </a:r>
          </a:p>
        </p:txBody>
      </p:sp>
      <p:sp>
        <p:nvSpPr>
          <p:cNvPr id="11" name="文本占位符 3"/>
          <p:cNvSpPr>
            <a:spLocks noGrp="1"/>
          </p:cNvSpPr>
          <p:nvPr>
            <p:ph type="body" sz="half" idx="2"/>
          </p:nvPr>
        </p:nvSpPr>
        <p:spPr>
          <a:xfrm>
            <a:off x="1571604" y="4357694"/>
            <a:ext cx="6581796" cy="804862"/>
          </a:xfrm>
        </p:spPr>
        <p:txBody>
          <a:bodyPr/>
          <a:lstStyle>
            <a:lvl1pPr marL="0" indent="0">
              <a:buNone/>
              <a:defRPr sz="2800">
                <a:solidFill>
                  <a:srgbClr val="002060"/>
                </a:solidFill>
                <a:latin typeface="微软雅黑" panose="020B0503020204020204" pitchFamily="34" charset="-122"/>
                <a:ea typeface="微软雅黑"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8686" y="767984"/>
            <a:ext cx="5776686" cy="1005254"/>
          </a:xfrm>
          <a:prstGeom prst="rect">
            <a:avLst/>
          </a:prstGeom>
        </p:spPr>
      </p:pic>
    </p:spTree>
    <p:extLst>
      <p:ext uri="{BB962C8B-B14F-4D97-AF65-F5344CB8AC3E}">
        <p14:creationId xmlns:p14="http://schemas.microsoft.com/office/powerpoint/2010/main" val="38367966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6A46E2D1-5910-EA4E-ABB8-041E9B70CE2C}" type="datetimeFigureOut">
              <a:rPr kumimoji="1" lang="zh-CN" altLang="en-US" smtClean="0"/>
              <a:t>2024/9/19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85074ED-9C8F-C341-995A-7A550AC5CFD9}" type="slidenum">
              <a:rPr kumimoji="1" lang="zh-CN" altLang="en-US" smtClean="0"/>
              <a:t>‹#›</a:t>
            </a:fld>
            <a:endParaRPr kumimoji="1" lang="zh-CN" altLang="en-US"/>
          </a:p>
        </p:txBody>
      </p:sp>
    </p:spTree>
    <p:extLst>
      <p:ext uri="{BB962C8B-B14F-4D97-AF65-F5344CB8AC3E}">
        <p14:creationId xmlns:p14="http://schemas.microsoft.com/office/powerpoint/2010/main" val="31883004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6A46E2D1-5910-EA4E-ABB8-041E9B70CE2C}" type="datetimeFigureOut">
              <a:rPr kumimoji="1" lang="zh-CN" altLang="en-US" smtClean="0"/>
              <a:t>2024/9/19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785074ED-9C8F-C341-995A-7A550AC5CFD9}" type="slidenum">
              <a:rPr kumimoji="1" lang="zh-CN" altLang="en-US" smtClean="0"/>
              <a:t>‹#›</a:t>
            </a:fld>
            <a:endParaRPr kumimoji="1" lang="zh-CN" altLang="en-US"/>
          </a:p>
        </p:txBody>
      </p:sp>
    </p:spTree>
    <p:extLst>
      <p:ext uri="{BB962C8B-B14F-4D97-AF65-F5344CB8AC3E}">
        <p14:creationId xmlns:p14="http://schemas.microsoft.com/office/powerpoint/2010/main" val="1634420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04C8D-A177-4472-A90A-9CBF17C704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43228A-A180-4A8A-93E6-FC680D03428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3A1EB8-5842-4676-8F58-E29E5808764D}"/>
              </a:ext>
            </a:extLst>
          </p:cNvPr>
          <p:cNvSpPr>
            <a:spLocks noGrp="1"/>
          </p:cNvSpPr>
          <p:nvPr>
            <p:ph type="dt" sz="half" idx="10"/>
          </p:nvPr>
        </p:nvSpPr>
        <p:spPr/>
        <p:txBody>
          <a:bodyPr/>
          <a:lstStyle/>
          <a:p>
            <a:fld id="{629507FF-81BE-475E-AC3B-58BC20F6868D}" type="datetimeFigureOut">
              <a:rPr lang="zh-CN" altLang="en-US" smtClean="0"/>
              <a:t>2024/9/19</a:t>
            </a:fld>
            <a:endParaRPr lang="zh-CN" altLang="en-US"/>
          </a:p>
        </p:txBody>
      </p:sp>
      <p:sp>
        <p:nvSpPr>
          <p:cNvPr id="5" name="页脚占位符 4">
            <a:extLst>
              <a:ext uri="{FF2B5EF4-FFF2-40B4-BE49-F238E27FC236}">
                <a16:creationId xmlns:a16="http://schemas.microsoft.com/office/drawing/2014/main" id="{F0957A99-EB5B-4369-B713-26A3A63EAD3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862AC9-DE9B-40C0-BDFD-B9B9183058FE}"/>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28189719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6A46E2D1-5910-EA4E-ABB8-041E9B70CE2C}" type="datetimeFigureOut">
              <a:rPr kumimoji="1" lang="zh-CN" altLang="en-US" smtClean="0"/>
              <a:t>2024/9/19</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785074ED-9C8F-C341-995A-7A550AC5CFD9}" type="slidenum">
              <a:rPr kumimoji="1" lang="zh-CN" altLang="en-US" smtClean="0"/>
              <a:t>‹#›</a:t>
            </a:fld>
            <a:endParaRPr kumimoji="1" lang="zh-CN" altLang="en-US"/>
          </a:p>
        </p:txBody>
      </p:sp>
    </p:spTree>
    <p:extLst>
      <p:ext uri="{BB962C8B-B14F-4D97-AF65-F5344CB8AC3E}">
        <p14:creationId xmlns:p14="http://schemas.microsoft.com/office/powerpoint/2010/main" val="3543265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6A46E2D1-5910-EA4E-ABB8-041E9B70CE2C}" type="datetimeFigureOut">
              <a:rPr kumimoji="1" lang="zh-CN" altLang="en-US" smtClean="0"/>
              <a:t>2024/9/19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785074ED-9C8F-C341-995A-7A550AC5CFD9}" type="slidenum">
              <a:rPr kumimoji="1" lang="zh-CN" altLang="en-US" smtClean="0"/>
              <a:t>‹#›</a:t>
            </a:fld>
            <a:endParaRPr kumimoji="1" lang="zh-CN" altLang="en-US"/>
          </a:p>
        </p:txBody>
      </p:sp>
    </p:spTree>
    <p:extLst>
      <p:ext uri="{BB962C8B-B14F-4D97-AF65-F5344CB8AC3E}">
        <p14:creationId xmlns:p14="http://schemas.microsoft.com/office/powerpoint/2010/main" val="28591818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A46E2D1-5910-EA4E-ABB8-041E9B70CE2C}" type="datetimeFigureOut">
              <a:rPr kumimoji="1" lang="zh-CN" altLang="en-US" smtClean="0"/>
              <a:t>2024/9/19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785074ED-9C8F-C341-995A-7A550AC5CFD9}" type="slidenum">
              <a:rPr kumimoji="1" lang="zh-CN" altLang="en-US" smtClean="0"/>
              <a:t>‹#›</a:t>
            </a:fld>
            <a:endParaRPr kumimoji="1" lang="zh-CN" altLang="en-US"/>
          </a:p>
        </p:txBody>
      </p:sp>
    </p:spTree>
    <p:extLst>
      <p:ext uri="{BB962C8B-B14F-4D97-AF65-F5344CB8AC3E}">
        <p14:creationId xmlns:p14="http://schemas.microsoft.com/office/powerpoint/2010/main" val="165227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6A46E2D1-5910-EA4E-ABB8-041E9B70CE2C}" type="datetimeFigureOut">
              <a:rPr kumimoji="1" lang="zh-CN" altLang="en-US" smtClean="0"/>
              <a:t>2024/9/19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785074ED-9C8F-C341-995A-7A550AC5CFD9}" type="slidenum">
              <a:rPr kumimoji="1" lang="zh-CN" altLang="en-US" smtClean="0"/>
              <a:t>‹#›</a:t>
            </a:fld>
            <a:endParaRPr kumimoji="1" lang="zh-CN" altLang="en-US"/>
          </a:p>
        </p:txBody>
      </p:sp>
    </p:spTree>
    <p:extLst>
      <p:ext uri="{BB962C8B-B14F-4D97-AF65-F5344CB8AC3E}">
        <p14:creationId xmlns:p14="http://schemas.microsoft.com/office/powerpoint/2010/main" val="11305963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hasCustomPrompt="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zh-CN" altLang="en-US"/>
              <a:t>将图片拖动到占位符，或单击添加图标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6A46E2D1-5910-EA4E-ABB8-041E9B70CE2C}" type="datetimeFigureOut">
              <a:rPr kumimoji="1" lang="zh-CN" altLang="en-US" smtClean="0"/>
              <a:t>2024/9/19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785074ED-9C8F-C341-995A-7A550AC5CFD9}" type="slidenum">
              <a:rPr kumimoji="1" lang="zh-CN" altLang="en-US" smtClean="0"/>
              <a:t>‹#›</a:t>
            </a:fld>
            <a:endParaRPr kumimoji="1" lang="zh-CN" altLang="en-US"/>
          </a:p>
        </p:txBody>
      </p:sp>
    </p:spTree>
    <p:extLst>
      <p:ext uri="{BB962C8B-B14F-4D97-AF65-F5344CB8AC3E}">
        <p14:creationId xmlns:p14="http://schemas.microsoft.com/office/powerpoint/2010/main" val="25975085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6A46E2D1-5910-EA4E-ABB8-041E9B70CE2C}" type="datetimeFigureOut">
              <a:rPr kumimoji="1" lang="zh-CN" altLang="en-US" smtClean="0"/>
              <a:t>2024/9/19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85074ED-9C8F-C341-995A-7A550AC5CFD9}" type="slidenum">
              <a:rPr kumimoji="1" lang="zh-CN" altLang="en-US" smtClean="0"/>
              <a:t>‹#›</a:t>
            </a:fld>
            <a:endParaRPr kumimoji="1" lang="zh-CN" altLang="en-US"/>
          </a:p>
        </p:txBody>
      </p:sp>
    </p:spTree>
    <p:extLst>
      <p:ext uri="{BB962C8B-B14F-4D97-AF65-F5344CB8AC3E}">
        <p14:creationId xmlns:p14="http://schemas.microsoft.com/office/powerpoint/2010/main" val="40718009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6A46E2D1-5910-EA4E-ABB8-041E9B70CE2C}" type="datetimeFigureOut">
              <a:rPr kumimoji="1" lang="zh-CN" altLang="en-US" smtClean="0"/>
              <a:t>2024/9/19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85074ED-9C8F-C341-995A-7A550AC5CFD9}" type="slidenum">
              <a:rPr kumimoji="1" lang="zh-CN" altLang="en-US" smtClean="0"/>
              <a:t>‹#›</a:t>
            </a:fld>
            <a:endParaRPr kumimoji="1" lang="zh-CN" altLang="en-US"/>
          </a:p>
        </p:txBody>
      </p:sp>
    </p:spTree>
    <p:extLst>
      <p:ext uri="{BB962C8B-B14F-4D97-AF65-F5344CB8AC3E}">
        <p14:creationId xmlns:p14="http://schemas.microsoft.com/office/powerpoint/2010/main" val="1403440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Rectangle 9"/>
          <p:cNvSpPr/>
          <p:nvPr userDrawn="1"/>
        </p:nvSpPr>
        <p:spPr>
          <a:xfrm>
            <a:off x="762002" y="6313226"/>
            <a:ext cx="482943" cy="287067"/>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21869" tIns="60933" rIns="121869" bIns="60933" rtlCol="0" anchor="ctr"/>
          <a:lstStyle/>
          <a:p>
            <a:pPr algn="ctr"/>
            <a:endParaRPr lang="en-US" sz="1350" dirty="0"/>
          </a:p>
        </p:txBody>
      </p:sp>
      <p:sp>
        <p:nvSpPr>
          <p:cNvPr id="7" name="Slide Number Placeholder 5"/>
          <p:cNvSpPr txBox="1"/>
          <p:nvPr userDrawn="1"/>
        </p:nvSpPr>
        <p:spPr>
          <a:xfrm>
            <a:off x="777979" y="6248775"/>
            <a:ext cx="449442" cy="467448"/>
          </a:xfrm>
          <a:prstGeom prst="rect">
            <a:avLst/>
          </a:prstGeom>
        </p:spPr>
        <p:txBody>
          <a:bodyPr vert="horz" lIns="0" tIns="0" rIns="0" bIns="60933"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50" smtClean="0"/>
              <a:t>‹#›</a:t>
            </a:fld>
            <a:endParaRPr lang="en-US" sz="1350" dirty="0"/>
          </a:p>
        </p:txBody>
      </p:sp>
      <p:grpSp>
        <p:nvGrpSpPr>
          <p:cNvPr id="2" name="Group 5"/>
          <p:cNvGrpSpPr/>
          <p:nvPr userDrawn="1"/>
        </p:nvGrpSpPr>
        <p:grpSpPr>
          <a:xfrm>
            <a:off x="463229" y="6309326"/>
            <a:ext cx="298776" cy="294875"/>
            <a:chOff x="4328868" y="5502988"/>
            <a:chExt cx="500307" cy="493774"/>
          </a:xfrm>
        </p:grpSpPr>
        <p:sp>
          <p:nvSpPr>
            <p:cNvPr id="9" name="Freeform 7">
              <a:hlinkClick r:id="" action="ppaction://hlinkshowjump?jump=previousslide"/>
            </p:cNvPr>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id-ID" sz="1350" dirty="0">
                <a:ea typeface="微软雅黑" panose="020B0503020204020204" pitchFamily="34" charset="-122"/>
              </a:endParaRPr>
            </a:p>
          </p:txBody>
        </p:sp>
        <p:sp>
          <p:nvSpPr>
            <p:cNvPr id="10" name="Freeform 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id-ID" sz="1350" dirty="0">
                <a:ea typeface="微软雅黑" panose="020B0503020204020204" pitchFamily="34" charset="-122"/>
              </a:endParaRPr>
            </a:p>
          </p:txBody>
        </p:sp>
      </p:grpSp>
      <p:grpSp>
        <p:nvGrpSpPr>
          <p:cNvPr id="3" name="Group 9"/>
          <p:cNvGrpSpPr/>
          <p:nvPr userDrawn="1"/>
        </p:nvGrpSpPr>
        <p:grpSpPr>
          <a:xfrm flipH="1">
            <a:off x="1244945" y="6309326"/>
            <a:ext cx="298776" cy="294875"/>
            <a:chOff x="4328868" y="5502988"/>
            <a:chExt cx="500307" cy="493774"/>
          </a:xfrm>
        </p:grpSpPr>
        <p:sp>
          <p:nvSpPr>
            <p:cNvPr id="12" name="Freeform 10">
              <a:hlinkClick r:id="" action="ppaction://hlinkshowjump?jump=nextslide"/>
            </p:cNvPr>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id-ID" sz="1350" dirty="0">
                <a:ea typeface="微软雅黑" panose="020B0503020204020204" pitchFamily="34" charset="-122"/>
              </a:endParaRPr>
            </a:p>
          </p:txBody>
        </p:sp>
        <p:sp>
          <p:nvSpPr>
            <p:cNvPr id="13" name="Freeform 1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id-ID" sz="1350" dirty="0">
                <a:ea typeface="微软雅黑" panose="020B0503020204020204" pitchFamily="34" charset="-122"/>
              </a:endParaRPr>
            </a:p>
          </p:txBody>
        </p:sp>
      </p:grpSp>
    </p:spTree>
    <p:extLst>
      <p:ext uri="{BB962C8B-B14F-4D97-AF65-F5344CB8AC3E}">
        <p14:creationId xmlns:p14="http://schemas.microsoft.com/office/powerpoint/2010/main" val="855395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DDF5F4-EA1D-4DA4-B5B5-2BAB3460070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74637E2-F13F-4D1F-8683-A9A0013CF5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056B438-6520-4E58-945C-C98413B0058C}"/>
              </a:ext>
            </a:extLst>
          </p:cNvPr>
          <p:cNvSpPr>
            <a:spLocks noGrp="1"/>
          </p:cNvSpPr>
          <p:nvPr>
            <p:ph type="dt" sz="half" idx="10"/>
          </p:nvPr>
        </p:nvSpPr>
        <p:spPr/>
        <p:txBody>
          <a:bodyPr/>
          <a:lstStyle/>
          <a:p>
            <a:fld id="{629507FF-81BE-475E-AC3B-58BC20F6868D}" type="datetimeFigureOut">
              <a:rPr lang="zh-CN" altLang="en-US" smtClean="0"/>
              <a:t>2024/9/19</a:t>
            </a:fld>
            <a:endParaRPr lang="zh-CN" altLang="en-US"/>
          </a:p>
        </p:txBody>
      </p:sp>
      <p:sp>
        <p:nvSpPr>
          <p:cNvPr id="5" name="页脚占位符 4">
            <a:extLst>
              <a:ext uri="{FF2B5EF4-FFF2-40B4-BE49-F238E27FC236}">
                <a16:creationId xmlns:a16="http://schemas.microsoft.com/office/drawing/2014/main" id="{654CD857-D5C2-43FA-A7BA-CFA9357F4EC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B94BA88-EFBC-4F66-B40F-3498BE964BDA}"/>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3975344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39A17A-2917-43FC-ADA7-AD5250A1C87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E884E1A-7E53-4C19-89E3-95B4A526FC3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8E1ABE-C894-4879-81E1-1ADF8EDD8C8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3AF246-B796-47EC-BC1A-29FBB6640BF6}"/>
              </a:ext>
            </a:extLst>
          </p:cNvPr>
          <p:cNvSpPr>
            <a:spLocks noGrp="1"/>
          </p:cNvSpPr>
          <p:nvPr>
            <p:ph type="dt" sz="half" idx="10"/>
          </p:nvPr>
        </p:nvSpPr>
        <p:spPr/>
        <p:txBody>
          <a:bodyPr/>
          <a:lstStyle/>
          <a:p>
            <a:fld id="{629507FF-81BE-475E-AC3B-58BC20F6868D}" type="datetimeFigureOut">
              <a:rPr lang="zh-CN" altLang="en-US" smtClean="0"/>
              <a:t>2024/9/19</a:t>
            </a:fld>
            <a:endParaRPr lang="zh-CN" altLang="en-US"/>
          </a:p>
        </p:txBody>
      </p:sp>
      <p:sp>
        <p:nvSpPr>
          <p:cNvPr id="6" name="页脚占位符 5">
            <a:extLst>
              <a:ext uri="{FF2B5EF4-FFF2-40B4-BE49-F238E27FC236}">
                <a16:creationId xmlns:a16="http://schemas.microsoft.com/office/drawing/2014/main" id="{A7DF5387-2283-418B-B8EA-D88F0345011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7020045-0531-4FF9-A22D-D857CBD89B88}"/>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1851252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0621E-6C63-4462-9E00-64D15A62558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002AB24-E2AA-4684-BA76-9580F9C3F7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1AE86CB-DE2E-4F8A-946F-7FFACC2EFAF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8C2CF62-1968-4AEB-9310-6820EE4366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FDAA11-7A47-41F7-96CF-752FFD71A7A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BDC9DC9-B3BA-4E19-AAAC-957F2A0321FF}"/>
              </a:ext>
            </a:extLst>
          </p:cNvPr>
          <p:cNvSpPr>
            <a:spLocks noGrp="1"/>
          </p:cNvSpPr>
          <p:nvPr>
            <p:ph type="dt" sz="half" idx="10"/>
          </p:nvPr>
        </p:nvSpPr>
        <p:spPr/>
        <p:txBody>
          <a:bodyPr/>
          <a:lstStyle/>
          <a:p>
            <a:fld id="{629507FF-81BE-475E-AC3B-58BC20F6868D}" type="datetimeFigureOut">
              <a:rPr lang="zh-CN" altLang="en-US" smtClean="0"/>
              <a:t>2024/9/19</a:t>
            </a:fld>
            <a:endParaRPr lang="zh-CN" altLang="en-US"/>
          </a:p>
        </p:txBody>
      </p:sp>
      <p:sp>
        <p:nvSpPr>
          <p:cNvPr id="8" name="页脚占位符 7">
            <a:extLst>
              <a:ext uri="{FF2B5EF4-FFF2-40B4-BE49-F238E27FC236}">
                <a16:creationId xmlns:a16="http://schemas.microsoft.com/office/drawing/2014/main" id="{31D13A17-E399-4386-A11C-28EDC668887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0D2B4F5-251F-4B01-ADBE-4A2F87C5C44D}"/>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1215854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0D298F-1EDA-4DD1-9D19-4C8F83EF30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1AA88A3-7EB0-41EA-AAC9-1E40D31D83D4}"/>
              </a:ext>
            </a:extLst>
          </p:cNvPr>
          <p:cNvSpPr>
            <a:spLocks noGrp="1"/>
          </p:cNvSpPr>
          <p:nvPr>
            <p:ph type="dt" sz="half" idx="10"/>
          </p:nvPr>
        </p:nvSpPr>
        <p:spPr/>
        <p:txBody>
          <a:bodyPr/>
          <a:lstStyle/>
          <a:p>
            <a:fld id="{629507FF-81BE-475E-AC3B-58BC20F6868D}" type="datetimeFigureOut">
              <a:rPr lang="zh-CN" altLang="en-US" smtClean="0"/>
              <a:t>2024/9/19</a:t>
            </a:fld>
            <a:endParaRPr lang="zh-CN" altLang="en-US"/>
          </a:p>
        </p:txBody>
      </p:sp>
      <p:sp>
        <p:nvSpPr>
          <p:cNvPr id="4" name="页脚占位符 3">
            <a:extLst>
              <a:ext uri="{FF2B5EF4-FFF2-40B4-BE49-F238E27FC236}">
                <a16:creationId xmlns:a16="http://schemas.microsoft.com/office/drawing/2014/main" id="{BC619073-DC75-495E-BE22-0C1BC20FE74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9A21CA4-BDCB-46CF-8EBD-2A5316F8C774}"/>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3189886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C9C7DD-C70B-4671-9F89-13278486A3D3}"/>
              </a:ext>
            </a:extLst>
          </p:cNvPr>
          <p:cNvSpPr>
            <a:spLocks noGrp="1"/>
          </p:cNvSpPr>
          <p:nvPr>
            <p:ph type="dt" sz="half" idx="10"/>
          </p:nvPr>
        </p:nvSpPr>
        <p:spPr/>
        <p:txBody>
          <a:bodyPr/>
          <a:lstStyle/>
          <a:p>
            <a:fld id="{629507FF-81BE-475E-AC3B-58BC20F6868D}" type="datetimeFigureOut">
              <a:rPr lang="zh-CN" altLang="en-US" smtClean="0"/>
              <a:t>2024/9/19</a:t>
            </a:fld>
            <a:endParaRPr lang="zh-CN" altLang="en-US"/>
          </a:p>
        </p:txBody>
      </p:sp>
      <p:sp>
        <p:nvSpPr>
          <p:cNvPr id="3" name="页脚占位符 2">
            <a:extLst>
              <a:ext uri="{FF2B5EF4-FFF2-40B4-BE49-F238E27FC236}">
                <a16:creationId xmlns:a16="http://schemas.microsoft.com/office/drawing/2014/main" id="{D1DE3628-6DBC-4DFE-83EB-D774A01293C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17D94E1-6B01-4A4D-BC19-654EF80039D9}"/>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4148288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4B1BE-8A5B-4D69-9F4C-E7B992A3198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184290-C1A5-4739-8B67-CEA69F2A74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769A9EF-F3F8-41EA-9F55-F11C2EA5B6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BB5BDA0-CB28-462A-B96E-94AC6189FA9E}"/>
              </a:ext>
            </a:extLst>
          </p:cNvPr>
          <p:cNvSpPr>
            <a:spLocks noGrp="1"/>
          </p:cNvSpPr>
          <p:nvPr>
            <p:ph type="dt" sz="half" idx="10"/>
          </p:nvPr>
        </p:nvSpPr>
        <p:spPr/>
        <p:txBody>
          <a:bodyPr/>
          <a:lstStyle/>
          <a:p>
            <a:fld id="{629507FF-81BE-475E-AC3B-58BC20F6868D}" type="datetimeFigureOut">
              <a:rPr lang="zh-CN" altLang="en-US" smtClean="0"/>
              <a:t>2024/9/19</a:t>
            </a:fld>
            <a:endParaRPr lang="zh-CN" altLang="en-US"/>
          </a:p>
        </p:txBody>
      </p:sp>
      <p:sp>
        <p:nvSpPr>
          <p:cNvPr id="6" name="页脚占位符 5">
            <a:extLst>
              <a:ext uri="{FF2B5EF4-FFF2-40B4-BE49-F238E27FC236}">
                <a16:creationId xmlns:a16="http://schemas.microsoft.com/office/drawing/2014/main" id="{488596F2-9F97-4B7E-B576-6B2BB8C720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1A3256D-1B04-4D48-AAE8-94D1ED27D2D4}"/>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346567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F89935-06EF-4292-B2FE-A15595A8EB2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673FE0C-76B5-4BD9-A4D3-0446B893A1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967454D-13FE-433D-B7E4-C974FB25AA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3C10BB8-9BED-4F8F-B237-B13736397982}"/>
              </a:ext>
            </a:extLst>
          </p:cNvPr>
          <p:cNvSpPr>
            <a:spLocks noGrp="1"/>
          </p:cNvSpPr>
          <p:nvPr>
            <p:ph type="dt" sz="half" idx="10"/>
          </p:nvPr>
        </p:nvSpPr>
        <p:spPr/>
        <p:txBody>
          <a:bodyPr/>
          <a:lstStyle/>
          <a:p>
            <a:fld id="{629507FF-81BE-475E-AC3B-58BC20F6868D}" type="datetimeFigureOut">
              <a:rPr lang="zh-CN" altLang="en-US" smtClean="0"/>
              <a:t>2024/9/19</a:t>
            </a:fld>
            <a:endParaRPr lang="zh-CN" altLang="en-US"/>
          </a:p>
        </p:txBody>
      </p:sp>
      <p:sp>
        <p:nvSpPr>
          <p:cNvPr id="6" name="页脚占位符 5">
            <a:extLst>
              <a:ext uri="{FF2B5EF4-FFF2-40B4-BE49-F238E27FC236}">
                <a16:creationId xmlns:a16="http://schemas.microsoft.com/office/drawing/2014/main" id="{0AFC3148-0A45-41B0-960D-0D09F0A6E0E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146778D-5EA0-49E4-8BA2-36D47DCB48B2}"/>
              </a:ext>
            </a:extLst>
          </p:cNvPr>
          <p:cNvSpPr>
            <a:spLocks noGrp="1"/>
          </p:cNvSpPr>
          <p:nvPr>
            <p:ph type="sldNum" sz="quarter" idx="12"/>
          </p:nvPr>
        </p:nvSpPr>
        <p:spPr/>
        <p:txBody>
          <a:body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2572912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D15AF90-4EF3-49B9-AFEA-606CC93B75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3CA428F-2412-49A1-B4E2-449B78E9CF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5525492-8E28-40FB-A0C7-C43A4B7A8C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9507FF-81BE-475E-AC3B-58BC20F6868D}" type="datetimeFigureOut">
              <a:rPr lang="zh-CN" altLang="en-US" smtClean="0"/>
              <a:t>2024/9/19</a:t>
            </a:fld>
            <a:endParaRPr lang="zh-CN" altLang="en-US"/>
          </a:p>
        </p:txBody>
      </p:sp>
      <p:sp>
        <p:nvSpPr>
          <p:cNvPr id="5" name="页脚占位符 4">
            <a:extLst>
              <a:ext uri="{FF2B5EF4-FFF2-40B4-BE49-F238E27FC236}">
                <a16:creationId xmlns:a16="http://schemas.microsoft.com/office/drawing/2014/main" id="{EE43E7BC-A94A-4BDF-A16E-97048AE184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877D9B0-65EF-4FF5-A395-437DC14A5B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870B9A-8787-4CB1-8FFC-60341E0A62EA}" type="slidenum">
              <a:rPr lang="zh-CN" altLang="en-US" smtClean="0"/>
              <a:t>‹#›</a:t>
            </a:fld>
            <a:endParaRPr lang="zh-CN" altLang="en-US"/>
          </a:p>
        </p:txBody>
      </p:sp>
    </p:spTree>
    <p:extLst>
      <p:ext uri="{BB962C8B-B14F-4D97-AF65-F5344CB8AC3E}">
        <p14:creationId xmlns:p14="http://schemas.microsoft.com/office/powerpoint/2010/main" val="22202120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46E2D1-5910-EA4E-ABB8-041E9B70CE2C}" type="datetimeFigureOut">
              <a:rPr kumimoji="1" lang="zh-CN" altLang="en-US" smtClean="0"/>
              <a:t>2024/9/19</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5074ED-9C8F-C341-995A-7A550AC5CFD9}" type="slidenum">
              <a:rPr kumimoji="1" lang="zh-CN" altLang="en-US" smtClean="0"/>
              <a:t>‹#›</a:t>
            </a:fld>
            <a:endParaRPr kumimoji="1" lang="zh-CN" altLang="en-US"/>
          </a:p>
        </p:txBody>
      </p:sp>
    </p:spTree>
    <p:extLst>
      <p:ext uri="{BB962C8B-B14F-4D97-AF65-F5344CB8AC3E}">
        <p14:creationId xmlns:p14="http://schemas.microsoft.com/office/powerpoint/2010/main" val="22172855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1.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12.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12.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12.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1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12.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12.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image" Target="../media/image12.emf"/><Relationship Id="rId4" Type="http://schemas.openxmlformats.org/officeDocument/2006/relationships/oleObject" Target="../embeddings/oleObject14.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13.emf"/><Relationship Id="rId4" Type="http://schemas.openxmlformats.org/officeDocument/2006/relationships/oleObject" Target="../embeddings/oleObject15.bin"/></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image" Target="../media/image510.png"/><Relationship Id="rId7"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notesSlide" Target="../notesSlides/notesSlide18.xml"/><Relationship Id="rId7" Type="http://schemas.openxmlformats.org/officeDocument/2006/relationships/image" Target="../media/image20.jpeg"/><Relationship Id="rId2" Type="http://schemas.openxmlformats.org/officeDocument/2006/relationships/slideLayout" Target="../slideLayouts/slideLayout13.xml"/><Relationship Id="rId1" Type="http://schemas.openxmlformats.org/officeDocument/2006/relationships/tags" Target="../tags/tag1.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9" Type="http://schemas.openxmlformats.org/officeDocument/2006/relationships/image" Target="../media/image22.jpe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xml"/><Relationship Id="rId5" Type="http://schemas.openxmlformats.org/officeDocument/2006/relationships/image" Target="../media/image24.png"/><Relationship Id="rId4" Type="http://schemas.openxmlformats.org/officeDocument/2006/relationships/image" Target="../media/image23.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3.xml"/><Relationship Id="rId5" Type="http://schemas.openxmlformats.org/officeDocument/2006/relationships/image" Target="../media/image26.png"/><Relationship Id="rId4" Type="http://schemas.openxmlformats.org/officeDocument/2006/relationships/image" Target="../media/image25.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4.xml"/><Relationship Id="rId5" Type="http://schemas.openxmlformats.org/officeDocument/2006/relationships/image" Target="../media/image28.png"/><Relationship Id="rId4" Type="http://schemas.openxmlformats.org/officeDocument/2006/relationships/image" Target="../media/image27.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notesSlide" Target="../notesSlides/notesSlide25.xml"/><Relationship Id="rId7" Type="http://schemas.openxmlformats.org/officeDocument/2006/relationships/image" Target="../media/image280.png"/><Relationship Id="rId2" Type="http://schemas.openxmlformats.org/officeDocument/2006/relationships/slideLayout" Target="../slideLayouts/slideLayout13.xml"/><Relationship Id="rId1" Type="http://schemas.openxmlformats.org/officeDocument/2006/relationships/tags" Target="../tags/tag8.xml"/><Relationship Id="rId6" Type="http://schemas.openxmlformats.org/officeDocument/2006/relationships/image" Target="../media/image270.png"/><Relationship Id="rId5" Type="http://schemas.openxmlformats.org/officeDocument/2006/relationships/image" Target="../media/image260.png"/><Relationship Id="rId10" Type="http://schemas.openxmlformats.org/officeDocument/2006/relationships/image" Target="../media/image310.png"/><Relationship Id="rId4" Type="http://schemas.openxmlformats.org/officeDocument/2006/relationships/image" Target="../media/image250.png"/><Relationship Id="rId9" Type="http://schemas.openxmlformats.org/officeDocument/2006/relationships/image" Target="../media/image300.png"/></Relationships>
</file>

<file path=ppt/slides/_rels/slide7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notesSlide" Target="../notesSlides/notesSlide26.xml"/><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slideLayout" Target="../slideLayouts/slideLayout13.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tags" Target="../tags/tag9.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s>
</file>

<file path=ppt/slides/_rels/slide7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27.xml"/><Relationship Id="rId7" Type="http://schemas.openxmlformats.org/officeDocument/2006/relationships/image" Target="../media/image45.png"/><Relationship Id="rId12" Type="http://schemas.openxmlformats.org/officeDocument/2006/relationships/image" Target="../media/image53.png"/><Relationship Id="rId2" Type="http://schemas.openxmlformats.org/officeDocument/2006/relationships/slideLayout" Target="../slideLayouts/slideLayout13.xml"/><Relationship Id="rId1" Type="http://schemas.openxmlformats.org/officeDocument/2006/relationships/tags" Target="../tags/tag10.xml"/><Relationship Id="rId6" Type="http://schemas.openxmlformats.org/officeDocument/2006/relationships/image" Target="../media/image44.png"/><Relationship Id="rId11" Type="http://schemas.openxmlformats.org/officeDocument/2006/relationships/image" Target="../media/image52.png"/><Relationship Id="rId5" Type="http://schemas.openxmlformats.org/officeDocument/2006/relationships/image" Target="../media/image34.png"/><Relationship Id="rId10" Type="http://schemas.openxmlformats.org/officeDocument/2006/relationships/image" Target="../media/image51.png"/><Relationship Id="rId4" Type="http://schemas.openxmlformats.org/officeDocument/2006/relationships/image" Target="../media/image32.png"/><Relationship Id="rId9" Type="http://schemas.openxmlformats.org/officeDocument/2006/relationships/image" Target="../media/image50.png"/></Relationships>
</file>

<file path=ppt/slides/_rels/slide7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6.png"/><Relationship Id="rId3" Type="http://schemas.openxmlformats.org/officeDocument/2006/relationships/notesSlide" Target="../notesSlides/notesSlide28.xml"/><Relationship Id="rId7" Type="http://schemas.openxmlformats.org/officeDocument/2006/relationships/image" Target="../media/image44.png"/><Relationship Id="rId12" Type="http://schemas.openxmlformats.org/officeDocument/2006/relationships/image" Target="../media/image55.png"/><Relationship Id="rId2" Type="http://schemas.openxmlformats.org/officeDocument/2006/relationships/slideLayout" Target="../slideLayouts/slideLayout13.xml"/><Relationship Id="rId1" Type="http://schemas.openxmlformats.org/officeDocument/2006/relationships/tags" Target="../tags/tag11.xml"/><Relationship Id="rId6" Type="http://schemas.openxmlformats.org/officeDocument/2006/relationships/image" Target="../media/image34.png"/><Relationship Id="rId11" Type="http://schemas.openxmlformats.org/officeDocument/2006/relationships/image" Target="../media/image51.png"/><Relationship Id="rId5" Type="http://schemas.openxmlformats.org/officeDocument/2006/relationships/image" Target="../media/image32.png"/><Relationship Id="rId10" Type="http://schemas.openxmlformats.org/officeDocument/2006/relationships/image" Target="../media/image50.png"/><Relationship Id="rId4" Type="http://schemas.openxmlformats.org/officeDocument/2006/relationships/image" Target="../media/image54.png"/><Relationship Id="rId9" Type="http://schemas.openxmlformats.org/officeDocument/2006/relationships/image" Target="../media/image49.png"/></Relationships>
</file>

<file path=ppt/slides/_rels/slide7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9.png"/><Relationship Id="rId3" Type="http://schemas.openxmlformats.org/officeDocument/2006/relationships/notesSlide" Target="../notesSlides/notesSlide29.xml"/><Relationship Id="rId7" Type="http://schemas.openxmlformats.org/officeDocument/2006/relationships/image" Target="../media/image44.png"/><Relationship Id="rId12" Type="http://schemas.openxmlformats.org/officeDocument/2006/relationships/image" Target="../media/image58.png"/><Relationship Id="rId2" Type="http://schemas.openxmlformats.org/officeDocument/2006/relationships/slideLayout" Target="../slideLayouts/slideLayout13.xml"/><Relationship Id="rId1" Type="http://schemas.openxmlformats.org/officeDocument/2006/relationships/tags" Target="../tags/tag12.xml"/><Relationship Id="rId6" Type="http://schemas.openxmlformats.org/officeDocument/2006/relationships/image" Target="../media/image34.png"/><Relationship Id="rId11" Type="http://schemas.openxmlformats.org/officeDocument/2006/relationships/image" Target="../media/image51.png"/><Relationship Id="rId5" Type="http://schemas.openxmlformats.org/officeDocument/2006/relationships/image" Target="../media/image32.png"/><Relationship Id="rId10" Type="http://schemas.openxmlformats.org/officeDocument/2006/relationships/image" Target="../media/image50.png"/><Relationship Id="rId4" Type="http://schemas.openxmlformats.org/officeDocument/2006/relationships/image" Target="../media/image57.png"/><Relationship Id="rId9" Type="http://schemas.openxmlformats.org/officeDocument/2006/relationships/image" Target="../media/image49.png"/><Relationship Id="rId14" Type="http://schemas.openxmlformats.org/officeDocument/2006/relationships/image" Target="../media/image60.png"/></Relationships>
</file>

<file path=ppt/slides/_rels/slide7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63.png"/><Relationship Id="rId3" Type="http://schemas.openxmlformats.org/officeDocument/2006/relationships/notesSlide" Target="../notesSlides/notesSlide30.xml"/><Relationship Id="rId7" Type="http://schemas.openxmlformats.org/officeDocument/2006/relationships/image" Target="../media/image45.png"/><Relationship Id="rId12" Type="http://schemas.openxmlformats.org/officeDocument/2006/relationships/image" Target="../media/image62.png"/><Relationship Id="rId2" Type="http://schemas.openxmlformats.org/officeDocument/2006/relationships/slideLayout" Target="../slideLayouts/slideLayout13.xml"/><Relationship Id="rId1" Type="http://schemas.openxmlformats.org/officeDocument/2006/relationships/tags" Target="../tags/tag13.xml"/><Relationship Id="rId6" Type="http://schemas.openxmlformats.org/officeDocument/2006/relationships/image" Target="../media/image44.png"/><Relationship Id="rId11" Type="http://schemas.openxmlformats.org/officeDocument/2006/relationships/image" Target="../media/image61.png"/><Relationship Id="rId5" Type="http://schemas.openxmlformats.org/officeDocument/2006/relationships/image" Target="../media/image34.png"/><Relationship Id="rId10" Type="http://schemas.openxmlformats.org/officeDocument/2006/relationships/image" Target="../media/image51.png"/><Relationship Id="rId4" Type="http://schemas.openxmlformats.org/officeDocument/2006/relationships/image" Target="../media/image32.png"/><Relationship Id="rId9" Type="http://schemas.openxmlformats.org/officeDocument/2006/relationships/image" Target="../media/image50.png"/><Relationship Id="rId14" Type="http://schemas.openxmlformats.org/officeDocument/2006/relationships/image" Target="../media/image64.png"/></Relationships>
</file>

<file path=ppt/slides/_rels/slide7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notesSlide" Target="../notesSlides/notesSlide31.xml"/><Relationship Id="rId7" Type="http://schemas.openxmlformats.org/officeDocument/2006/relationships/image" Target="../media/image48.png"/><Relationship Id="rId2" Type="http://schemas.openxmlformats.org/officeDocument/2006/relationships/slideLayout" Target="../slideLayouts/slideLayout13.xml"/><Relationship Id="rId1" Type="http://schemas.openxmlformats.org/officeDocument/2006/relationships/tags" Target="../tags/tag14.xml"/><Relationship Id="rId6" Type="http://schemas.openxmlformats.org/officeDocument/2006/relationships/image" Target="../media/image47.png"/><Relationship Id="rId5" Type="http://schemas.openxmlformats.org/officeDocument/2006/relationships/image" Target="../media/image41.png"/><Relationship Id="rId4" Type="http://schemas.openxmlformats.org/officeDocument/2006/relationships/image" Target="../media/image39.png"/></Relationships>
</file>

<file path=ppt/slides/_rels/slide7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32.xml"/><Relationship Id="rId7" Type="http://schemas.openxmlformats.org/officeDocument/2006/relationships/image" Target="../media/image48.png"/><Relationship Id="rId2" Type="http://schemas.openxmlformats.org/officeDocument/2006/relationships/slideLayout" Target="../slideLayouts/slideLayout13.xml"/><Relationship Id="rId1" Type="http://schemas.openxmlformats.org/officeDocument/2006/relationships/tags" Target="../tags/tag15.xml"/><Relationship Id="rId6"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68.png"/><Relationship Id="rId4" Type="http://schemas.openxmlformats.org/officeDocument/2006/relationships/image" Target="../media/image39.png"/><Relationship Id="rId9" Type="http://schemas.openxmlformats.org/officeDocument/2006/relationships/image" Target="../media/image67.png"/></Relationships>
</file>

<file path=ppt/slides/_rels/slide7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33.xml"/><Relationship Id="rId7" Type="http://schemas.openxmlformats.org/officeDocument/2006/relationships/image" Target="../media/image48.png"/><Relationship Id="rId2" Type="http://schemas.openxmlformats.org/officeDocument/2006/relationships/slideLayout" Target="../slideLayouts/slideLayout13.xml"/><Relationship Id="rId1" Type="http://schemas.openxmlformats.org/officeDocument/2006/relationships/tags" Target="../tags/tag16.xml"/><Relationship Id="rId6" Type="http://schemas.openxmlformats.org/officeDocument/2006/relationships/image" Target="../media/image47.png"/><Relationship Id="rId5"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image" Target="../media/image70.png"/></Relationships>
</file>

<file path=ppt/slides/_rels/slide7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notesSlide" Target="../notesSlides/notesSlide34.xml"/><Relationship Id="rId7" Type="http://schemas.openxmlformats.org/officeDocument/2006/relationships/image" Target="../media/image48.png"/><Relationship Id="rId2" Type="http://schemas.openxmlformats.org/officeDocument/2006/relationships/slideLayout" Target="../slideLayouts/slideLayout13.xml"/><Relationship Id="rId1" Type="http://schemas.openxmlformats.org/officeDocument/2006/relationships/tags" Target="../tags/tag17.xml"/><Relationship Id="rId6" Type="http://schemas.openxmlformats.org/officeDocument/2006/relationships/image" Target="../media/image47.png"/><Relationship Id="rId5"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image" Target="../media/image7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32.png"/><Relationship Id="rId3" Type="http://schemas.openxmlformats.org/officeDocument/2006/relationships/notesSlide" Target="../notesSlides/notesSlide35.xml"/><Relationship Id="rId7" Type="http://schemas.openxmlformats.org/officeDocument/2006/relationships/image" Target="../media/image48.png"/><Relationship Id="rId12" Type="http://schemas.openxmlformats.org/officeDocument/2006/relationships/image" Target="../media/image77.png"/><Relationship Id="rId2" Type="http://schemas.openxmlformats.org/officeDocument/2006/relationships/slideLayout" Target="../slideLayouts/slideLayout13.xml"/><Relationship Id="rId1" Type="http://schemas.openxmlformats.org/officeDocument/2006/relationships/tags" Target="../tags/tag18.xml"/><Relationship Id="rId6" Type="http://schemas.openxmlformats.org/officeDocument/2006/relationships/image" Target="../media/image47.png"/><Relationship Id="rId11" Type="http://schemas.openxmlformats.org/officeDocument/2006/relationships/image" Target="../media/image76.png"/><Relationship Id="rId5" Type="http://schemas.openxmlformats.org/officeDocument/2006/relationships/image" Target="../media/image41.png"/><Relationship Id="rId10" Type="http://schemas.openxmlformats.org/officeDocument/2006/relationships/image" Target="../media/image75.png"/><Relationship Id="rId4" Type="http://schemas.openxmlformats.org/officeDocument/2006/relationships/image" Target="../media/image39.png"/><Relationship Id="rId9" Type="http://schemas.openxmlformats.org/officeDocument/2006/relationships/image" Target="../media/image74.png"/><Relationship Id="rId14" Type="http://schemas.openxmlformats.org/officeDocument/2006/relationships/image" Target="../media/image33.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19.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20.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2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22.xml"/><Relationship Id="rId4" Type="http://schemas.openxmlformats.org/officeDocument/2006/relationships/image" Target="../media/image84.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23.xml"/><Relationship Id="rId4" Type="http://schemas.openxmlformats.org/officeDocument/2006/relationships/image" Target="../media/image85.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24.xml"/><Relationship Id="rId4" Type="http://schemas.openxmlformats.org/officeDocument/2006/relationships/image" Target="../media/image85.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85.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26.xml"/><Relationship Id="rId4" Type="http://schemas.openxmlformats.org/officeDocument/2006/relationships/image" Target="../media/image85.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2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0.emf"/></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86.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29.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ags" Target="../tags/tag30.xml"/><Relationship Id="rId4" Type="http://schemas.openxmlformats.org/officeDocument/2006/relationships/image" Target="../media/image92.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31.xml"/><Relationship Id="rId5" Type="http://schemas.openxmlformats.org/officeDocument/2006/relationships/image" Target="../media/image93.png"/><Relationship Id="rId4" Type="http://schemas.openxmlformats.org/officeDocument/2006/relationships/image" Target="../media/image92.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3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1CFA3-8C30-45E2-BED4-E51026C285DB}"/>
              </a:ext>
            </a:extLst>
          </p:cNvPr>
          <p:cNvSpPr>
            <a:spLocks noGrp="1"/>
          </p:cNvSpPr>
          <p:nvPr>
            <p:ph type="ctrTitle"/>
          </p:nvPr>
        </p:nvSpPr>
        <p:spPr/>
        <p:txBody>
          <a:bodyPr/>
          <a:lstStyle/>
          <a:p>
            <a:r>
              <a:rPr lang="zh-CN" altLang="en-US" dirty="0"/>
              <a:t>人工智能引论</a:t>
            </a:r>
          </a:p>
        </p:txBody>
      </p:sp>
      <p:sp>
        <p:nvSpPr>
          <p:cNvPr id="3" name="副标题 2">
            <a:extLst>
              <a:ext uri="{FF2B5EF4-FFF2-40B4-BE49-F238E27FC236}">
                <a16:creationId xmlns:a16="http://schemas.microsoft.com/office/drawing/2014/main" id="{20B11BE8-2FC7-4492-ABFF-1571F534424B}"/>
              </a:ext>
            </a:extLst>
          </p:cNvPr>
          <p:cNvSpPr>
            <a:spLocks noGrp="1"/>
          </p:cNvSpPr>
          <p:nvPr>
            <p:ph type="subTitle" idx="1"/>
          </p:nvPr>
        </p:nvSpPr>
        <p:spPr/>
        <p:txBody>
          <a:bodyPr/>
          <a:lstStyle/>
          <a:p>
            <a:endParaRPr lang="en-US" altLang="zh-CN" dirty="0"/>
          </a:p>
          <a:p>
            <a:r>
              <a:rPr lang="zh-CN" altLang="en-US" dirty="0"/>
              <a:t>宋睿华</a:t>
            </a:r>
            <a:endParaRPr lang="en-US" altLang="zh-CN" dirty="0"/>
          </a:p>
          <a:p>
            <a:r>
              <a:rPr lang="zh-CN" altLang="en-US" dirty="0"/>
              <a:t>中国人民大学高瓴人工智能学院</a:t>
            </a:r>
          </a:p>
        </p:txBody>
      </p:sp>
    </p:spTree>
    <p:extLst>
      <p:ext uri="{BB962C8B-B14F-4D97-AF65-F5344CB8AC3E}">
        <p14:creationId xmlns:p14="http://schemas.microsoft.com/office/powerpoint/2010/main" val="2698438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灯片编号占位符 3"/>
          <p:cNvSpPr>
            <a:spLocks noGrp="1"/>
          </p:cNvSpPr>
          <p:nvPr>
            <p:ph type="sldNum" sz="quarter" idx="12"/>
          </p:nvPr>
        </p:nvSpPr>
        <p:spPr>
          <a:noFill/>
        </p:spPr>
        <p:txBody>
          <a:bodyPr/>
          <a:lstStyle/>
          <a:p>
            <a:fld id="{12D0E26D-B4F4-4C4A-A8FC-EE1C3DDE4A98}" type="slidenum">
              <a:rPr lang="en-US" altLang="zh-CN" smtClean="0">
                <a:ea typeface="黑体" pitchFamily="49" charset="-122"/>
              </a:rPr>
              <a:pPr/>
              <a:t>10</a:t>
            </a:fld>
            <a:endParaRPr lang="en-US" altLang="zh-CN">
              <a:ea typeface="黑体" pitchFamily="49" charset="-122"/>
            </a:endParaRPr>
          </a:p>
        </p:txBody>
      </p:sp>
      <p:graphicFrame>
        <p:nvGraphicFramePr>
          <p:cNvPr id="2050" name="Object 2"/>
          <p:cNvGraphicFramePr>
            <a:graphicFrameLocks noChangeAspect="1"/>
          </p:cNvGraphicFramePr>
          <p:nvPr/>
        </p:nvGraphicFramePr>
        <p:xfrm>
          <a:off x="6480176" y="300038"/>
          <a:ext cx="2874963" cy="2595562"/>
        </p:xfrm>
        <a:graphic>
          <a:graphicData uri="http://schemas.openxmlformats.org/presentationml/2006/ole">
            <mc:AlternateContent xmlns:mc="http://schemas.openxmlformats.org/markup-compatibility/2006">
              <mc:Choice xmlns:v="urn:schemas-microsoft-com:vml" Requires="v">
                <p:oleObj spid="_x0000_s2058" name="Document" r:id="rId3" imgW="7091239" imgH="4625390" progId="Word.Document.8">
                  <p:embed/>
                </p:oleObj>
              </mc:Choice>
              <mc:Fallback>
                <p:oleObj name="Document" r:id="rId3" imgW="7091239" imgH="4625390" progId="Word.Document.8">
                  <p:embed/>
                  <p:pic>
                    <p:nvPicPr>
                      <p:cNvPr id="205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0176" y="300038"/>
                        <a:ext cx="2874963"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2052" name="Text Box 3"/>
          <p:cNvSpPr txBox="1">
            <a:spLocks noChangeArrowheads="1"/>
          </p:cNvSpPr>
          <p:nvPr/>
        </p:nvSpPr>
        <p:spPr bwMode="auto">
          <a:xfrm>
            <a:off x="3047582" y="920234"/>
            <a:ext cx="381836" cy="369332"/>
          </a:xfrm>
          <a:prstGeom prst="rect">
            <a:avLst/>
          </a:prstGeom>
          <a:noFill/>
          <a:ln w="9525">
            <a:noFill/>
            <a:miter lim="800000"/>
            <a:headEnd/>
            <a:tailEnd/>
          </a:ln>
        </p:spPr>
        <p:txBody>
          <a:bodyPr wrap="none" anchor="ctr">
            <a:spAutoFit/>
          </a:bodyPr>
          <a:lstStyle/>
          <a:p>
            <a:pPr algn="ctr">
              <a:spcBef>
                <a:spcPct val="50000"/>
              </a:spcBef>
            </a:pPr>
            <a:r>
              <a:rPr lang="en-US" altLang="zh-CN"/>
              <a:t>( )</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5"/>
          <p:cNvSpPr>
            <a:spLocks noGrp="1"/>
          </p:cNvSpPr>
          <p:nvPr>
            <p:ph type="sldNum" sz="quarter" idx="12"/>
          </p:nvPr>
        </p:nvSpPr>
        <p:spPr>
          <a:noFill/>
        </p:spPr>
        <p:txBody>
          <a:bodyPr/>
          <a:lstStyle/>
          <a:p>
            <a:fld id="{F63BC169-7F44-4BB6-A7EF-20942407EC48}" type="slidenum">
              <a:rPr lang="en-US" altLang="zh-CN" smtClean="0">
                <a:ea typeface="黑体" pitchFamily="49" charset="-122"/>
              </a:rPr>
              <a:pPr/>
              <a:t>100</a:t>
            </a:fld>
            <a:endParaRPr lang="en-US" altLang="zh-CN">
              <a:ea typeface="黑体" pitchFamily="49" charset="-122"/>
            </a:endParaRPr>
          </a:p>
        </p:txBody>
      </p:sp>
      <p:sp>
        <p:nvSpPr>
          <p:cNvPr id="131074" name="Rectangle 2"/>
          <p:cNvSpPr>
            <a:spLocks noGrp="1" noChangeArrowheads="1"/>
          </p:cNvSpPr>
          <p:nvPr>
            <p:ph type="title"/>
          </p:nvPr>
        </p:nvSpPr>
        <p:spPr/>
        <p:txBody>
          <a:bodyPr/>
          <a:lstStyle/>
          <a:p>
            <a:pPr eaLnBrk="1" hangingPunct="1">
              <a:defRPr/>
            </a:pPr>
            <a:r>
              <a:rPr lang="zh-CN" altLang="en-US"/>
              <a:t>改进的条件</a:t>
            </a:r>
          </a:p>
        </p:txBody>
      </p:sp>
      <p:sp>
        <p:nvSpPr>
          <p:cNvPr id="84996" name="Rectangle 3"/>
          <p:cNvSpPr>
            <a:spLocks noGrp="1" noChangeArrowheads="1"/>
          </p:cNvSpPr>
          <p:nvPr>
            <p:ph type="body" idx="1"/>
          </p:nvPr>
        </p:nvSpPr>
        <p:spPr>
          <a:xfrm>
            <a:off x="2438400" y="1774209"/>
            <a:ext cx="7772400" cy="4245591"/>
          </a:xfrm>
        </p:spPr>
        <p:txBody>
          <a:bodyPr>
            <a:normAutofit/>
          </a:bodyPr>
          <a:lstStyle/>
          <a:p>
            <a:pPr eaLnBrk="1" hangingPunct="1"/>
            <a:r>
              <a:rPr lang="zh-CN" altLang="en-US" sz="3200" dirty="0"/>
              <a:t>可采纳性不变</a:t>
            </a:r>
          </a:p>
          <a:p>
            <a:pPr eaLnBrk="1" hangingPunct="1"/>
            <a:r>
              <a:rPr lang="zh-CN" altLang="en-US" sz="3200" dirty="0"/>
              <a:t>不多扩展节点</a:t>
            </a:r>
          </a:p>
          <a:p>
            <a:pPr eaLnBrk="1" hangingPunct="1"/>
            <a:r>
              <a:rPr lang="zh-CN" altLang="en-US" sz="3200" dirty="0"/>
              <a:t>不增加算法的复杂性</a:t>
            </a:r>
          </a:p>
        </p:txBody>
      </p:sp>
    </p:spTree>
    <p:extLst>
      <p:ext uri="{BB962C8B-B14F-4D97-AF65-F5344CB8AC3E}">
        <p14:creationId xmlns:p14="http://schemas.microsoft.com/office/powerpoint/2010/main" val="4352667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5"/>
          <p:cNvSpPr>
            <a:spLocks noGrp="1"/>
          </p:cNvSpPr>
          <p:nvPr>
            <p:ph type="sldNum" sz="quarter" idx="12"/>
          </p:nvPr>
        </p:nvSpPr>
        <p:spPr>
          <a:noFill/>
        </p:spPr>
        <p:txBody>
          <a:bodyPr/>
          <a:lstStyle/>
          <a:p>
            <a:fld id="{A3CF24F0-E3B9-41BC-9F26-7682632B12C3}" type="slidenum">
              <a:rPr lang="en-US" altLang="zh-CN" smtClean="0">
                <a:ea typeface="黑体" pitchFamily="49" charset="-122"/>
              </a:rPr>
              <a:pPr/>
              <a:t>101</a:t>
            </a:fld>
            <a:endParaRPr lang="en-US" altLang="zh-CN">
              <a:ea typeface="黑体" pitchFamily="49" charset="-122"/>
            </a:endParaRPr>
          </a:p>
        </p:txBody>
      </p:sp>
      <p:sp>
        <p:nvSpPr>
          <p:cNvPr id="132098" name="Rectangle 2"/>
          <p:cNvSpPr>
            <a:spLocks noGrp="1" noChangeArrowheads="1"/>
          </p:cNvSpPr>
          <p:nvPr>
            <p:ph type="title"/>
          </p:nvPr>
        </p:nvSpPr>
        <p:spPr>
          <a:xfrm>
            <a:off x="2209800" y="228600"/>
            <a:ext cx="7772400" cy="762000"/>
          </a:xfrm>
        </p:spPr>
        <p:txBody>
          <a:bodyPr/>
          <a:lstStyle/>
          <a:p>
            <a:pPr eaLnBrk="1" hangingPunct="1">
              <a:defRPr/>
            </a:pPr>
            <a:r>
              <a:rPr lang="zh-CN" altLang="en-US"/>
              <a:t>对</a:t>
            </a:r>
            <a:r>
              <a:rPr lang="en-US" altLang="zh-CN"/>
              <a:t>h</a:t>
            </a:r>
            <a:r>
              <a:rPr lang="zh-CN" altLang="en-US"/>
              <a:t>加以限制</a:t>
            </a:r>
          </a:p>
        </p:txBody>
      </p:sp>
      <p:sp>
        <p:nvSpPr>
          <p:cNvPr id="86020" name="Rectangle 3"/>
          <p:cNvSpPr>
            <a:spLocks noGrp="1" noChangeArrowheads="1"/>
          </p:cNvSpPr>
          <p:nvPr>
            <p:ph type="body" idx="1"/>
          </p:nvPr>
        </p:nvSpPr>
        <p:spPr>
          <a:xfrm>
            <a:off x="2209800" y="1219200"/>
            <a:ext cx="7772400" cy="4876800"/>
          </a:xfrm>
        </p:spPr>
        <p:txBody>
          <a:bodyPr/>
          <a:lstStyle/>
          <a:p>
            <a:pPr eaLnBrk="1" hangingPunct="1"/>
            <a:r>
              <a:rPr lang="zh-CN" altLang="en-US" sz="3200" dirty="0"/>
              <a:t>定义：一个启发函数</a:t>
            </a:r>
            <a:r>
              <a:rPr lang="en-US" altLang="zh-CN" sz="3200" dirty="0"/>
              <a:t>h</a:t>
            </a:r>
            <a:r>
              <a:rPr lang="zh-CN" altLang="en-US" sz="3200" dirty="0"/>
              <a:t>，如果对所有节点</a:t>
            </a:r>
            <a:r>
              <a:rPr lang="en-US" altLang="zh-CN" sz="3200" dirty="0" err="1"/>
              <a:t>n</a:t>
            </a:r>
            <a:r>
              <a:rPr lang="en-US" altLang="zh-CN" sz="3200" baseline="-25000" dirty="0" err="1"/>
              <a:t>i</a:t>
            </a:r>
            <a:r>
              <a:rPr lang="zh-CN" altLang="en-US" sz="3200" dirty="0"/>
              <a:t>和</a:t>
            </a:r>
            <a:r>
              <a:rPr lang="en-US" altLang="zh-CN" sz="3200" dirty="0" err="1"/>
              <a:t>n</a:t>
            </a:r>
            <a:r>
              <a:rPr lang="en-US" altLang="zh-CN" sz="3200" baseline="-25000" dirty="0" err="1"/>
              <a:t>j</a:t>
            </a:r>
            <a:r>
              <a:rPr lang="zh-CN" altLang="en-US" sz="3200" dirty="0"/>
              <a:t>，其中</a:t>
            </a:r>
            <a:r>
              <a:rPr lang="en-US" altLang="zh-CN" sz="3200" dirty="0" err="1"/>
              <a:t>n</a:t>
            </a:r>
            <a:r>
              <a:rPr lang="en-US" altLang="zh-CN" sz="3200" baseline="-25000" dirty="0" err="1"/>
              <a:t>j</a:t>
            </a:r>
            <a:r>
              <a:rPr lang="zh-CN" altLang="en-US" sz="3200" dirty="0"/>
              <a:t>是</a:t>
            </a:r>
            <a:r>
              <a:rPr lang="en-US" altLang="zh-CN" sz="3200" dirty="0" err="1"/>
              <a:t>n</a:t>
            </a:r>
            <a:r>
              <a:rPr lang="en-US" altLang="zh-CN" sz="3200" baseline="-25000" dirty="0" err="1"/>
              <a:t>i</a:t>
            </a:r>
            <a:r>
              <a:rPr lang="zh-CN" altLang="en-US" sz="3200" dirty="0"/>
              <a:t>的子节点，满足</a:t>
            </a:r>
          </a:p>
          <a:p>
            <a:pPr eaLnBrk="1" hangingPunct="1">
              <a:buFont typeface="Wingdings" pitchFamily="2" charset="2"/>
              <a:buNone/>
            </a:pPr>
            <a:r>
              <a:rPr lang="en-US" altLang="en-US" sz="3200" dirty="0"/>
              <a:t>		</a:t>
            </a:r>
            <a:r>
              <a:rPr lang="en-US" altLang="zh-CN" sz="3200" dirty="0"/>
              <a:t>h(</a:t>
            </a:r>
            <a:r>
              <a:rPr lang="en-US" altLang="zh-CN" sz="3200" dirty="0" err="1"/>
              <a:t>n</a:t>
            </a:r>
            <a:r>
              <a:rPr lang="en-US" altLang="zh-CN" sz="3200" baseline="-25000" dirty="0" err="1"/>
              <a:t>i</a:t>
            </a:r>
            <a:r>
              <a:rPr lang="en-US" altLang="zh-CN" sz="3200" dirty="0"/>
              <a:t>) - h(</a:t>
            </a:r>
            <a:r>
              <a:rPr lang="en-US" altLang="zh-CN" sz="3200" dirty="0" err="1"/>
              <a:t>n</a:t>
            </a:r>
            <a:r>
              <a:rPr lang="en-US" altLang="zh-CN" sz="3200" baseline="-25000" dirty="0" err="1"/>
              <a:t>j</a:t>
            </a:r>
            <a:r>
              <a:rPr lang="en-US" altLang="zh-CN" sz="3200" dirty="0"/>
              <a:t>) ≤ c(</a:t>
            </a:r>
            <a:r>
              <a:rPr lang="en-US" altLang="zh-CN" sz="3200" dirty="0" err="1"/>
              <a:t>n</a:t>
            </a:r>
            <a:r>
              <a:rPr lang="en-US" altLang="zh-CN" sz="3200" baseline="-25000" dirty="0" err="1"/>
              <a:t>i</a:t>
            </a:r>
            <a:r>
              <a:rPr lang="en-US" altLang="zh-CN" sz="3200" dirty="0"/>
              <a:t>, </a:t>
            </a:r>
            <a:r>
              <a:rPr lang="en-US" altLang="zh-CN" sz="3200" dirty="0" err="1"/>
              <a:t>n</a:t>
            </a:r>
            <a:r>
              <a:rPr lang="en-US" altLang="zh-CN" sz="3200" baseline="-25000" dirty="0" err="1"/>
              <a:t>j</a:t>
            </a:r>
            <a:r>
              <a:rPr lang="en-US" altLang="zh-CN" sz="3200" dirty="0"/>
              <a:t>)</a:t>
            </a:r>
          </a:p>
          <a:p>
            <a:pPr eaLnBrk="1" hangingPunct="1">
              <a:buFont typeface="Wingdings" pitchFamily="2" charset="2"/>
              <a:buNone/>
            </a:pPr>
            <a:r>
              <a:rPr lang="en-US" altLang="zh-CN" sz="3200" dirty="0"/>
              <a:t>		h(t) = 0</a:t>
            </a:r>
          </a:p>
          <a:p>
            <a:pPr eaLnBrk="1" hangingPunct="1">
              <a:buFont typeface="Wingdings" pitchFamily="2" charset="2"/>
              <a:buNone/>
            </a:pPr>
            <a:r>
              <a:rPr lang="en-US" altLang="zh-CN" sz="3200" dirty="0"/>
              <a:t>	</a:t>
            </a:r>
            <a:r>
              <a:rPr lang="zh-CN" altLang="en-US" sz="3200" dirty="0"/>
              <a:t>或</a:t>
            </a:r>
          </a:p>
          <a:p>
            <a:pPr eaLnBrk="1" hangingPunct="1">
              <a:buFont typeface="Wingdings" pitchFamily="2" charset="2"/>
              <a:buNone/>
            </a:pPr>
            <a:r>
              <a:rPr lang="zh-CN" altLang="en-US" sz="3200" dirty="0"/>
              <a:t>         </a:t>
            </a:r>
            <a:r>
              <a:rPr lang="en-US" altLang="zh-CN" sz="3200" dirty="0"/>
              <a:t>h(</a:t>
            </a:r>
            <a:r>
              <a:rPr lang="en-US" altLang="zh-CN" sz="3200" dirty="0" err="1"/>
              <a:t>n</a:t>
            </a:r>
            <a:r>
              <a:rPr lang="en-US" altLang="zh-CN" sz="3200" baseline="-25000" dirty="0" err="1"/>
              <a:t>i</a:t>
            </a:r>
            <a:r>
              <a:rPr lang="en-US" altLang="zh-CN" sz="3200" dirty="0"/>
              <a:t>) ≤ c(</a:t>
            </a:r>
            <a:r>
              <a:rPr lang="en-US" altLang="zh-CN" sz="3200" dirty="0" err="1"/>
              <a:t>n</a:t>
            </a:r>
            <a:r>
              <a:rPr lang="en-US" altLang="zh-CN" sz="3200" baseline="-25000" dirty="0" err="1"/>
              <a:t>i</a:t>
            </a:r>
            <a:r>
              <a:rPr lang="en-US" altLang="zh-CN" sz="3200" dirty="0"/>
              <a:t>, </a:t>
            </a:r>
            <a:r>
              <a:rPr lang="en-US" altLang="zh-CN" sz="3200" dirty="0" err="1"/>
              <a:t>n</a:t>
            </a:r>
            <a:r>
              <a:rPr lang="en-US" altLang="zh-CN" sz="3200" baseline="-25000" dirty="0" err="1"/>
              <a:t>j</a:t>
            </a:r>
            <a:r>
              <a:rPr lang="en-US" altLang="zh-CN" sz="3200" dirty="0"/>
              <a:t>) + h(</a:t>
            </a:r>
            <a:r>
              <a:rPr lang="en-US" altLang="zh-CN" sz="3200" dirty="0" err="1"/>
              <a:t>n</a:t>
            </a:r>
            <a:r>
              <a:rPr lang="en-US" altLang="zh-CN" sz="3200" baseline="-25000" dirty="0" err="1"/>
              <a:t>j</a:t>
            </a:r>
            <a:r>
              <a:rPr lang="en-US" altLang="zh-CN" sz="3200" dirty="0"/>
              <a:t>) </a:t>
            </a:r>
          </a:p>
          <a:p>
            <a:pPr eaLnBrk="1" hangingPunct="1">
              <a:buFont typeface="Wingdings" pitchFamily="2" charset="2"/>
              <a:buNone/>
            </a:pPr>
            <a:r>
              <a:rPr lang="en-US" altLang="zh-CN" sz="3200" dirty="0"/>
              <a:t>		h(t) = 0</a:t>
            </a:r>
          </a:p>
          <a:p>
            <a:pPr eaLnBrk="1" hangingPunct="1">
              <a:buFont typeface="Wingdings" pitchFamily="2" charset="2"/>
              <a:buNone/>
            </a:pPr>
            <a:r>
              <a:rPr lang="en-US" altLang="zh-CN" sz="3200" dirty="0"/>
              <a:t>    </a:t>
            </a:r>
            <a:r>
              <a:rPr lang="zh-CN" altLang="en-US" sz="3200" dirty="0"/>
              <a:t>则称</a:t>
            </a:r>
            <a:r>
              <a:rPr lang="en-US" altLang="zh-CN" sz="3200" dirty="0"/>
              <a:t>h</a:t>
            </a:r>
            <a:r>
              <a:rPr lang="zh-CN" altLang="en-US" sz="3200" dirty="0"/>
              <a:t>是单调的</a:t>
            </a:r>
            <a:r>
              <a:rPr lang="zh-CN" altLang="en-US" dirty="0"/>
              <a:t>。</a:t>
            </a:r>
          </a:p>
        </p:txBody>
      </p:sp>
      <p:sp>
        <p:nvSpPr>
          <p:cNvPr id="86021" name="AutoShape 4"/>
          <p:cNvSpPr>
            <a:spLocks/>
          </p:cNvSpPr>
          <p:nvPr/>
        </p:nvSpPr>
        <p:spPr bwMode="auto">
          <a:xfrm>
            <a:off x="2895600" y="2514600"/>
            <a:ext cx="228600" cy="762000"/>
          </a:xfrm>
          <a:prstGeom prst="leftBrace">
            <a:avLst>
              <a:gd name="adj1" fmla="val 27778"/>
              <a:gd name="adj2" fmla="val 50000"/>
            </a:avLst>
          </a:prstGeom>
          <a:noFill/>
          <a:ln w="9525">
            <a:solidFill>
              <a:schemeClr val="tx1"/>
            </a:solidFill>
            <a:round/>
            <a:headEnd/>
            <a:tailEnd/>
          </a:ln>
        </p:spPr>
        <p:txBody>
          <a:bodyPr wrap="none" anchor="ctr"/>
          <a:lstStyle/>
          <a:p>
            <a:endParaRPr lang="zh-CN" altLang="en-US"/>
          </a:p>
        </p:txBody>
      </p:sp>
      <p:sp>
        <p:nvSpPr>
          <p:cNvPr id="86022" name="Oval 5"/>
          <p:cNvSpPr>
            <a:spLocks noChangeArrowheads="1"/>
          </p:cNvSpPr>
          <p:nvPr/>
        </p:nvSpPr>
        <p:spPr bwMode="auto">
          <a:xfrm>
            <a:off x="8305800" y="34290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86023" name="Oval 6"/>
          <p:cNvSpPr>
            <a:spLocks noChangeArrowheads="1"/>
          </p:cNvSpPr>
          <p:nvPr/>
        </p:nvSpPr>
        <p:spPr bwMode="auto">
          <a:xfrm>
            <a:off x="7543800" y="43434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86024" name="Oval 7"/>
          <p:cNvSpPr>
            <a:spLocks noChangeArrowheads="1"/>
          </p:cNvSpPr>
          <p:nvPr/>
        </p:nvSpPr>
        <p:spPr bwMode="auto">
          <a:xfrm>
            <a:off x="9144000" y="56388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86025" name="Line 8"/>
          <p:cNvSpPr>
            <a:spLocks noChangeShapeType="1"/>
          </p:cNvSpPr>
          <p:nvPr/>
        </p:nvSpPr>
        <p:spPr bwMode="auto">
          <a:xfrm flipH="1">
            <a:off x="7696200" y="3581400"/>
            <a:ext cx="609600" cy="7620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86026" name="Line 9"/>
          <p:cNvSpPr>
            <a:spLocks noChangeShapeType="1"/>
          </p:cNvSpPr>
          <p:nvPr/>
        </p:nvSpPr>
        <p:spPr bwMode="auto">
          <a:xfrm>
            <a:off x="8382000" y="3581400"/>
            <a:ext cx="838200" cy="2057400"/>
          </a:xfrm>
          <a:prstGeom prst="line">
            <a:avLst/>
          </a:prstGeom>
          <a:noFill/>
          <a:ln w="57150" cap="rnd">
            <a:solidFill>
              <a:schemeClr val="tx1"/>
            </a:solidFill>
            <a:prstDash val="sysDot"/>
            <a:round/>
            <a:headEnd/>
            <a:tailEnd type="triangle" w="med" len="med"/>
          </a:ln>
        </p:spPr>
        <p:txBody>
          <a:bodyPr wrap="none" anchor="ctr"/>
          <a:lstStyle/>
          <a:p>
            <a:endParaRPr lang="zh-CN" altLang="en-US"/>
          </a:p>
        </p:txBody>
      </p:sp>
      <p:sp>
        <p:nvSpPr>
          <p:cNvPr id="86027" name="Text Box 10"/>
          <p:cNvSpPr txBox="1">
            <a:spLocks noChangeArrowheads="1"/>
          </p:cNvSpPr>
          <p:nvPr/>
        </p:nvSpPr>
        <p:spPr bwMode="auto">
          <a:xfrm>
            <a:off x="8839201" y="4188769"/>
            <a:ext cx="814647" cy="461665"/>
          </a:xfrm>
          <a:prstGeom prst="rect">
            <a:avLst/>
          </a:prstGeom>
          <a:noFill/>
          <a:ln w="9525">
            <a:noFill/>
            <a:miter lim="800000"/>
            <a:headEnd/>
            <a:tailEnd/>
          </a:ln>
        </p:spPr>
        <p:txBody>
          <a:bodyPr wrap="none" anchor="ctr">
            <a:spAutoFit/>
          </a:bodyPr>
          <a:lstStyle/>
          <a:p>
            <a:pPr>
              <a:spcBef>
                <a:spcPct val="50000"/>
              </a:spcBef>
            </a:pPr>
            <a:r>
              <a:rPr lang="en-US" altLang="zh-CN" sz="2400" b="1"/>
              <a:t>h(n</a:t>
            </a:r>
            <a:r>
              <a:rPr lang="en-US" altLang="zh-CN" sz="2400" b="1" baseline="-25000"/>
              <a:t>i</a:t>
            </a:r>
            <a:r>
              <a:rPr lang="en-US" altLang="zh-CN" sz="2400" b="1"/>
              <a:t>)</a:t>
            </a:r>
          </a:p>
        </p:txBody>
      </p:sp>
      <p:sp>
        <p:nvSpPr>
          <p:cNvPr id="86028" name="Line 11"/>
          <p:cNvSpPr>
            <a:spLocks noChangeShapeType="1"/>
          </p:cNvSpPr>
          <p:nvPr/>
        </p:nvSpPr>
        <p:spPr bwMode="auto">
          <a:xfrm>
            <a:off x="7696200" y="4495800"/>
            <a:ext cx="1447800" cy="1143000"/>
          </a:xfrm>
          <a:prstGeom prst="line">
            <a:avLst/>
          </a:prstGeom>
          <a:noFill/>
          <a:ln w="57150" cap="rnd">
            <a:solidFill>
              <a:schemeClr val="tx1"/>
            </a:solidFill>
            <a:prstDash val="sysDot"/>
            <a:round/>
            <a:headEnd/>
            <a:tailEnd type="triangle" w="med" len="med"/>
          </a:ln>
        </p:spPr>
        <p:txBody>
          <a:bodyPr wrap="none" anchor="ctr"/>
          <a:lstStyle/>
          <a:p>
            <a:endParaRPr lang="zh-CN" altLang="en-US"/>
          </a:p>
        </p:txBody>
      </p:sp>
      <p:sp>
        <p:nvSpPr>
          <p:cNvPr id="86029" name="Text Box 12"/>
          <p:cNvSpPr txBox="1">
            <a:spLocks noChangeArrowheads="1"/>
          </p:cNvSpPr>
          <p:nvPr/>
        </p:nvSpPr>
        <p:spPr bwMode="auto">
          <a:xfrm>
            <a:off x="8153400" y="2893369"/>
            <a:ext cx="417102" cy="461665"/>
          </a:xfrm>
          <a:prstGeom prst="rect">
            <a:avLst/>
          </a:prstGeom>
          <a:noFill/>
          <a:ln w="9525">
            <a:noFill/>
            <a:miter lim="800000"/>
            <a:headEnd/>
            <a:tailEnd/>
          </a:ln>
        </p:spPr>
        <p:txBody>
          <a:bodyPr wrap="none" anchor="ctr">
            <a:spAutoFit/>
          </a:bodyPr>
          <a:lstStyle/>
          <a:p>
            <a:pPr>
              <a:spcBef>
                <a:spcPct val="50000"/>
              </a:spcBef>
            </a:pPr>
            <a:r>
              <a:rPr lang="en-US" altLang="zh-CN" sz="2400" b="1" dirty="0" err="1"/>
              <a:t>n</a:t>
            </a:r>
            <a:r>
              <a:rPr lang="en-US" altLang="zh-CN" sz="2400" b="1" baseline="-25000" dirty="0" err="1"/>
              <a:t>i</a:t>
            </a:r>
            <a:endParaRPr lang="en-US" altLang="zh-CN" sz="2400" b="1" baseline="-25000" dirty="0"/>
          </a:p>
        </p:txBody>
      </p:sp>
      <p:sp>
        <p:nvSpPr>
          <p:cNvPr id="86030" name="Text Box 13"/>
          <p:cNvSpPr txBox="1">
            <a:spLocks noChangeArrowheads="1"/>
          </p:cNvSpPr>
          <p:nvPr/>
        </p:nvSpPr>
        <p:spPr bwMode="auto">
          <a:xfrm>
            <a:off x="7086600" y="4188769"/>
            <a:ext cx="417102" cy="461665"/>
          </a:xfrm>
          <a:prstGeom prst="rect">
            <a:avLst/>
          </a:prstGeom>
          <a:noFill/>
          <a:ln w="9525">
            <a:noFill/>
            <a:miter lim="800000"/>
            <a:headEnd/>
            <a:tailEnd/>
          </a:ln>
        </p:spPr>
        <p:txBody>
          <a:bodyPr wrap="none" anchor="ctr">
            <a:spAutoFit/>
          </a:bodyPr>
          <a:lstStyle/>
          <a:p>
            <a:pPr>
              <a:spcBef>
                <a:spcPct val="50000"/>
              </a:spcBef>
            </a:pPr>
            <a:r>
              <a:rPr lang="en-US" altLang="zh-CN" sz="2400" b="1"/>
              <a:t>n</a:t>
            </a:r>
            <a:r>
              <a:rPr lang="en-US" altLang="zh-CN" sz="2400" b="1" baseline="-25000"/>
              <a:t>j</a:t>
            </a:r>
          </a:p>
        </p:txBody>
      </p:sp>
      <p:sp>
        <p:nvSpPr>
          <p:cNvPr id="86031" name="Text Box 14"/>
          <p:cNvSpPr txBox="1">
            <a:spLocks noChangeArrowheads="1"/>
          </p:cNvSpPr>
          <p:nvPr/>
        </p:nvSpPr>
        <p:spPr bwMode="auto">
          <a:xfrm>
            <a:off x="7681914" y="5026969"/>
            <a:ext cx="814647" cy="461665"/>
          </a:xfrm>
          <a:prstGeom prst="rect">
            <a:avLst/>
          </a:prstGeom>
          <a:noFill/>
          <a:ln w="9525">
            <a:noFill/>
            <a:miter lim="800000"/>
            <a:headEnd/>
            <a:tailEnd/>
          </a:ln>
        </p:spPr>
        <p:txBody>
          <a:bodyPr wrap="none" anchor="ctr">
            <a:spAutoFit/>
          </a:bodyPr>
          <a:lstStyle/>
          <a:p>
            <a:pPr>
              <a:spcBef>
                <a:spcPct val="50000"/>
              </a:spcBef>
            </a:pPr>
            <a:r>
              <a:rPr lang="en-US" altLang="zh-CN" sz="2400" b="1"/>
              <a:t>h(n</a:t>
            </a:r>
            <a:r>
              <a:rPr lang="en-US" altLang="zh-CN" sz="2400" b="1" baseline="-25000"/>
              <a:t>j</a:t>
            </a:r>
            <a:r>
              <a:rPr lang="en-US" altLang="zh-CN" sz="2400" b="1"/>
              <a:t>)</a:t>
            </a:r>
          </a:p>
        </p:txBody>
      </p:sp>
      <p:sp>
        <p:nvSpPr>
          <p:cNvPr id="86032" name="Text Box 15"/>
          <p:cNvSpPr txBox="1">
            <a:spLocks noChangeArrowheads="1"/>
          </p:cNvSpPr>
          <p:nvPr/>
        </p:nvSpPr>
        <p:spPr bwMode="auto">
          <a:xfrm>
            <a:off x="7010400" y="3579169"/>
            <a:ext cx="1098378" cy="461665"/>
          </a:xfrm>
          <a:prstGeom prst="rect">
            <a:avLst/>
          </a:prstGeom>
          <a:noFill/>
          <a:ln w="9525">
            <a:noFill/>
            <a:miter lim="800000"/>
            <a:headEnd/>
            <a:tailEnd/>
          </a:ln>
        </p:spPr>
        <p:txBody>
          <a:bodyPr wrap="none" anchor="ctr">
            <a:spAutoFit/>
          </a:bodyPr>
          <a:lstStyle/>
          <a:p>
            <a:pPr>
              <a:spcBef>
                <a:spcPct val="50000"/>
              </a:spcBef>
            </a:pPr>
            <a:r>
              <a:rPr lang="en-US" altLang="zh-CN" sz="2400" b="1"/>
              <a:t>c(n</a:t>
            </a:r>
            <a:r>
              <a:rPr lang="en-US" altLang="zh-CN" sz="2400" b="1" baseline="-25000"/>
              <a:t>i</a:t>
            </a:r>
            <a:r>
              <a:rPr lang="en-US" altLang="zh-CN" sz="2400" b="1"/>
              <a:t>,n</a:t>
            </a:r>
            <a:r>
              <a:rPr lang="en-US" altLang="zh-CN" sz="2400" b="1" baseline="-25000"/>
              <a:t>j</a:t>
            </a:r>
            <a:r>
              <a:rPr lang="en-US" altLang="zh-CN" sz="2400" b="1"/>
              <a:t>)</a:t>
            </a:r>
          </a:p>
        </p:txBody>
      </p:sp>
      <p:sp>
        <p:nvSpPr>
          <p:cNvPr id="86033" name="AutoShape 17"/>
          <p:cNvSpPr>
            <a:spLocks/>
          </p:cNvSpPr>
          <p:nvPr/>
        </p:nvSpPr>
        <p:spPr bwMode="auto">
          <a:xfrm>
            <a:off x="2825750" y="4267200"/>
            <a:ext cx="260350" cy="762000"/>
          </a:xfrm>
          <a:prstGeom prst="leftBrace">
            <a:avLst>
              <a:gd name="adj1" fmla="val 24390"/>
              <a:gd name="adj2" fmla="val 50000"/>
            </a:avLst>
          </a:prstGeom>
          <a:noFill/>
          <a:ln w="9525">
            <a:solidFill>
              <a:schemeClr val="tx1"/>
            </a:solidFill>
            <a:round/>
            <a:headEnd/>
            <a:tailEnd/>
          </a:ln>
        </p:spPr>
        <p:txBody>
          <a:bodyPr wrap="none" anchor="ctr"/>
          <a:lstStyle/>
          <a:p>
            <a:endParaRPr lang="zh-CN" altLang="en-US"/>
          </a:p>
        </p:txBody>
      </p:sp>
    </p:spTree>
    <p:extLst>
      <p:ext uri="{BB962C8B-B14F-4D97-AF65-F5344CB8AC3E}">
        <p14:creationId xmlns:p14="http://schemas.microsoft.com/office/powerpoint/2010/main" val="33138065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灯片编号占位符 5"/>
          <p:cNvSpPr>
            <a:spLocks noGrp="1"/>
          </p:cNvSpPr>
          <p:nvPr>
            <p:ph type="sldNum" sz="quarter" idx="12"/>
          </p:nvPr>
        </p:nvSpPr>
        <p:spPr>
          <a:noFill/>
        </p:spPr>
        <p:txBody>
          <a:bodyPr/>
          <a:lstStyle/>
          <a:p>
            <a:fld id="{916F366E-40EC-424F-B63A-6E3FB7296CDA}" type="slidenum">
              <a:rPr lang="en-US" altLang="zh-CN" smtClean="0">
                <a:ea typeface="黑体" pitchFamily="49" charset="-122"/>
              </a:rPr>
              <a:pPr/>
              <a:t>102</a:t>
            </a:fld>
            <a:endParaRPr lang="en-US" altLang="zh-CN">
              <a:ea typeface="黑体" pitchFamily="49" charset="-122"/>
            </a:endParaRPr>
          </a:p>
        </p:txBody>
      </p:sp>
      <p:sp>
        <p:nvSpPr>
          <p:cNvPr id="133122" name="Rectangle 2"/>
          <p:cNvSpPr>
            <a:spLocks noGrp="1" noChangeArrowheads="1"/>
          </p:cNvSpPr>
          <p:nvPr>
            <p:ph type="title"/>
          </p:nvPr>
        </p:nvSpPr>
        <p:spPr>
          <a:xfrm>
            <a:off x="2209800" y="381000"/>
            <a:ext cx="7772400" cy="838200"/>
          </a:xfrm>
        </p:spPr>
        <p:txBody>
          <a:bodyPr/>
          <a:lstStyle/>
          <a:p>
            <a:pPr eaLnBrk="1" hangingPunct="1">
              <a:defRPr/>
            </a:pPr>
            <a:r>
              <a:rPr lang="en-US" altLang="zh-CN"/>
              <a:t>h</a:t>
            </a:r>
            <a:r>
              <a:rPr lang="zh-CN" altLang="en-US"/>
              <a:t>单调的性质</a:t>
            </a:r>
          </a:p>
        </p:txBody>
      </p:sp>
      <p:sp>
        <p:nvSpPr>
          <p:cNvPr id="87044" name="Rectangle 3"/>
          <p:cNvSpPr>
            <a:spLocks noGrp="1" noChangeArrowheads="1"/>
          </p:cNvSpPr>
          <p:nvPr>
            <p:ph type="body" idx="1"/>
          </p:nvPr>
        </p:nvSpPr>
        <p:spPr>
          <a:xfrm>
            <a:off x="2209800" y="1676400"/>
            <a:ext cx="7772400" cy="4419600"/>
          </a:xfrm>
        </p:spPr>
        <p:txBody>
          <a:bodyPr>
            <a:normAutofit/>
          </a:bodyPr>
          <a:lstStyle/>
          <a:p>
            <a:pPr eaLnBrk="1" hangingPunct="1"/>
            <a:r>
              <a:rPr lang="zh-CN" altLang="en-US" sz="3200" dirty="0"/>
              <a:t>定理：</a:t>
            </a:r>
          </a:p>
          <a:p>
            <a:pPr eaLnBrk="1" hangingPunct="1">
              <a:buFont typeface="Wingdings" pitchFamily="2" charset="2"/>
              <a:buNone/>
            </a:pPr>
            <a:r>
              <a:rPr lang="zh-CN" altLang="en-US" sz="3200" dirty="0"/>
              <a:t>	若</a:t>
            </a:r>
            <a:r>
              <a:rPr lang="en-US" altLang="zh-CN" sz="3200" dirty="0"/>
              <a:t>h(n)</a:t>
            </a:r>
            <a:r>
              <a:rPr lang="zh-CN" altLang="en-US" sz="3200" dirty="0"/>
              <a:t>是单调的，则</a:t>
            </a:r>
            <a:r>
              <a:rPr lang="en-US" altLang="zh-CN" sz="3200" dirty="0"/>
              <a:t>A*</a:t>
            </a:r>
            <a:r>
              <a:rPr lang="zh-CN" altLang="en-US" sz="3200" dirty="0"/>
              <a:t>扩展了节点</a:t>
            </a:r>
            <a:r>
              <a:rPr lang="en-US" altLang="zh-CN" sz="3200" dirty="0"/>
              <a:t>n</a:t>
            </a:r>
            <a:r>
              <a:rPr lang="zh-CN" altLang="en-US" sz="3200" dirty="0"/>
              <a:t>之</a:t>
            </a:r>
            <a:endParaRPr lang="en-US" altLang="zh-CN" sz="3200" dirty="0"/>
          </a:p>
          <a:p>
            <a:pPr eaLnBrk="1" hangingPunct="1">
              <a:buFont typeface="Wingdings" pitchFamily="2" charset="2"/>
              <a:buNone/>
            </a:pPr>
            <a:r>
              <a:rPr lang="en-US" altLang="zh-CN" sz="3200" dirty="0"/>
              <a:t>   </a:t>
            </a:r>
            <a:r>
              <a:rPr lang="zh-CN" altLang="en-US" sz="3200" dirty="0"/>
              <a:t>后，就已经找到了到达节点</a:t>
            </a:r>
            <a:r>
              <a:rPr lang="en-US" altLang="zh-CN" sz="3200" dirty="0"/>
              <a:t>n</a:t>
            </a:r>
            <a:r>
              <a:rPr lang="zh-CN" altLang="en-US" sz="3200" dirty="0"/>
              <a:t>的最佳路径。</a:t>
            </a:r>
          </a:p>
          <a:p>
            <a:pPr eaLnBrk="1" hangingPunct="1">
              <a:buFont typeface="Wingdings" pitchFamily="2" charset="2"/>
              <a:buNone/>
            </a:pPr>
            <a:r>
              <a:rPr lang="zh-CN" altLang="en-US" sz="3200" dirty="0"/>
              <a:t>	即：当</a:t>
            </a:r>
            <a:r>
              <a:rPr lang="en-US" altLang="zh-CN" sz="3200" dirty="0"/>
              <a:t>A*</a:t>
            </a:r>
            <a:r>
              <a:rPr lang="zh-CN" altLang="en-US" sz="3200" dirty="0"/>
              <a:t>选</a:t>
            </a:r>
            <a:r>
              <a:rPr lang="en-US" altLang="zh-CN" sz="3200" dirty="0"/>
              <a:t>n</a:t>
            </a:r>
            <a:r>
              <a:rPr lang="zh-CN" altLang="en-US" sz="3200" dirty="0"/>
              <a:t>扩展时，有</a:t>
            </a:r>
            <a:r>
              <a:rPr lang="en-US" altLang="zh-CN" sz="3200" dirty="0"/>
              <a:t>g(n)=g*(n)</a:t>
            </a:r>
            <a:r>
              <a:rPr lang="zh-CN" altLang="en-US" sz="3200" dirty="0"/>
              <a:t>。</a:t>
            </a:r>
            <a:endParaRPr lang="en-US" altLang="zh-CN" sz="3200" dirty="0"/>
          </a:p>
          <a:p>
            <a:pPr eaLnBrk="1" hangingPunct="1">
              <a:buFont typeface="Wingdings" pitchFamily="2" charset="2"/>
              <a:buNone/>
            </a:pPr>
            <a:endParaRPr lang="en-US" altLang="zh-CN" sz="3200" dirty="0"/>
          </a:p>
          <a:p>
            <a:pPr eaLnBrk="1" hangingPunct="1">
              <a:buFont typeface="Wingdings" pitchFamily="2" charset="2"/>
              <a:buNone/>
            </a:pPr>
            <a:r>
              <a:rPr lang="zh-CN" altLang="en-US" sz="3200" dirty="0"/>
              <a:t>思考题：</a:t>
            </a:r>
            <a:r>
              <a:rPr lang="en-US" altLang="zh-CN" sz="3200" dirty="0"/>
              <a:t>h(n)</a:t>
            </a:r>
            <a:r>
              <a:rPr lang="zh-CN" altLang="en-US" sz="3200" dirty="0"/>
              <a:t>单调与</a:t>
            </a:r>
            <a:r>
              <a:rPr lang="en-US" altLang="zh-CN" sz="3200" dirty="0"/>
              <a:t>A</a:t>
            </a:r>
            <a:r>
              <a:rPr lang="zh-CN" altLang="en-US" sz="3200" dirty="0"/>
              <a:t>*条件的关系，即当</a:t>
            </a:r>
            <a:r>
              <a:rPr lang="en-US" altLang="zh-CN" sz="3200" dirty="0"/>
              <a:t>h(n)</a:t>
            </a:r>
            <a:r>
              <a:rPr lang="zh-CN" altLang="en-US" sz="3200" dirty="0"/>
              <a:t>满足单调条件时，是否一定满足</a:t>
            </a:r>
            <a:r>
              <a:rPr lang="en-US" altLang="zh-CN" sz="3200" dirty="0"/>
              <a:t>A</a:t>
            </a:r>
            <a:r>
              <a:rPr lang="zh-CN" altLang="en-US" sz="3200" dirty="0"/>
              <a:t>*条件。</a:t>
            </a:r>
          </a:p>
        </p:txBody>
      </p:sp>
    </p:spTree>
    <p:extLst>
      <p:ext uri="{BB962C8B-B14F-4D97-AF65-F5344CB8AC3E}">
        <p14:creationId xmlns:p14="http://schemas.microsoft.com/office/powerpoint/2010/main" val="36594531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5"/>
          <p:cNvSpPr>
            <a:spLocks noGrp="1"/>
          </p:cNvSpPr>
          <p:nvPr>
            <p:ph type="sldNum" sz="quarter" idx="12"/>
          </p:nvPr>
        </p:nvSpPr>
        <p:spPr>
          <a:noFill/>
        </p:spPr>
        <p:txBody>
          <a:bodyPr/>
          <a:lstStyle/>
          <a:p>
            <a:fld id="{72C3FF74-1B7C-4B0B-8F75-1DC8662E93E6}" type="slidenum">
              <a:rPr lang="en-US" altLang="zh-CN" smtClean="0">
                <a:ea typeface="黑体" pitchFamily="49" charset="-122"/>
              </a:rPr>
              <a:pPr/>
              <a:t>103</a:t>
            </a:fld>
            <a:endParaRPr lang="en-US" altLang="zh-CN">
              <a:ea typeface="黑体" pitchFamily="49" charset="-122"/>
            </a:endParaRPr>
          </a:p>
        </p:txBody>
      </p:sp>
      <p:sp>
        <p:nvSpPr>
          <p:cNvPr id="135170" name="Rectangle 2"/>
          <p:cNvSpPr>
            <a:spLocks noGrp="1" noChangeArrowheads="1"/>
          </p:cNvSpPr>
          <p:nvPr>
            <p:ph type="title"/>
          </p:nvPr>
        </p:nvSpPr>
        <p:spPr>
          <a:xfrm>
            <a:off x="2209800" y="228600"/>
            <a:ext cx="7772400" cy="838200"/>
          </a:xfrm>
        </p:spPr>
        <p:txBody>
          <a:bodyPr/>
          <a:lstStyle/>
          <a:p>
            <a:pPr eaLnBrk="1" hangingPunct="1">
              <a:defRPr/>
            </a:pPr>
            <a:r>
              <a:rPr lang="en-US" altLang="zh-CN"/>
              <a:t>h</a:t>
            </a:r>
            <a:r>
              <a:rPr lang="zh-CN" altLang="en-US"/>
              <a:t>单调的例子</a:t>
            </a:r>
          </a:p>
        </p:txBody>
      </p:sp>
      <p:sp>
        <p:nvSpPr>
          <p:cNvPr id="88068" name="Rectangle 3"/>
          <p:cNvSpPr>
            <a:spLocks noGrp="1" noChangeArrowheads="1"/>
          </p:cNvSpPr>
          <p:nvPr>
            <p:ph type="body" idx="1"/>
          </p:nvPr>
        </p:nvSpPr>
        <p:spPr>
          <a:xfrm>
            <a:off x="2209800" y="1219200"/>
            <a:ext cx="7772400" cy="4876800"/>
          </a:xfrm>
        </p:spPr>
        <p:txBody>
          <a:bodyPr>
            <a:noAutofit/>
          </a:bodyPr>
          <a:lstStyle/>
          <a:p>
            <a:pPr eaLnBrk="1" hangingPunct="1"/>
            <a:r>
              <a:rPr lang="en-US" altLang="zh-CN" sz="3200" dirty="0"/>
              <a:t>8</a:t>
            </a:r>
            <a:r>
              <a:rPr lang="zh-CN" altLang="en-US" sz="3200" dirty="0"/>
              <a:t>数码问题：</a:t>
            </a:r>
          </a:p>
          <a:p>
            <a:pPr lvl="1" eaLnBrk="1" hangingPunct="1">
              <a:buNone/>
            </a:pPr>
            <a:r>
              <a:rPr lang="en-US" altLang="zh-CN" sz="3200" dirty="0"/>
              <a:t>h</a:t>
            </a:r>
            <a:r>
              <a:rPr lang="zh-CN" altLang="en-US" sz="3200" dirty="0"/>
              <a:t>为“不在位”的将牌数</a:t>
            </a:r>
          </a:p>
          <a:p>
            <a:pPr lvl="1" eaLnBrk="1" hangingPunct="1">
              <a:buFontTx/>
              <a:buNone/>
            </a:pPr>
            <a:r>
              <a:rPr lang="zh-CN" altLang="en-US" sz="3200" dirty="0"/>
              <a:t>                                 </a:t>
            </a:r>
            <a:r>
              <a:rPr lang="en-US" altLang="zh-CN" sz="3200" dirty="0"/>
              <a:t>1</a:t>
            </a:r>
          </a:p>
          <a:p>
            <a:pPr lvl="1" eaLnBrk="1" hangingPunct="1">
              <a:buFontTx/>
              <a:buNone/>
            </a:pPr>
            <a:r>
              <a:rPr lang="en-US" altLang="zh-CN" sz="3200" dirty="0"/>
              <a:t>	h(</a:t>
            </a:r>
            <a:r>
              <a:rPr lang="en-US" altLang="zh-CN" sz="3200" dirty="0" err="1"/>
              <a:t>n</a:t>
            </a:r>
            <a:r>
              <a:rPr lang="en-US" altLang="zh-CN" sz="3200" baseline="-25000" dirty="0" err="1"/>
              <a:t>i</a:t>
            </a:r>
            <a:r>
              <a:rPr lang="en-US" altLang="zh-CN" sz="3200" dirty="0"/>
              <a:t>) - h(</a:t>
            </a:r>
            <a:r>
              <a:rPr lang="en-US" altLang="zh-CN" sz="3200" dirty="0" err="1"/>
              <a:t>n</a:t>
            </a:r>
            <a:r>
              <a:rPr lang="en-US" altLang="zh-CN" sz="3200" baseline="-25000" dirty="0" err="1"/>
              <a:t>j</a:t>
            </a:r>
            <a:r>
              <a:rPr lang="en-US" altLang="zh-CN" sz="3200" dirty="0"/>
              <a:t>) =     0   </a:t>
            </a:r>
            <a:r>
              <a:rPr lang="en-US" altLang="zh-CN" sz="2800" dirty="0"/>
              <a:t>(</a:t>
            </a:r>
            <a:r>
              <a:rPr lang="en-US" altLang="zh-CN" sz="2800" dirty="0" err="1"/>
              <a:t>n</a:t>
            </a:r>
            <a:r>
              <a:rPr lang="en-US" altLang="zh-CN" sz="2800" baseline="-25000" dirty="0" err="1"/>
              <a:t>j</a:t>
            </a:r>
            <a:r>
              <a:rPr lang="zh-CN" altLang="zh-CN" sz="2800" dirty="0"/>
              <a:t>为</a:t>
            </a:r>
            <a:r>
              <a:rPr lang="en-US" altLang="zh-CN" sz="2800" dirty="0" err="1"/>
              <a:t>n</a:t>
            </a:r>
            <a:r>
              <a:rPr lang="en-US" altLang="zh-CN" sz="2800" baseline="-25000" dirty="0" err="1"/>
              <a:t>i</a:t>
            </a:r>
            <a:r>
              <a:rPr lang="zh-CN" altLang="zh-CN" sz="2800" dirty="0"/>
              <a:t>的后继节点</a:t>
            </a:r>
            <a:r>
              <a:rPr lang="en-US" altLang="zh-CN" sz="2800" dirty="0"/>
              <a:t>)</a:t>
            </a:r>
            <a:endParaRPr lang="en-US" altLang="zh-CN" sz="3200" dirty="0"/>
          </a:p>
          <a:p>
            <a:pPr lvl="1" eaLnBrk="1" hangingPunct="1">
              <a:buFontTx/>
              <a:buNone/>
            </a:pPr>
            <a:r>
              <a:rPr lang="en-US" altLang="zh-CN" sz="3200" dirty="0"/>
              <a:t>                                -1  </a:t>
            </a:r>
          </a:p>
          <a:p>
            <a:pPr lvl="1" eaLnBrk="1" hangingPunct="1">
              <a:buFontTx/>
              <a:buNone/>
            </a:pPr>
            <a:r>
              <a:rPr lang="en-US" altLang="zh-CN" sz="3200" dirty="0"/>
              <a:t>	h(t) = 0</a:t>
            </a:r>
          </a:p>
          <a:p>
            <a:pPr lvl="1" eaLnBrk="1" hangingPunct="1">
              <a:buFontTx/>
              <a:buNone/>
            </a:pPr>
            <a:r>
              <a:rPr lang="en-US" altLang="zh-CN" sz="3200" dirty="0"/>
              <a:t>	c(</a:t>
            </a:r>
            <a:r>
              <a:rPr lang="en-US" altLang="zh-CN" sz="3200" dirty="0" err="1"/>
              <a:t>n</a:t>
            </a:r>
            <a:r>
              <a:rPr lang="en-US" altLang="zh-CN" sz="3200" baseline="-25000" dirty="0" err="1"/>
              <a:t>i</a:t>
            </a:r>
            <a:r>
              <a:rPr lang="en-US" altLang="zh-CN" sz="3200" dirty="0"/>
              <a:t>, </a:t>
            </a:r>
            <a:r>
              <a:rPr lang="en-US" altLang="zh-CN" sz="3200" dirty="0" err="1"/>
              <a:t>n</a:t>
            </a:r>
            <a:r>
              <a:rPr lang="en-US" altLang="zh-CN" sz="3200" baseline="-25000" dirty="0" err="1"/>
              <a:t>j</a:t>
            </a:r>
            <a:r>
              <a:rPr lang="en-US" altLang="zh-CN" sz="3200" dirty="0"/>
              <a:t>) = 1</a:t>
            </a:r>
          </a:p>
          <a:p>
            <a:pPr lvl="1" eaLnBrk="1" hangingPunct="1">
              <a:buFontTx/>
              <a:buNone/>
            </a:pPr>
            <a:endParaRPr lang="en-US" altLang="zh-CN" sz="3200" dirty="0"/>
          </a:p>
          <a:p>
            <a:pPr lvl="1" eaLnBrk="1" hangingPunct="1">
              <a:buFontTx/>
              <a:buNone/>
            </a:pPr>
            <a:r>
              <a:rPr lang="en-US" altLang="zh-CN" sz="3200" dirty="0"/>
              <a:t>   </a:t>
            </a:r>
            <a:r>
              <a:rPr lang="zh-CN" altLang="en-US" sz="3200" dirty="0"/>
              <a:t>满足单调的条件。	</a:t>
            </a:r>
          </a:p>
        </p:txBody>
      </p:sp>
      <p:sp>
        <p:nvSpPr>
          <p:cNvPr id="88069" name="AutoShape 4"/>
          <p:cNvSpPr>
            <a:spLocks/>
          </p:cNvSpPr>
          <p:nvPr/>
        </p:nvSpPr>
        <p:spPr bwMode="auto">
          <a:xfrm>
            <a:off x="5257800" y="2514600"/>
            <a:ext cx="152400" cy="1143000"/>
          </a:xfrm>
          <a:prstGeom prst="leftBrace">
            <a:avLst>
              <a:gd name="adj1" fmla="val 62500"/>
              <a:gd name="adj2" fmla="val 50000"/>
            </a:avLst>
          </a:prstGeom>
          <a:noFill/>
          <a:ln w="9525">
            <a:solidFill>
              <a:schemeClr val="tx1"/>
            </a:solidFill>
            <a:round/>
            <a:headEnd/>
            <a:tailEnd/>
          </a:ln>
        </p:spPr>
        <p:txBody>
          <a:bodyPr wrap="none" anchor="ctr"/>
          <a:lstStyle/>
          <a:p>
            <a:endParaRPr lang="zh-CN" altLang="en-US"/>
          </a:p>
        </p:txBody>
      </p:sp>
    </p:spTree>
    <p:extLst>
      <p:ext uri="{BB962C8B-B14F-4D97-AF65-F5344CB8AC3E}">
        <p14:creationId xmlns:p14="http://schemas.microsoft.com/office/powerpoint/2010/main" val="21028597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灯片编号占位符 5"/>
          <p:cNvSpPr>
            <a:spLocks noGrp="1"/>
          </p:cNvSpPr>
          <p:nvPr>
            <p:ph type="sldNum" sz="quarter" idx="12"/>
          </p:nvPr>
        </p:nvSpPr>
        <p:spPr>
          <a:noFill/>
        </p:spPr>
        <p:txBody>
          <a:bodyPr/>
          <a:lstStyle/>
          <a:p>
            <a:fld id="{A10CC6B6-5F0D-4932-81AC-09AF03725A4C}" type="slidenum">
              <a:rPr lang="en-US" altLang="zh-CN" smtClean="0">
                <a:ea typeface="黑体" pitchFamily="49" charset="-122"/>
              </a:rPr>
              <a:pPr/>
              <a:t>104</a:t>
            </a:fld>
            <a:endParaRPr lang="en-US" altLang="zh-CN">
              <a:ea typeface="黑体" pitchFamily="49" charset="-122"/>
            </a:endParaRPr>
          </a:p>
        </p:txBody>
      </p:sp>
      <p:sp>
        <p:nvSpPr>
          <p:cNvPr id="136194" name="Rectangle 2"/>
          <p:cNvSpPr>
            <a:spLocks noGrp="1" noChangeArrowheads="1"/>
          </p:cNvSpPr>
          <p:nvPr>
            <p:ph type="title"/>
          </p:nvPr>
        </p:nvSpPr>
        <p:spPr/>
        <p:txBody>
          <a:bodyPr/>
          <a:lstStyle/>
          <a:p>
            <a:pPr eaLnBrk="1" hangingPunct="1">
              <a:defRPr/>
            </a:pPr>
            <a:r>
              <a:rPr lang="zh-CN" altLang="en-US"/>
              <a:t>对算法加以改进</a:t>
            </a:r>
          </a:p>
        </p:txBody>
      </p:sp>
      <p:sp>
        <p:nvSpPr>
          <p:cNvPr id="89092" name="Rectangle 3"/>
          <p:cNvSpPr>
            <a:spLocks noGrp="1" noChangeArrowheads="1"/>
          </p:cNvSpPr>
          <p:nvPr>
            <p:ph type="body" idx="1"/>
          </p:nvPr>
        </p:nvSpPr>
        <p:spPr>
          <a:xfrm>
            <a:off x="2438400" y="1883391"/>
            <a:ext cx="7772400" cy="4136409"/>
          </a:xfrm>
        </p:spPr>
        <p:txBody>
          <a:bodyPr/>
          <a:lstStyle/>
          <a:p>
            <a:pPr eaLnBrk="1" hangingPunct="1"/>
            <a:r>
              <a:rPr lang="zh-CN" altLang="en-US" sz="3200" dirty="0"/>
              <a:t>一些结论：</a:t>
            </a:r>
          </a:p>
          <a:p>
            <a:pPr lvl="1" eaLnBrk="1" hangingPunct="1"/>
            <a:r>
              <a:rPr lang="en-US" altLang="zh-CN" sz="2800" dirty="0"/>
              <a:t>OPEN</a:t>
            </a:r>
            <a:r>
              <a:rPr lang="zh-CN" altLang="en-US" sz="2800" dirty="0"/>
              <a:t>表上任一具有</a:t>
            </a:r>
            <a:r>
              <a:rPr lang="en-US" altLang="zh-CN" sz="2800" dirty="0"/>
              <a:t>f(n) &lt; f*(s)</a:t>
            </a:r>
            <a:r>
              <a:rPr lang="zh-CN" altLang="en-US" sz="2800" dirty="0"/>
              <a:t>的节点定会被</a:t>
            </a:r>
            <a:r>
              <a:rPr lang="en-US" altLang="zh-CN" sz="2800" dirty="0"/>
              <a:t>A</a:t>
            </a:r>
            <a:r>
              <a:rPr lang="zh-CN" altLang="en-US" sz="2800" dirty="0"/>
              <a:t>*扩展。</a:t>
            </a:r>
          </a:p>
          <a:p>
            <a:pPr lvl="1" eaLnBrk="1" hangingPunct="1"/>
            <a:r>
              <a:rPr lang="en-US" altLang="zh-CN" sz="2800" dirty="0"/>
              <a:t>A*</a:t>
            </a:r>
            <a:r>
              <a:rPr lang="zh-CN" altLang="en-US" sz="2800" dirty="0"/>
              <a:t>选作扩展的任一节点，定有</a:t>
            </a:r>
            <a:r>
              <a:rPr lang="en-US" altLang="zh-CN" sz="2800" dirty="0"/>
              <a:t>f(n)≤f*(s)</a:t>
            </a:r>
            <a:r>
              <a:rPr lang="zh-CN" altLang="en-US" sz="2800" dirty="0"/>
              <a:t>。</a:t>
            </a:r>
          </a:p>
          <a:p>
            <a:pPr lvl="1" eaLnBrk="1" hangingPunct="1"/>
            <a:r>
              <a:rPr lang="zh-CN" altLang="en-US" sz="2800" dirty="0"/>
              <a:t>当</a:t>
            </a:r>
            <a:r>
              <a:rPr lang="en-US" altLang="zh-CN" sz="2800" dirty="0"/>
              <a:t>h(n)</a:t>
            </a:r>
            <a:r>
              <a:rPr lang="zh-CN" altLang="en-US" sz="2800" dirty="0"/>
              <a:t>恒等于</a:t>
            </a:r>
            <a:r>
              <a:rPr lang="en-US" altLang="zh-CN" sz="2800" dirty="0"/>
              <a:t>0</a:t>
            </a:r>
            <a:r>
              <a:rPr lang="zh-CN" altLang="en-US" sz="2800" dirty="0"/>
              <a:t>时，</a:t>
            </a:r>
            <a:r>
              <a:rPr lang="en-US" altLang="zh-CN" sz="2800" dirty="0"/>
              <a:t>h</a:t>
            </a:r>
            <a:r>
              <a:rPr lang="zh-CN" altLang="en-US" sz="2800" dirty="0"/>
              <a:t>为单调的。</a:t>
            </a:r>
          </a:p>
          <a:p>
            <a:pPr marL="457200" lvl="1" indent="0" eaLnBrk="1" hangingPunct="1">
              <a:buNone/>
            </a:pPr>
            <a:endParaRPr lang="en-US" altLang="zh-CN" dirty="0"/>
          </a:p>
        </p:txBody>
      </p:sp>
    </p:spTree>
    <p:extLst>
      <p:ext uri="{BB962C8B-B14F-4D97-AF65-F5344CB8AC3E}">
        <p14:creationId xmlns:p14="http://schemas.microsoft.com/office/powerpoint/2010/main" val="2782925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5"/>
          <p:cNvSpPr>
            <a:spLocks noGrp="1"/>
          </p:cNvSpPr>
          <p:nvPr>
            <p:ph type="sldNum" sz="quarter" idx="12"/>
          </p:nvPr>
        </p:nvSpPr>
        <p:spPr>
          <a:noFill/>
        </p:spPr>
        <p:txBody>
          <a:bodyPr/>
          <a:lstStyle/>
          <a:p>
            <a:fld id="{9C9CC2AC-851F-4CE3-B9A5-A2CD5476BEA2}" type="slidenum">
              <a:rPr lang="en-US" altLang="zh-CN" smtClean="0">
                <a:ea typeface="黑体" pitchFamily="49" charset="-122"/>
              </a:rPr>
              <a:pPr/>
              <a:t>105</a:t>
            </a:fld>
            <a:endParaRPr lang="en-US" altLang="zh-CN">
              <a:ea typeface="黑体" pitchFamily="49" charset="-122"/>
            </a:endParaRPr>
          </a:p>
        </p:txBody>
      </p:sp>
      <p:sp>
        <p:nvSpPr>
          <p:cNvPr id="137218" name="Rectangle 2"/>
          <p:cNvSpPr>
            <a:spLocks noGrp="1" noChangeArrowheads="1"/>
          </p:cNvSpPr>
          <p:nvPr>
            <p:ph type="title"/>
          </p:nvPr>
        </p:nvSpPr>
        <p:spPr/>
        <p:txBody>
          <a:bodyPr/>
          <a:lstStyle/>
          <a:p>
            <a:pPr eaLnBrk="1" hangingPunct="1">
              <a:defRPr/>
            </a:pPr>
            <a:r>
              <a:rPr lang="zh-CN" altLang="en-US"/>
              <a:t>改进的出发点</a:t>
            </a:r>
          </a:p>
        </p:txBody>
      </p:sp>
      <p:sp>
        <p:nvSpPr>
          <p:cNvPr id="90116" name="Rectangle 3"/>
          <p:cNvSpPr>
            <a:spLocks noGrp="1" noChangeArrowheads="1"/>
          </p:cNvSpPr>
          <p:nvPr>
            <p:ph type="body" idx="1"/>
          </p:nvPr>
        </p:nvSpPr>
        <p:spPr>
          <a:xfrm>
            <a:off x="2209800" y="2489576"/>
            <a:ext cx="7772400" cy="609600"/>
          </a:xfrm>
        </p:spPr>
        <p:txBody>
          <a:bodyPr>
            <a:normAutofit/>
          </a:bodyPr>
          <a:lstStyle/>
          <a:p>
            <a:pPr eaLnBrk="1" hangingPunct="1">
              <a:buFont typeface="Wingdings" pitchFamily="2" charset="2"/>
              <a:buNone/>
            </a:pPr>
            <a:r>
              <a:rPr lang="en-US" altLang="zh-CN" sz="3200" b="1" dirty="0"/>
              <a:t>OPEN = ( … …    … … )</a:t>
            </a:r>
          </a:p>
        </p:txBody>
      </p:sp>
      <p:sp>
        <p:nvSpPr>
          <p:cNvPr id="90117" name="Line 4"/>
          <p:cNvSpPr>
            <a:spLocks noChangeShapeType="1"/>
          </p:cNvSpPr>
          <p:nvPr/>
        </p:nvSpPr>
        <p:spPr bwMode="auto">
          <a:xfrm>
            <a:off x="5105400" y="2337176"/>
            <a:ext cx="0" cy="1066800"/>
          </a:xfrm>
          <a:prstGeom prst="line">
            <a:avLst/>
          </a:prstGeom>
          <a:noFill/>
          <a:ln w="38100">
            <a:solidFill>
              <a:srgbClr val="FF0000"/>
            </a:solidFill>
            <a:round/>
            <a:headEnd/>
            <a:tailEnd/>
          </a:ln>
        </p:spPr>
        <p:txBody>
          <a:bodyPr wrap="none" anchor="ctr"/>
          <a:lstStyle/>
          <a:p>
            <a:endParaRPr lang="zh-CN" altLang="en-US"/>
          </a:p>
        </p:txBody>
      </p:sp>
      <p:sp>
        <p:nvSpPr>
          <p:cNvPr id="90118" name="Text Box 5"/>
          <p:cNvSpPr txBox="1">
            <a:spLocks noChangeArrowheads="1"/>
          </p:cNvSpPr>
          <p:nvPr/>
        </p:nvSpPr>
        <p:spPr bwMode="auto">
          <a:xfrm>
            <a:off x="4800601" y="1694567"/>
            <a:ext cx="873957" cy="523220"/>
          </a:xfrm>
          <a:prstGeom prst="rect">
            <a:avLst/>
          </a:prstGeom>
          <a:noFill/>
          <a:ln w="9525">
            <a:noFill/>
            <a:miter lim="800000"/>
            <a:headEnd/>
            <a:tailEnd/>
          </a:ln>
        </p:spPr>
        <p:txBody>
          <a:bodyPr wrap="none" anchor="ctr">
            <a:spAutoFit/>
          </a:bodyPr>
          <a:lstStyle/>
          <a:p>
            <a:pPr>
              <a:spcBef>
                <a:spcPct val="50000"/>
              </a:spcBef>
            </a:pPr>
            <a:r>
              <a:rPr lang="en-US" altLang="zh-CN" sz="2800" b="1" dirty="0"/>
              <a:t>f*(s)</a:t>
            </a:r>
          </a:p>
        </p:txBody>
      </p:sp>
      <p:sp>
        <p:nvSpPr>
          <p:cNvPr id="90119" name="AutoShape 7"/>
          <p:cNvSpPr>
            <a:spLocks noChangeArrowheads="1"/>
          </p:cNvSpPr>
          <p:nvPr/>
        </p:nvSpPr>
        <p:spPr bwMode="auto">
          <a:xfrm>
            <a:off x="1752600" y="3937376"/>
            <a:ext cx="2895600" cy="990600"/>
          </a:xfrm>
          <a:prstGeom prst="wedgeRoundRectCallout">
            <a:avLst>
              <a:gd name="adj1" fmla="val 41778"/>
              <a:gd name="adj2" fmla="val -136537"/>
              <a:gd name="adj3" fmla="val 16667"/>
            </a:avLst>
          </a:prstGeom>
          <a:noFill/>
          <a:ln w="9525">
            <a:solidFill>
              <a:schemeClr val="tx1"/>
            </a:solidFill>
            <a:miter lim="800000"/>
            <a:headEnd/>
            <a:tailEnd/>
          </a:ln>
        </p:spPr>
        <p:txBody>
          <a:bodyPr wrap="none" anchor="ctr"/>
          <a:lstStyle/>
          <a:p>
            <a:r>
              <a:rPr lang="en-US" altLang="zh-CN" sz="2400" b="1"/>
              <a:t>f</a:t>
            </a:r>
            <a:r>
              <a:rPr lang="zh-CN" altLang="zh-CN" sz="2400" b="1"/>
              <a:t>值小于</a:t>
            </a:r>
            <a:r>
              <a:rPr lang="en-US" altLang="zh-CN" sz="2400" b="1"/>
              <a:t>f*(s)</a:t>
            </a:r>
            <a:r>
              <a:rPr lang="zh-CN" altLang="zh-CN" sz="2400" b="1"/>
              <a:t>的节点</a:t>
            </a:r>
            <a:endParaRPr lang="zh-CN" altLang="en-US" sz="2400" b="1"/>
          </a:p>
        </p:txBody>
      </p:sp>
      <p:sp>
        <p:nvSpPr>
          <p:cNvPr id="90120" name="AutoShape 8"/>
          <p:cNvSpPr>
            <a:spLocks noChangeArrowheads="1"/>
          </p:cNvSpPr>
          <p:nvPr/>
        </p:nvSpPr>
        <p:spPr bwMode="auto">
          <a:xfrm>
            <a:off x="6096000" y="3937376"/>
            <a:ext cx="3352800" cy="990600"/>
          </a:xfrm>
          <a:prstGeom prst="wedgeRoundRectCallout">
            <a:avLst>
              <a:gd name="adj1" fmla="val -57102"/>
              <a:gd name="adj2" fmla="val -136537"/>
              <a:gd name="adj3" fmla="val 16667"/>
            </a:avLst>
          </a:prstGeom>
          <a:noFill/>
          <a:ln w="9525">
            <a:solidFill>
              <a:schemeClr val="tx1"/>
            </a:solidFill>
            <a:miter lim="800000"/>
            <a:headEnd/>
            <a:tailEnd/>
          </a:ln>
        </p:spPr>
        <p:txBody>
          <a:bodyPr wrap="none" anchor="ctr"/>
          <a:lstStyle/>
          <a:p>
            <a:r>
              <a:rPr lang="en-US" altLang="zh-CN" sz="2400" b="1"/>
              <a:t>f</a:t>
            </a:r>
            <a:r>
              <a:rPr lang="zh-CN" altLang="zh-CN" sz="2400" b="1"/>
              <a:t>值大于等于</a:t>
            </a:r>
            <a:r>
              <a:rPr lang="en-US" altLang="zh-CN" sz="2400" b="1"/>
              <a:t>f*(s)</a:t>
            </a:r>
            <a:r>
              <a:rPr lang="zh-CN" altLang="zh-CN" sz="2400" b="1"/>
              <a:t>的节点</a:t>
            </a:r>
            <a:endParaRPr lang="zh-CN" altLang="en-US" sz="2400" b="1"/>
          </a:p>
        </p:txBody>
      </p:sp>
      <p:sp>
        <p:nvSpPr>
          <p:cNvPr id="90121" name="Text Box 9"/>
          <p:cNvSpPr txBox="1">
            <a:spLocks noChangeArrowheads="1"/>
          </p:cNvSpPr>
          <p:nvPr/>
        </p:nvSpPr>
        <p:spPr bwMode="auto">
          <a:xfrm>
            <a:off x="1949451" y="5646163"/>
            <a:ext cx="8448147" cy="523220"/>
          </a:xfrm>
          <a:prstGeom prst="rect">
            <a:avLst/>
          </a:prstGeom>
          <a:noFill/>
          <a:ln w="9525">
            <a:noFill/>
            <a:miter lim="800000"/>
            <a:headEnd/>
            <a:tailEnd/>
          </a:ln>
        </p:spPr>
        <p:txBody>
          <a:bodyPr wrap="none" anchor="ctr">
            <a:spAutoFit/>
          </a:bodyPr>
          <a:lstStyle/>
          <a:p>
            <a:pPr>
              <a:spcBef>
                <a:spcPct val="50000"/>
              </a:spcBef>
            </a:pPr>
            <a:r>
              <a:rPr lang="en-US" altLang="zh-CN" sz="2800" b="1" dirty="0"/>
              <a:t>f</a:t>
            </a:r>
            <a:r>
              <a:rPr lang="en-US" altLang="zh-CN" sz="2800" b="1" baseline="-25000" dirty="0"/>
              <a:t>m</a:t>
            </a:r>
            <a:r>
              <a:rPr lang="zh-CN" altLang="en-US" sz="2800" b="1" dirty="0"/>
              <a:t>：</a:t>
            </a:r>
            <a:r>
              <a:rPr lang="zh-CN" altLang="zh-CN" sz="2800" b="1" dirty="0"/>
              <a:t>到目前为止已扩展节点的最大</a:t>
            </a:r>
            <a:r>
              <a:rPr lang="en-US" altLang="zh-CN" sz="2800" b="1" dirty="0"/>
              <a:t>f</a:t>
            </a:r>
            <a:r>
              <a:rPr lang="zh-CN" altLang="zh-CN" sz="2800" b="1" dirty="0"/>
              <a:t>值，</a:t>
            </a:r>
            <a:r>
              <a:rPr lang="zh-CN" altLang="en-US" sz="2800" b="1" dirty="0"/>
              <a:t>用</a:t>
            </a:r>
            <a:r>
              <a:rPr lang="en-US" altLang="zh-CN" sz="2800" b="1" dirty="0"/>
              <a:t>f</a:t>
            </a:r>
            <a:r>
              <a:rPr lang="en-US" altLang="zh-CN" sz="2800" b="1" baseline="-25000" dirty="0"/>
              <a:t>m</a:t>
            </a:r>
            <a:r>
              <a:rPr lang="zh-CN" altLang="en-US" sz="2800" b="1" dirty="0"/>
              <a:t>代替</a:t>
            </a:r>
            <a:r>
              <a:rPr lang="en-US" altLang="zh-CN" sz="2800" b="1" dirty="0"/>
              <a:t>f*(s)</a:t>
            </a:r>
          </a:p>
        </p:txBody>
      </p:sp>
    </p:spTree>
    <p:extLst>
      <p:ext uri="{BB962C8B-B14F-4D97-AF65-F5344CB8AC3E}">
        <p14:creationId xmlns:p14="http://schemas.microsoft.com/office/powerpoint/2010/main" val="36666250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eaLnBrk="1" hangingPunct="1">
              <a:defRPr/>
            </a:pPr>
            <a:r>
              <a:rPr lang="zh-CN" altLang="en-US" dirty="0"/>
              <a:t>修正过程</a:t>
            </a:r>
            <a:r>
              <a:rPr lang="en-US" altLang="zh-CN" dirty="0"/>
              <a:t>A</a:t>
            </a:r>
          </a:p>
        </p:txBody>
      </p:sp>
      <p:sp>
        <p:nvSpPr>
          <p:cNvPr id="91140" name="Rectangle 3"/>
          <p:cNvSpPr>
            <a:spLocks noGrp="1" noChangeArrowheads="1"/>
          </p:cNvSpPr>
          <p:nvPr>
            <p:ph idx="1"/>
          </p:nvPr>
        </p:nvSpPr>
        <p:spPr/>
        <p:txBody>
          <a:bodyPr>
            <a:normAutofit/>
          </a:bodyPr>
          <a:lstStyle/>
          <a:p>
            <a:pPr eaLnBrk="1" hangingPunct="1">
              <a:buFont typeface="Wingdings" pitchFamily="2" charset="2"/>
              <a:buNone/>
            </a:pPr>
            <a:r>
              <a:rPr lang="en-US" altLang="zh-CN" sz="3200" dirty="0"/>
              <a:t>1, OPEN:=(s), f(s)=g(s)+h(s), f</a:t>
            </a:r>
            <a:r>
              <a:rPr lang="en-US" altLang="zh-CN" sz="3200" baseline="-25000" dirty="0"/>
              <a:t>m</a:t>
            </a:r>
            <a:r>
              <a:rPr lang="en-US" altLang="zh-CN" sz="3200" dirty="0"/>
              <a:t>:=0;</a:t>
            </a:r>
          </a:p>
          <a:p>
            <a:pPr eaLnBrk="1" hangingPunct="1">
              <a:buFont typeface="Wingdings" pitchFamily="2" charset="2"/>
              <a:buNone/>
            </a:pPr>
            <a:r>
              <a:rPr lang="en-US" altLang="zh-CN" sz="3200" dirty="0"/>
              <a:t>2, LOOP: IF OPEN=( ) THEN EXIT(FAIL);</a:t>
            </a:r>
          </a:p>
          <a:p>
            <a:pPr>
              <a:buNone/>
            </a:pPr>
            <a:r>
              <a:rPr lang="en-US" altLang="zh-CN" sz="3200" dirty="0"/>
              <a:t>3, NEST:={</a:t>
            </a:r>
            <a:r>
              <a:rPr lang="en-US" altLang="zh-CN" sz="3200" dirty="0" err="1"/>
              <a:t>n</a:t>
            </a:r>
            <a:r>
              <a:rPr lang="en-US" altLang="zh-CN" sz="3200" baseline="-25000" dirty="0" err="1"/>
              <a:t>i</a:t>
            </a:r>
            <a:r>
              <a:rPr lang="en-US" altLang="zh-CN" sz="3200" dirty="0" err="1"/>
              <a:t>|f</a:t>
            </a:r>
            <a:r>
              <a:rPr lang="en-US" altLang="zh-CN" sz="3200" dirty="0"/>
              <a:t>(</a:t>
            </a:r>
            <a:r>
              <a:rPr lang="en-US" altLang="zh-CN" sz="3200" dirty="0" err="1"/>
              <a:t>n</a:t>
            </a:r>
            <a:r>
              <a:rPr lang="en-US" altLang="zh-CN" sz="3200" baseline="-25000" dirty="0" err="1"/>
              <a:t>i</a:t>
            </a:r>
            <a:r>
              <a:rPr lang="en-US" altLang="zh-CN" sz="3200" dirty="0"/>
              <a:t>)&lt;</a:t>
            </a:r>
            <a:r>
              <a:rPr lang="en-US" altLang="zh-CN" sz="3200" dirty="0" err="1"/>
              <a:t>f</a:t>
            </a:r>
            <a:r>
              <a:rPr lang="en-US" altLang="zh-CN" sz="3200" baseline="-25000" dirty="0" err="1"/>
              <a:t>m</a:t>
            </a:r>
            <a:r>
              <a:rPr lang="en-US" altLang="zh-CN" sz="3200" dirty="0" err="1"/>
              <a:t>,n</a:t>
            </a:r>
            <a:r>
              <a:rPr lang="en-US" altLang="zh-CN" sz="3200" baseline="-25000" dirty="0" err="1"/>
              <a:t>i</a:t>
            </a:r>
            <a:r>
              <a:rPr lang="zh-CN" altLang="en-US" sz="3200" dirty="0"/>
              <a:t>∈</a:t>
            </a:r>
            <a:r>
              <a:rPr lang="en-US" altLang="zh-CN" sz="3200" dirty="0"/>
              <a:t>OPEN}</a:t>
            </a:r>
          </a:p>
          <a:p>
            <a:pPr eaLnBrk="1" hangingPunct="1">
              <a:buFont typeface="Wingdings" pitchFamily="2" charset="2"/>
              <a:buNone/>
            </a:pPr>
            <a:r>
              <a:rPr lang="en-US" altLang="zh-CN" sz="3200" dirty="0"/>
              <a:t>	IF NEST ≠ ( ) THEN n:=NEST</a:t>
            </a:r>
            <a:r>
              <a:rPr lang="zh-CN" altLang="en-US" sz="3200" dirty="0"/>
              <a:t>中</a:t>
            </a:r>
            <a:r>
              <a:rPr lang="en-US" altLang="zh-CN" sz="3200" dirty="0"/>
              <a:t>g</a:t>
            </a:r>
            <a:r>
              <a:rPr lang="zh-CN" altLang="en-US" sz="3200" dirty="0"/>
              <a:t>最小的节点</a:t>
            </a:r>
          </a:p>
          <a:p>
            <a:pPr eaLnBrk="1" hangingPunct="1">
              <a:buFont typeface="Wingdings" pitchFamily="2" charset="2"/>
              <a:buNone/>
            </a:pPr>
            <a:r>
              <a:rPr lang="zh-CN" altLang="en-US" sz="3200" dirty="0"/>
              <a:t>			       </a:t>
            </a:r>
            <a:r>
              <a:rPr lang="en-US" altLang="zh-CN" sz="3200" dirty="0"/>
              <a:t>ELSE n:=FIRST(OPEN),</a:t>
            </a:r>
          </a:p>
          <a:p>
            <a:pPr eaLnBrk="1" hangingPunct="1">
              <a:buFont typeface="Wingdings" pitchFamily="2" charset="2"/>
              <a:buNone/>
            </a:pPr>
            <a:r>
              <a:rPr lang="en-US" altLang="zh-CN" sz="3200" dirty="0"/>
              <a:t>				             f</a:t>
            </a:r>
            <a:r>
              <a:rPr lang="en-US" altLang="zh-CN" sz="3200" baseline="-25000" dirty="0"/>
              <a:t>m</a:t>
            </a:r>
            <a:r>
              <a:rPr lang="en-US" altLang="zh-CN" sz="3200" dirty="0"/>
              <a:t>:=f(n);</a:t>
            </a:r>
          </a:p>
          <a:p>
            <a:pPr eaLnBrk="1" hangingPunct="1">
              <a:buFont typeface="Wingdings" pitchFamily="2" charset="2"/>
              <a:buNone/>
            </a:pPr>
            <a:r>
              <a:rPr lang="en-US" altLang="zh-CN" sz="3200" dirty="0"/>
              <a:t>4, …, 8: </a:t>
            </a:r>
            <a:r>
              <a:rPr lang="zh-CN" altLang="zh-CN" sz="3200" dirty="0"/>
              <a:t>同过程</a:t>
            </a:r>
            <a:r>
              <a:rPr lang="en-US" altLang="zh-CN" sz="3200" dirty="0"/>
              <a:t>A</a:t>
            </a:r>
            <a:r>
              <a:rPr lang="zh-CN" altLang="en-US" sz="3200" dirty="0"/>
              <a:t>。</a:t>
            </a:r>
          </a:p>
        </p:txBody>
      </p:sp>
      <p:sp>
        <p:nvSpPr>
          <p:cNvPr id="91138" name="灯片编号占位符 5"/>
          <p:cNvSpPr>
            <a:spLocks noGrp="1"/>
          </p:cNvSpPr>
          <p:nvPr>
            <p:ph type="sldNum" sz="quarter" idx="12"/>
          </p:nvPr>
        </p:nvSpPr>
        <p:spPr>
          <a:noFill/>
        </p:spPr>
        <p:txBody>
          <a:bodyPr/>
          <a:lstStyle/>
          <a:p>
            <a:fld id="{4507CD3B-F11F-488B-A736-8A815B4A8310}" type="slidenum">
              <a:rPr lang="en-US" altLang="zh-CN" smtClean="0">
                <a:ea typeface="黑体" pitchFamily="49" charset="-122"/>
              </a:rPr>
              <a:pPr/>
              <a:t>106</a:t>
            </a:fld>
            <a:endParaRPr lang="en-US" altLang="zh-CN">
              <a:ea typeface="黑体" pitchFamily="49" charset="-122"/>
            </a:endParaRPr>
          </a:p>
        </p:txBody>
      </p:sp>
    </p:spTree>
    <p:extLst>
      <p:ext uri="{BB962C8B-B14F-4D97-AF65-F5344CB8AC3E}">
        <p14:creationId xmlns:p14="http://schemas.microsoft.com/office/powerpoint/2010/main" val="35110276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EA26069-2A50-4216-BE1B-E23E671B7B02}"/>
              </a:ext>
            </a:extLst>
          </p:cNvPr>
          <p:cNvSpPr>
            <a:spLocks noGrp="1"/>
          </p:cNvSpPr>
          <p:nvPr>
            <p:ph idx="1"/>
          </p:nvPr>
        </p:nvSpPr>
        <p:spPr>
          <a:xfrm>
            <a:off x="838200" y="559558"/>
            <a:ext cx="10515600" cy="5617405"/>
          </a:xfrm>
        </p:spPr>
        <p:txBody>
          <a:bodyPr>
            <a:normAutofit fontScale="92500" lnSpcReduction="20000"/>
          </a:bodyPr>
          <a:lstStyle/>
          <a:p>
            <a:pPr eaLnBrk="1" hangingPunct="1">
              <a:buFont typeface="Wingdings" pitchFamily="2" charset="2"/>
              <a:buNone/>
            </a:pPr>
            <a:endParaRPr lang="en-US" altLang="zh-CN" sz="2800" dirty="0"/>
          </a:p>
          <a:p>
            <a:pPr eaLnBrk="1" hangingPunct="1">
              <a:buFont typeface="Wingdings" pitchFamily="2" charset="2"/>
              <a:buNone/>
            </a:pPr>
            <a:r>
              <a:rPr lang="en-US" altLang="zh-CN" sz="2800" dirty="0"/>
              <a:t>4, 	IF GOAL(n) THEN EXIT(SUCCESS);</a:t>
            </a:r>
          </a:p>
          <a:p>
            <a:pPr eaLnBrk="1" hangingPunct="1">
              <a:buFont typeface="Wingdings" pitchFamily="2" charset="2"/>
              <a:buNone/>
            </a:pPr>
            <a:r>
              <a:rPr lang="en-US" altLang="zh-CN" sz="2800" dirty="0"/>
              <a:t>5, 	REMOVE(n, OPEN), ADD(n, CLOSED);</a:t>
            </a:r>
          </a:p>
          <a:p>
            <a:pPr eaLnBrk="1" hangingPunct="1">
              <a:buFont typeface="Wingdings" pitchFamily="2" charset="2"/>
              <a:buNone/>
            </a:pPr>
            <a:r>
              <a:rPr lang="en-US" altLang="zh-CN" sz="2800" dirty="0"/>
              <a:t>6, 	EXPAND(n) </a:t>
            </a:r>
            <a:r>
              <a:rPr lang="en-US" altLang="zh-CN" sz="3200" dirty="0"/>
              <a:t>→{m</a:t>
            </a:r>
            <a:r>
              <a:rPr lang="en-US" altLang="zh-CN" sz="3200" baseline="-25000" dirty="0"/>
              <a:t>i</a:t>
            </a:r>
            <a:r>
              <a:rPr lang="en-US" altLang="zh-CN" sz="3200" dirty="0"/>
              <a:t>}, </a:t>
            </a:r>
          </a:p>
          <a:p>
            <a:pPr eaLnBrk="1" hangingPunct="1">
              <a:buFont typeface="Wingdings" pitchFamily="2" charset="2"/>
              <a:buNone/>
            </a:pPr>
            <a:r>
              <a:rPr lang="en-US" altLang="zh-CN" sz="3200" dirty="0"/>
              <a:t>		</a:t>
            </a:r>
            <a:r>
              <a:rPr lang="zh-CN" altLang="zh-CN" sz="2800" dirty="0"/>
              <a:t>计算</a:t>
            </a:r>
            <a:r>
              <a:rPr lang="en-US" altLang="zh-CN" sz="2800" dirty="0"/>
              <a:t>f(n, m</a:t>
            </a:r>
            <a:r>
              <a:rPr lang="en-US" altLang="zh-CN" sz="3200" baseline="-25000" dirty="0"/>
              <a:t>i</a:t>
            </a:r>
            <a:r>
              <a:rPr lang="en-US" altLang="zh-CN" sz="2800" dirty="0"/>
              <a:t>):=g(n, m</a:t>
            </a:r>
            <a:r>
              <a:rPr lang="en-US" altLang="zh-CN" sz="3200" baseline="-25000" dirty="0"/>
              <a:t>i</a:t>
            </a:r>
            <a:r>
              <a:rPr lang="en-US" altLang="zh-CN" sz="2800" dirty="0"/>
              <a:t>)+h(m</a:t>
            </a:r>
            <a:r>
              <a:rPr lang="en-US" altLang="zh-CN" sz="3200" baseline="-25000" dirty="0"/>
              <a:t>i</a:t>
            </a:r>
            <a:r>
              <a:rPr lang="en-US" altLang="zh-CN" sz="2800" dirty="0"/>
              <a:t>);</a:t>
            </a:r>
          </a:p>
          <a:p>
            <a:pPr eaLnBrk="1" hangingPunct="1">
              <a:buFont typeface="Wingdings" pitchFamily="2" charset="2"/>
              <a:buNone/>
            </a:pPr>
            <a:r>
              <a:rPr lang="en-US" altLang="zh-CN" dirty="0"/>
              <a:t>		</a:t>
            </a:r>
            <a:r>
              <a:rPr lang="en-US" altLang="zh-CN" sz="2800" dirty="0"/>
              <a:t>ADD(</a:t>
            </a:r>
            <a:r>
              <a:rPr lang="en-US" altLang="zh-CN" sz="2800" dirty="0" err="1"/>
              <a:t>m</a:t>
            </a:r>
            <a:r>
              <a:rPr lang="en-US" altLang="zh-CN" sz="2800" baseline="-25000" dirty="0" err="1"/>
              <a:t>j</a:t>
            </a:r>
            <a:r>
              <a:rPr lang="en-US" altLang="zh-CN" sz="2800" dirty="0"/>
              <a:t>, OPEN), </a:t>
            </a:r>
            <a:r>
              <a:rPr lang="zh-CN" altLang="en-US" sz="2800" dirty="0"/>
              <a:t>标记</a:t>
            </a:r>
            <a:r>
              <a:rPr lang="en-US" altLang="zh-CN" sz="2800" dirty="0" err="1"/>
              <a:t>m</a:t>
            </a:r>
            <a:r>
              <a:rPr lang="en-US" altLang="zh-CN" sz="2800" baseline="-25000" dirty="0" err="1"/>
              <a:t>j</a:t>
            </a:r>
            <a:r>
              <a:rPr lang="zh-CN" altLang="en-US" sz="2800" dirty="0"/>
              <a:t>到</a:t>
            </a:r>
            <a:r>
              <a:rPr lang="en-US" altLang="zh-CN" sz="2800" dirty="0"/>
              <a:t>n</a:t>
            </a:r>
            <a:r>
              <a:rPr lang="zh-CN" altLang="en-US" sz="2800" dirty="0"/>
              <a:t>的指针；</a:t>
            </a:r>
          </a:p>
          <a:p>
            <a:pPr eaLnBrk="1" hangingPunct="1">
              <a:buFont typeface="Wingdings" pitchFamily="2" charset="2"/>
              <a:buNone/>
            </a:pPr>
            <a:r>
              <a:rPr lang="zh-CN" altLang="en-US" sz="2800" dirty="0"/>
              <a:t>	</a:t>
            </a:r>
            <a:r>
              <a:rPr lang="en-US" altLang="zh-CN" sz="2800" dirty="0"/>
              <a:t>	IF f(n, </a:t>
            </a:r>
            <a:r>
              <a:rPr lang="en-US" altLang="zh-CN" sz="2800" dirty="0" err="1"/>
              <a:t>m</a:t>
            </a:r>
            <a:r>
              <a:rPr lang="en-US" altLang="zh-CN" sz="2800" baseline="-25000" dirty="0" err="1"/>
              <a:t>k</a:t>
            </a:r>
            <a:r>
              <a:rPr lang="en-US" altLang="zh-CN" sz="2800" dirty="0"/>
              <a:t>)&lt;f(</a:t>
            </a:r>
            <a:r>
              <a:rPr lang="en-US" altLang="zh-CN" sz="2800" dirty="0" err="1"/>
              <a:t>m</a:t>
            </a:r>
            <a:r>
              <a:rPr lang="en-US" altLang="zh-CN" sz="2800" baseline="-25000" dirty="0" err="1"/>
              <a:t>k</a:t>
            </a:r>
            <a:r>
              <a:rPr lang="en-US" altLang="zh-CN" sz="2800" dirty="0"/>
              <a:t>) THEN f(</a:t>
            </a:r>
            <a:r>
              <a:rPr lang="en-US" altLang="zh-CN" sz="2800" dirty="0" err="1"/>
              <a:t>m</a:t>
            </a:r>
            <a:r>
              <a:rPr lang="en-US" altLang="zh-CN" sz="2800" baseline="-25000" dirty="0" err="1"/>
              <a:t>k</a:t>
            </a:r>
            <a:r>
              <a:rPr lang="en-US" altLang="zh-CN" sz="2800" dirty="0"/>
              <a:t>):=f(n, </a:t>
            </a:r>
            <a:r>
              <a:rPr lang="en-US" altLang="zh-CN" sz="2800" dirty="0" err="1"/>
              <a:t>m</a:t>
            </a:r>
            <a:r>
              <a:rPr lang="en-US" altLang="zh-CN" sz="2800" baseline="-25000" dirty="0" err="1"/>
              <a:t>k</a:t>
            </a:r>
            <a:r>
              <a:rPr lang="en-US" altLang="zh-CN" sz="2800" dirty="0"/>
              <a:t>), </a:t>
            </a:r>
          </a:p>
          <a:p>
            <a:pPr eaLnBrk="1" hangingPunct="1">
              <a:buFont typeface="Wingdings" pitchFamily="2" charset="2"/>
              <a:buNone/>
            </a:pPr>
            <a:r>
              <a:rPr lang="en-US" altLang="zh-CN" sz="2800" dirty="0"/>
              <a:t>	           </a:t>
            </a:r>
            <a:r>
              <a:rPr lang="zh-CN" altLang="zh-CN" sz="2800" dirty="0"/>
              <a:t>标记</a:t>
            </a:r>
            <a:r>
              <a:rPr lang="en-US" altLang="zh-CN" sz="2800" dirty="0" err="1"/>
              <a:t>m</a:t>
            </a:r>
            <a:r>
              <a:rPr lang="en-US" altLang="zh-CN" sz="2800" baseline="-25000" dirty="0" err="1"/>
              <a:t>k</a:t>
            </a:r>
            <a:r>
              <a:rPr lang="zh-CN" altLang="zh-CN" sz="2800" dirty="0"/>
              <a:t>到</a:t>
            </a:r>
            <a:r>
              <a:rPr lang="en-US" altLang="zh-CN" sz="2800" dirty="0"/>
              <a:t>n</a:t>
            </a:r>
            <a:r>
              <a:rPr lang="zh-CN" altLang="zh-CN" sz="2800" dirty="0"/>
              <a:t>的指针；</a:t>
            </a:r>
            <a:endParaRPr lang="zh-CN" altLang="en-US" dirty="0"/>
          </a:p>
          <a:p>
            <a:pPr eaLnBrk="1" hangingPunct="1">
              <a:buFont typeface="Wingdings" pitchFamily="2" charset="2"/>
              <a:buNone/>
            </a:pPr>
            <a:r>
              <a:rPr lang="zh-CN" altLang="en-US" sz="2800" dirty="0"/>
              <a:t>	</a:t>
            </a:r>
            <a:r>
              <a:rPr lang="en-US" altLang="zh-CN" sz="2800" dirty="0"/>
              <a:t>	IF f(n, m</a:t>
            </a:r>
            <a:r>
              <a:rPr lang="en-US" altLang="zh-CN" sz="3200" baseline="-25000" dirty="0"/>
              <a:t>l</a:t>
            </a:r>
            <a:r>
              <a:rPr lang="en-US" altLang="zh-CN" sz="2800" dirty="0"/>
              <a:t>)&lt;f(m</a:t>
            </a:r>
            <a:r>
              <a:rPr lang="en-US" altLang="zh-CN" sz="3200" baseline="-25000" dirty="0"/>
              <a:t>l</a:t>
            </a:r>
            <a:r>
              <a:rPr lang="en-US" altLang="zh-CN" sz="2800" dirty="0"/>
              <a:t>,) THEN f(m</a:t>
            </a:r>
            <a:r>
              <a:rPr lang="en-US" altLang="zh-CN" sz="3200" baseline="-25000" dirty="0"/>
              <a:t>l</a:t>
            </a:r>
            <a:r>
              <a:rPr lang="en-US" altLang="zh-CN" sz="2800" dirty="0"/>
              <a:t>):=f(n, m</a:t>
            </a:r>
            <a:r>
              <a:rPr lang="en-US" altLang="zh-CN" sz="2800" baseline="-25000" dirty="0"/>
              <a:t>l</a:t>
            </a:r>
            <a:r>
              <a:rPr lang="en-US" altLang="zh-CN" sz="2800" dirty="0"/>
              <a:t>),</a:t>
            </a:r>
          </a:p>
          <a:p>
            <a:pPr eaLnBrk="1" hangingPunct="1">
              <a:buFont typeface="Wingdings" pitchFamily="2" charset="2"/>
              <a:buNone/>
            </a:pPr>
            <a:r>
              <a:rPr lang="en-US" altLang="zh-CN" sz="2800" dirty="0"/>
              <a:t>	          </a:t>
            </a:r>
            <a:r>
              <a:rPr lang="zh-CN" altLang="en-US" sz="2800" dirty="0"/>
              <a:t>标记</a:t>
            </a:r>
            <a:r>
              <a:rPr lang="en-US" altLang="zh-CN" sz="2800" dirty="0"/>
              <a:t>m</a:t>
            </a:r>
            <a:r>
              <a:rPr lang="en-US" altLang="zh-CN" sz="2800" baseline="-25000" dirty="0"/>
              <a:t>l</a:t>
            </a:r>
            <a:r>
              <a:rPr lang="zh-CN" altLang="en-US" sz="2800" dirty="0"/>
              <a:t>到</a:t>
            </a:r>
            <a:r>
              <a:rPr lang="en-US" altLang="zh-CN" sz="2800" dirty="0"/>
              <a:t>n</a:t>
            </a:r>
            <a:r>
              <a:rPr lang="zh-CN" altLang="en-US" sz="2800" dirty="0"/>
              <a:t>的指针</a:t>
            </a:r>
            <a:r>
              <a:rPr lang="en-US" altLang="zh-CN" sz="2800" dirty="0"/>
              <a:t>, </a:t>
            </a:r>
          </a:p>
          <a:p>
            <a:pPr eaLnBrk="1" hangingPunct="1">
              <a:buFont typeface="Wingdings" pitchFamily="2" charset="2"/>
              <a:buNone/>
            </a:pPr>
            <a:r>
              <a:rPr lang="en-US" altLang="zh-CN" sz="2800" dirty="0"/>
              <a:t>	          ADD(m</a:t>
            </a:r>
            <a:r>
              <a:rPr lang="en-US" altLang="zh-CN" sz="2800" baseline="-25000" dirty="0"/>
              <a:t>l</a:t>
            </a:r>
            <a:r>
              <a:rPr lang="en-US" altLang="zh-CN" sz="2800" dirty="0"/>
              <a:t>, OPEN);</a:t>
            </a:r>
          </a:p>
          <a:p>
            <a:pPr eaLnBrk="1" hangingPunct="1">
              <a:buFont typeface="Wingdings" pitchFamily="2" charset="2"/>
              <a:buNone/>
            </a:pPr>
            <a:r>
              <a:rPr lang="en-US" altLang="zh-CN" sz="2800" dirty="0"/>
              <a:t>7, 	OPEN</a:t>
            </a:r>
            <a:r>
              <a:rPr lang="zh-CN" altLang="zh-CN" sz="2800" dirty="0"/>
              <a:t>中的节点按</a:t>
            </a:r>
            <a:r>
              <a:rPr lang="en-US" altLang="zh-CN" sz="2800" dirty="0"/>
              <a:t>f</a:t>
            </a:r>
            <a:r>
              <a:rPr lang="zh-CN" altLang="zh-CN" sz="2800" dirty="0"/>
              <a:t>值从小到大排序；</a:t>
            </a:r>
          </a:p>
          <a:p>
            <a:pPr eaLnBrk="1" hangingPunct="1">
              <a:buFont typeface="Wingdings" pitchFamily="2" charset="2"/>
              <a:buNone/>
            </a:pPr>
            <a:r>
              <a:rPr lang="zh-CN" altLang="zh-CN" sz="2800" dirty="0"/>
              <a:t>8</a:t>
            </a:r>
            <a:r>
              <a:rPr lang="en-US" altLang="zh-CN" sz="2800" dirty="0"/>
              <a:t>, 	GO LOOP</a:t>
            </a:r>
            <a:r>
              <a:rPr lang="zh-CN" altLang="en-US" sz="2800" dirty="0"/>
              <a:t>；</a:t>
            </a:r>
            <a:endParaRPr lang="en-US" altLang="zh-CN" sz="2800" dirty="0"/>
          </a:p>
        </p:txBody>
      </p:sp>
    </p:spTree>
    <p:extLst>
      <p:ext uri="{BB962C8B-B14F-4D97-AF65-F5344CB8AC3E}">
        <p14:creationId xmlns:p14="http://schemas.microsoft.com/office/powerpoint/2010/main" val="14151594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3"/>
          <p:cNvSpPr>
            <a:spLocks noGrp="1"/>
          </p:cNvSpPr>
          <p:nvPr>
            <p:ph type="sldNum" sz="quarter" idx="12"/>
          </p:nvPr>
        </p:nvSpPr>
        <p:spPr>
          <a:noFill/>
        </p:spPr>
        <p:txBody>
          <a:bodyPr/>
          <a:lstStyle/>
          <a:p>
            <a:fld id="{A35107A3-780B-4B70-8D00-0111611A1140}" type="slidenum">
              <a:rPr lang="en-US" altLang="zh-CN" smtClean="0">
                <a:ea typeface="黑体" pitchFamily="49" charset="-122"/>
              </a:rPr>
              <a:pPr/>
              <a:t>108</a:t>
            </a:fld>
            <a:endParaRPr lang="en-US" altLang="zh-CN">
              <a:ea typeface="黑体" pitchFamily="49" charset="-122"/>
            </a:endParaRPr>
          </a:p>
        </p:txBody>
      </p:sp>
      <p:sp>
        <p:nvSpPr>
          <p:cNvPr id="92163" name="Oval 3"/>
          <p:cNvSpPr>
            <a:spLocks noChangeArrowheads="1"/>
          </p:cNvSpPr>
          <p:nvPr/>
        </p:nvSpPr>
        <p:spPr bwMode="auto">
          <a:xfrm flipH="1">
            <a:off x="2895600" y="1965325"/>
            <a:ext cx="152400" cy="152400"/>
          </a:xfrm>
          <a:prstGeom prst="ellipse">
            <a:avLst/>
          </a:prstGeom>
          <a:solidFill>
            <a:srgbClr val="FFFFFF"/>
          </a:solidFill>
          <a:ln w="57150">
            <a:solidFill>
              <a:schemeClr val="tx1"/>
            </a:solidFill>
            <a:round/>
            <a:headEnd/>
            <a:tailEnd/>
          </a:ln>
        </p:spPr>
        <p:txBody>
          <a:bodyPr wrap="none" anchor="ctr"/>
          <a:lstStyle/>
          <a:p>
            <a:endParaRPr lang="zh-CN" altLang="en-US"/>
          </a:p>
        </p:txBody>
      </p:sp>
      <p:sp>
        <p:nvSpPr>
          <p:cNvPr id="92164" name="Oval 4"/>
          <p:cNvSpPr>
            <a:spLocks noChangeArrowheads="1"/>
          </p:cNvSpPr>
          <p:nvPr/>
        </p:nvSpPr>
        <p:spPr bwMode="auto">
          <a:xfrm flipH="1">
            <a:off x="2133600" y="2803525"/>
            <a:ext cx="152400" cy="152400"/>
          </a:xfrm>
          <a:prstGeom prst="ellipse">
            <a:avLst/>
          </a:prstGeom>
          <a:solidFill>
            <a:srgbClr val="FFFFFF"/>
          </a:solidFill>
          <a:ln w="57150">
            <a:solidFill>
              <a:schemeClr val="tx1"/>
            </a:solidFill>
            <a:round/>
            <a:headEnd/>
            <a:tailEnd/>
          </a:ln>
        </p:spPr>
        <p:txBody>
          <a:bodyPr wrap="none" anchor="ctr"/>
          <a:lstStyle/>
          <a:p>
            <a:endParaRPr lang="zh-CN" altLang="en-US"/>
          </a:p>
        </p:txBody>
      </p:sp>
      <p:sp>
        <p:nvSpPr>
          <p:cNvPr id="92165" name="Oval 5"/>
          <p:cNvSpPr>
            <a:spLocks noChangeArrowheads="1"/>
          </p:cNvSpPr>
          <p:nvPr/>
        </p:nvSpPr>
        <p:spPr bwMode="auto">
          <a:xfrm flipH="1">
            <a:off x="2819400" y="3260725"/>
            <a:ext cx="152400" cy="152400"/>
          </a:xfrm>
          <a:prstGeom prst="ellipse">
            <a:avLst/>
          </a:prstGeom>
          <a:solidFill>
            <a:srgbClr val="FFFFFF"/>
          </a:solidFill>
          <a:ln w="57150">
            <a:solidFill>
              <a:schemeClr val="tx1"/>
            </a:solidFill>
            <a:round/>
            <a:headEnd/>
            <a:tailEnd/>
          </a:ln>
        </p:spPr>
        <p:txBody>
          <a:bodyPr wrap="none" anchor="ctr"/>
          <a:lstStyle/>
          <a:p>
            <a:endParaRPr lang="zh-CN" altLang="en-US"/>
          </a:p>
        </p:txBody>
      </p:sp>
      <p:sp>
        <p:nvSpPr>
          <p:cNvPr id="92166" name="Oval 6"/>
          <p:cNvSpPr>
            <a:spLocks noChangeArrowheads="1"/>
          </p:cNvSpPr>
          <p:nvPr/>
        </p:nvSpPr>
        <p:spPr bwMode="auto">
          <a:xfrm flipH="1">
            <a:off x="3581400" y="3641725"/>
            <a:ext cx="152400" cy="152400"/>
          </a:xfrm>
          <a:prstGeom prst="ellipse">
            <a:avLst/>
          </a:prstGeom>
          <a:solidFill>
            <a:srgbClr val="FFFFFF"/>
          </a:solidFill>
          <a:ln w="57150">
            <a:solidFill>
              <a:schemeClr val="tx1"/>
            </a:solidFill>
            <a:round/>
            <a:headEnd/>
            <a:tailEnd/>
          </a:ln>
        </p:spPr>
        <p:txBody>
          <a:bodyPr wrap="none" anchor="ctr"/>
          <a:lstStyle/>
          <a:p>
            <a:endParaRPr lang="zh-CN" altLang="en-US"/>
          </a:p>
        </p:txBody>
      </p:sp>
      <p:sp>
        <p:nvSpPr>
          <p:cNvPr id="92167" name="Oval 7"/>
          <p:cNvSpPr>
            <a:spLocks noChangeArrowheads="1"/>
          </p:cNvSpPr>
          <p:nvPr/>
        </p:nvSpPr>
        <p:spPr bwMode="auto">
          <a:xfrm flipH="1">
            <a:off x="2514600" y="4784725"/>
            <a:ext cx="152400" cy="152400"/>
          </a:xfrm>
          <a:prstGeom prst="ellipse">
            <a:avLst/>
          </a:prstGeom>
          <a:solidFill>
            <a:srgbClr val="FFFFFF"/>
          </a:solidFill>
          <a:ln w="57150">
            <a:solidFill>
              <a:schemeClr val="tx1"/>
            </a:solidFill>
            <a:round/>
            <a:headEnd/>
            <a:tailEnd/>
          </a:ln>
        </p:spPr>
        <p:txBody>
          <a:bodyPr wrap="none" anchor="ctr"/>
          <a:lstStyle/>
          <a:p>
            <a:endParaRPr lang="zh-CN" altLang="en-US"/>
          </a:p>
        </p:txBody>
      </p:sp>
      <p:sp>
        <p:nvSpPr>
          <p:cNvPr id="92168" name="Line 8"/>
          <p:cNvSpPr>
            <a:spLocks noChangeShapeType="1"/>
          </p:cNvSpPr>
          <p:nvPr/>
        </p:nvSpPr>
        <p:spPr bwMode="auto">
          <a:xfrm flipH="1">
            <a:off x="2286000" y="2117725"/>
            <a:ext cx="609600" cy="6858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92169" name="Line 9"/>
          <p:cNvSpPr>
            <a:spLocks noChangeShapeType="1"/>
          </p:cNvSpPr>
          <p:nvPr/>
        </p:nvSpPr>
        <p:spPr bwMode="auto">
          <a:xfrm flipH="1">
            <a:off x="2895600" y="2193925"/>
            <a:ext cx="76200" cy="10668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92170" name="Line 10"/>
          <p:cNvSpPr>
            <a:spLocks noChangeShapeType="1"/>
          </p:cNvSpPr>
          <p:nvPr/>
        </p:nvSpPr>
        <p:spPr bwMode="auto">
          <a:xfrm>
            <a:off x="3048000" y="2117725"/>
            <a:ext cx="609600" cy="15240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92171" name="Line 11"/>
          <p:cNvSpPr>
            <a:spLocks noChangeShapeType="1"/>
          </p:cNvSpPr>
          <p:nvPr/>
        </p:nvSpPr>
        <p:spPr bwMode="auto">
          <a:xfrm flipH="1">
            <a:off x="2590800" y="3794125"/>
            <a:ext cx="990600" cy="9906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92172" name="Line 12"/>
          <p:cNvSpPr>
            <a:spLocks noChangeShapeType="1"/>
          </p:cNvSpPr>
          <p:nvPr/>
        </p:nvSpPr>
        <p:spPr bwMode="auto">
          <a:xfrm>
            <a:off x="2286000" y="2955925"/>
            <a:ext cx="533400" cy="3810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92173" name="Line 13"/>
          <p:cNvSpPr>
            <a:spLocks noChangeShapeType="1"/>
          </p:cNvSpPr>
          <p:nvPr/>
        </p:nvSpPr>
        <p:spPr bwMode="auto">
          <a:xfrm>
            <a:off x="2971800" y="3413125"/>
            <a:ext cx="609600" cy="3048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92174" name="Text Box 14"/>
          <p:cNvSpPr txBox="1">
            <a:spLocks noChangeArrowheads="1"/>
          </p:cNvSpPr>
          <p:nvPr/>
        </p:nvSpPr>
        <p:spPr bwMode="auto">
          <a:xfrm>
            <a:off x="2967456" y="1704331"/>
            <a:ext cx="865943" cy="461665"/>
          </a:xfrm>
          <a:prstGeom prst="rect">
            <a:avLst/>
          </a:prstGeom>
          <a:noFill/>
          <a:ln w="9525">
            <a:noFill/>
            <a:miter lim="800000"/>
            <a:headEnd/>
            <a:tailEnd/>
          </a:ln>
        </p:spPr>
        <p:txBody>
          <a:bodyPr wrap="none" anchor="ctr">
            <a:spAutoFit/>
          </a:bodyPr>
          <a:lstStyle/>
          <a:p>
            <a:pPr algn="ctr">
              <a:spcBef>
                <a:spcPct val="50000"/>
              </a:spcBef>
            </a:pPr>
            <a:r>
              <a:rPr lang="en-US" altLang="zh-CN" sz="2400" b="1"/>
              <a:t>s(10)</a:t>
            </a:r>
          </a:p>
        </p:txBody>
      </p:sp>
      <p:sp>
        <p:nvSpPr>
          <p:cNvPr id="92175" name="Text Box 15"/>
          <p:cNvSpPr txBox="1">
            <a:spLocks noChangeArrowheads="1"/>
          </p:cNvSpPr>
          <p:nvPr/>
        </p:nvSpPr>
        <p:spPr bwMode="auto">
          <a:xfrm>
            <a:off x="3632606" y="3533131"/>
            <a:ext cx="768159" cy="461665"/>
          </a:xfrm>
          <a:prstGeom prst="rect">
            <a:avLst/>
          </a:prstGeom>
          <a:noFill/>
          <a:ln w="9525">
            <a:noFill/>
            <a:miter lim="800000"/>
            <a:headEnd/>
            <a:tailEnd/>
          </a:ln>
        </p:spPr>
        <p:txBody>
          <a:bodyPr wrap="none" anchor="ctr">
            <a:spAutoFit/>
          </a:bodyPr>
          <a:lstStyle/>
          <a:p>
            <a:pPr algn="ctr">
              <a:spcBef>
                <a:spcPct val="50000"/>
              </a:spcBef>
            </a:pPr>
            <a:r>
              <a:rPr lang="en-US" altLang="zh-CN" sz="2400" b="1" dirty="0"/>
              <a:t>A(1)</a:t>
            </a:r>
          </a:p>
        </p:txBody>
      </p:sp>
      <p:sp>
        <p:nvSpPr>
          <p:cNvPr id="92176" name="Text Box 16"/>
          <p:cNvSpPr txBox="1">
            <a:spLocks noChangeArrowheads="1"/>
          </p:cNvSpPr>
          <p:nvPr/>
        </p:nvSpPr>
        <p:spPr bwMode="auto">
          <a:xfrm>
            <a:off x="2502097" y="3378504"/>
            <a:ext cx="747320" cy="461665"/>
          </a:xfrm>
          <a:prstGeom prst="rect">
            <a:avLst/>
          </a:prstGeom>
          <a:noFill/>
          <a:ln w="9525">
            <a:noFill/>
            <a:miter lim="800000"/>
            <a:headEnd/>
            <a:tailEnd/>
          </a:ln>
        </p:spPr>
        <p:txBody>
          <a:bodyPr wrap="none" anchor="ctr">
            <a:spAutoFit/>
          </a:bodyPr>
          <a:lstStyle/>
          <a:p>
            <a:pPr algn="ctr">
              <a:spcBef>
                <a:spcPct val="50000"/>
              </a:spcBef>
            </a:pPr>
            <a:r>
              <a:rPr lang="en-US" altLang="zh-CN" sz="2400" b="1" dirty="0"/>
              <a:t>B(5)</a:t>
            </a:r>
          </a:p>
        </p:txBody>
      </p:sp>
      <p:sp>
        <p:nvSpPr>
          <p:cNvPr id="92177" name="Text Box 17"/>
          <p:cNvSpPr txBox="1">
            <a:spLocks noChangeArrowheads="1"/>
          </p:cNvSpPr>
          <p:nvPr/>
        </p:nvSpPr>
        <p:spPr bwMode="auto">
          <a:xfrm>
            <a:off x="1624981" y="2390131"/>
            <a:ext cx="752129" cy="461665"/>
          </a:xfrm>
          <a:prstGeom prst="rect">
            <a:avLst/>
          </a:prstGeom>
          <a:noFill/>
          <a:ln w="9525">
            <a:noFill/>
            <a:miter lim="800000"/>
            <a:headEnd/>
            <a:tailEnd/>
          </a:ln>
        </p:spPr>
        <p:txBody>
          <a:bodyPr wrap="none" anchor="ctr">
            <a:spAutoFit/>
          </a:bodyPr>
          <a:lstStyle/>
          <a:p>
            <a:pPr algn="ctr">
              <a:spcBef>
                <a:spcPct val="50000"/>
              </a:spcBef>
            </a:pPr>
            <a:r>
              <a:rPr lang="en-US" altLang="zh-CN" sz="2400" b="1" dirty="0"/>
              <a:t>C(8)</a:t>
            </a:r>
          </a:p>
        </p:txBody>
      </p:sp>
      <p:sp>
        <p:nvSpPr>
          <p:cNvPr id="92178" name="Text Box 18"/>
          <p:cNvSpPr txBox="1">
            <a:spLocks noChangeArrowheads="1"/>
          </p:cNvSpPr>
          <p:nvPr/>
        </p:nvSpPr>
        <p:spPr bwMode="auto">
          <a:xfrm>
            <a:off x="2066211" y="5133331"/>
            <a:ext cx="1099981" cy="461665"/>
          </a:xfrm>
          <a:prstGeom prst="rect">
            <a:avLst/>
          </a:prstGeom>
          <a:noFill/>
          <a:ln w="9525">
            <a:noFill/>
            <a:miter lim="800000"/>
            <a:headEnd/>
            <a:tailEnd/>
          </a:ln>
        </p:spPr>
        <p:txBody>
          <a:bodyPr wrap="none" anchor="ctr">
            <a:spAutoFit/>
          </a:bodyPr>
          <a:lstStyle/>
          <a:p>
            <a:pPr algn="ctr">
              <a:spcBef>
                <a:spcPct val="50000"/>
              </a:spcBef>
            </a:pPr>
            <a:r>
              <a:rPr lang="en-US" altLang="zh-CN" sz="2400" b="1"/>
              <a:t>G </a:t>
            </a:r>
            <a:r>
              <a:rPr lang="zh-CN" altLang="en-US" sz="2400" b="1"/>
              <a:t>目标</a:t>
            </a:r>
          </a:p>
        </p:txBody>
      </p:sp>
      <p:sp>
        <p:nvSpPr>
          <p:cNvPr id="92179" name="Text Box 19"/>
          <p:cNvSpPr txBox="1">
            <a:spLocks noChangeArrowheads="1"/>
          </p:cNvSpPr>
          <p:nvPr/>
        </p:nvSpPr>
        <p:spPr bwMode="auto">
          <a:xfrm>
            <a:off x="3429000" y="2618731"/>
            <a:ext cx="356188" cy="461665"/>
          </a:xfrm>
          <a:prstGeom prst="rect">
            <a:avLst/>
          </a:prstGeom>
          <a:noFill/>
          <a:ln w="9525">
            <a:noFill/>
            <a:miter lim="800000"/>
            <a:headEnd/>
            <a:tailEnd/>
          </a:ln>
        </p:spPr>
        <p:txBody>
          <a:bodyPr wrap="none" anchor="ctr">
            <a:spAutoFit/>
          </a:bodyPr>
          <a:lstStyle/>
          <a:p>
            <a:pPr>
              <a:spcBef>
                <a:spcPct val="50000"/>
              </a:spcBef>
            </a:pPr>
            <a:r>
              <a:rPr lang="en-US" altLang="en-US" sz="2400" b="1"/>
              <a:t>6</a:t>
            </a:r>
            <a:endParaRPr lang="en-US" altLang="zh-CN" sz="2400" b="1"/>
          </a:p>
        </p:txBody>
      </p:sp>
      <p:sp>
        <p:nvSpPr>
          <p:cNvPr id="92180" name="Text Box 20"/>
          <p:cNvSpPr txBox="1">
            <a:spLocks noChangeArrowheads="1"/>
          </p:cNvSpPr>
          <p:nvPr/>
        </p:nvSpPr>
        <p:spPr bwMode="auto">
          <a:xfrm>
            <a:off x="2667000" y="2466331"/>
            <a:ext cx="356188" cy="461665"/>
          </a:xfrm>
          <a:prstGeom prst="rect">
            <a:avLst/>
          </a:prstGeom>
          <a:noFill/>
          <a:ln w="9525">
            <a:noFill/>
            <a:miter lim="800000"/>
            <a:headEnd/>
            <a:tailEnd/>
          </a:ln>
        </p:spPr>
        <p:txBody>
          <a:bodyPr wrap="none" anchor="ctr">
            <a:spAutoFit/>
          </a:bodyPr>
          <a:lstStyle/>
          <a:p>
            <a:pPr>
              <a:spcBef>
                <a:spcPct val="50000"/>
              </a:spcBef>
            </a:pPr>
            <a:r>
              <a:rPr lang="en-US" altLang="en-US" sz="2400" b="1"/>
              <a:t>3</a:t>
            </a:r>
            <a:endParaRPr lang="en-US" altLang="zh-CN" sz="2400" b="1"/>
          </a:p>
        </p:txBody>
      </p:sp>
      <p:sp>
        <p:nvSpPr>
          <p:cNvPr id="92181" name="Text Box 21"/>
          <p:cNvSpPr txBox="1">
            <a:spLocks noChangeArrowheads="1"/>
          </p:cNvSpPr>
          <p:nvPr/>
        </p:nvSpPr>
        <p:spPr bwMode="auto">
          <a:xfrm>
            <a:off x="2438400" y="2009131"/>
            <a:ext cx="356188" cy="461665"/>
          </a:xfrm>
          <a:prstGeom prst="rect">
            <a:avLst/>
          </a:prstGeom>
          <a:noFill/>
          <a:ln w="9525">
            <a:noFill/>
            <a:miter lim="800000"/>
            <a:headEnd/>
            <a:tailEnd/>
          </a:ln>
        </p:spPr>
        <p:txBody>
          <a:bodyPr wrap="none" anchor="ctr">
            <a:spAutoFit/>
          </a:bodyPr>
          <a:lstStyle/>
          <a:p>
            <a:pPr>
              <a:spcBef>
                <a:spcPct val="50000"/>
              </a:spcBef>
            </a:pPr>
            <a:r>
              <a:rPr lang="en-US" altLang="en-US" sz="2400" b="1"/>
              <a:t>1</a:t>
            </a:r>
            <a:endParaRPr lang="en-US" altLang="zh-CN" sz="2400" b="1"/>
          </a:p>
        </p:txBody>
      </p:sp>
      <p:sp>
        <p:nvSpPr>
          <p:cNvPr id="92182" name="Text Box 22"/>
          <p:cNvSpPr txBox="1">
            <a:spLocks noChangeArrowheads="1"/>
          </p:cNvSpPr>
          <p:nvPr/>
        </p:nvSpPr>
        <p:spPr bwMode="auto">
          <a:xfrm>
            <a:off x="2258704" y="3027027"/>
            <a:ext cx="356188" cy="461665"/>
          </a:xfrm>
          <a:prstGeom prst="rect">
            <a:avLst/>
          </a:prstGeom>
          <a:noFill/>
          <a:ln w="9525">
            <a:noFill/>
            <a:miter lim="800000"/>
            <a:headEnd/>
            <a:tailEnd/>
          </a:ln>
        </p:spPr>
        <p:txBody>
          <a:bodyPr wrap="none" anchor="ctr">
            <a:spAutoFit/>
          </a:bodyPr>
          <a:lstStyle/>
          <a:p>
            <a:pPr>
              <a:spcBef>
                <a:spcPct val="50000"/>
              </a:spcBef>
            </a:pPr>
            <a:r>
              <a:rPr lang="en-US" altLang="en-US" sz="2400" b="1" dirty="0"/>
              <a:t>1</a:t>
            </a:r>
            <a:endParaRPr lang="en-US" altLang="zh-CN" sz="2400" b="1" dirty="0"/>
          </a:p>
        </p:txBody>
      </p:sp>
      <p:sp>
        <p:nvSpPr>
          <p:cNvPr id="92183" name="Text Box 23"/>
          <p:cNvSpPr txBox="1">
            <a:spLocks noChangeArrowheads="1"/>
          </p:cNvSpPr>
          <p:nvPr/>
        </p:nvSpPr>
        <p:spPr bwMode="auto">
          <a:xfrm>
            <a:off x="3124200" y="3152131"/>
            <a:ext cx="356188" cy="461665"/>
          </a:xfrm>
          <a:prstGeom prst="rect">
            <a:avLst/>
          </a:prstGeom>
          <a:noFill/>
          <a:ln w="9525">
            <a:noFill/>
            <a:miter lim="800000"/>
            <a:headEnd/>
            <a:tailEnd/>
          </a:ln>
        </p:spPr>
        <p:txBody>
          <a:bodyPr wrap="none" anchor="ctr">
            <a:spAutoFit/>
          </a:bodyPr>
          <a:lstStyle/>
          <a:p>
            <a:pPr>
              <a:spcBef>
                <a:spcPct val="50000"/>
              </a:spcBef>
            </a:pPr>
            <a:r>
              <a:rPr lang="en-US" altLang="en-US" sz="2400" b="1"/>
              <a:t>1</a:t>
            </a:r>
            <a:endParaRPr lang="en-US" altLang="zh-CN" sz="2400" b="1"/>
          </a:p>
        </p:txBody>
      </p:sp>
      <p:sp>
        <p:nvSpPr>
          <p:cNvPr id="92184" name="Text Box 24"/>
          <p:cNvSpPr txBox="1">
            <a:spLocks noChangeArrowheads="1"/>
          </p:cNvSpPr>
          <p:nvPr/>
        </p:nvSpPr>
        <p:spPr bwMode="auto">
          <a:xfrm>
            <a:off x="2819400" y="3990331"/>
            <a:ext cx="356188" cy="461665"/>
          </a:xfrm>
          <a:prstGeom prst="rect">
            <a:avLst/>
          </a:prstGeom>
          <a:noFill/>
          <a:ln w="9525">
            <a:noFill/>
            <a:miter lim="800000"/>
            <a:headEnd/>
            <a:tailEnd/>
          </a:ln>
        </p:spPr>
        <p:txBody>
          <a:bodyPr wrap="none" anchor="ctr">
            <a:spAutoFit/>
          </a:bodyPr>
          <a:lstStyle/>
          <a:p>
            <a:pPr>
              <a:spcBef>
                <a:spcPct val="50000"/>
              </a:spcBef>
            </a:pPr>
            <a:r>
              <a:rPr lang="en-US" altLang="en-US" sz="2400" b="1"/>
              <a:t>8</a:t>
            </a:r>
            <a:endParaRPr lang="en-US" altLang="zh-CN" sz="2400" b="1"/>
          </a:p>
        </p:txBody>
      </p:sp>
      <p:sp>
        <p:nvSpPr>
          <p:cNvPr id="92185" name="Text Box 25"/>
          <p:cNvSpPr txBox="1">
            <a:spLocks noChangeArrowheads="1"/>
          </p:cNvSpPr>
          <p:nvPr/>
        </p:nvSpPr>
        <p:spPr bwMode="auto">
          <a:xfrm>
            <a:off x="2286001" y="683569"/>
            <a:ext cx="2040943" cy="461665"/>
          </a:xfrm>
          <a:prstGeom prst="rect">
            <a:avLst/>
          </a:prstGeom>
          <a:noFill/>
          <a:ln w="9525">
            <a:noFill/>
            <a:miter lim="800000"/>
            <a:headEnd/>
            <a:tailEnd/>
          </a:ln>
        </p:spPr>
        <p:txBody>
          <a:bodyPr wrap="none" anchor="ctr">
            <a:spAutoFit/>
          </a:bodyPr>
          <a:lstStyle/>
          <a:p>
            <a:pPr>
              <a:spcBef>
                <a:spcPct val="50000"/>
              </a:spcBef>
            </a:pPr>
            <a:r>
              <a:rPr lang="zh-CN" altLang="en-US" sz="2400" b="1" dirty="0"/>
              <a:t>前面的例子：</a:t>
            </a:r>
          </a:p>
        </p:txBody>
      </p:sp>
      <p:sp>
        <p:nvSpPr>
          <p:cNvPr id="92186" name="Line 27"/>
          <p:cNvSpPr>
            <a:spLocks noChangeShapeType="1"/>
          </p:cNvSpPr>
          <p:nvPr/>
        </p:nvSpPr>
        <p:spPr bwMode="auto">
          <a:xfrm>
            <a:off x="4705064" y="1828800"/>
            <a:ext cx="5638800" cy="0"/>
          </a:xfrm>
          <a:prstGeom prst="line">
            <a:avLst/>
          </a:prstGeom>
          <a:noFill/>
          <a:ln w="19050">
            <a:solidFill>
              <a:schemeClr val="tx1"/>
            </a:solidFill>
            <a:round/>
            <a:headEnd/>
            <a:tailEnd/>
          </a:ln>
        </p:spPr>
        <p:txBody>
          <a:bodyPr wrap="none" anchor="ctr"/>
          <a:lstStyle/>
          <a:p>
            <a:endParaRPr lang="zh-CN" altLang="en-US"/>
          </a:p>
        </p:txBody>
      </p:sp>
      <p:sp>
        <p:nvSpPr>
          <p:cNvPr id="92187" name="Line 28"/>
          <p:cNvSpPr>
            <a:spLocks noChangeShapeType="1"/>
          </p:cNvSpPr>
          <p:nvPr/>
        </p:nvSpPr>
        <p:spPr bwMode="auto">
          <a:xfrm>
            <a:off x="6858000" y="1371600"/>
            <a:ext cx="0" cy="4343400"/>
          </a:xfrm>
          <a:prstGeom prst="line">
            <a:avLst/>
          </a:prstGeom>
          <a:noFill/>
          <a:ln w="19050">
            <a:solidFill>
              <a:schemeClr val="tx1"/>
            </a:solidFill>
            <a:round/>
            <a:headEnd/>
            <a:tailEnd/>
          </a:ln>
        </p:spPr>
        <p:txBody>
          <a:bodyPr wrap="none" anchor="ctr"/>
          <a:lstStyle/>
          <a:p>
            <a:endParaRPr lang="zh-CN" altLang="en-US"/>
          </a:p>
        </p:txBody>
      </p:sp>
      <p:sp>
        <p:nvSpPr>
          <p:cNvPr id="92188" name="Text Box 29"/>
          <p:cNvSpPr txBox="1">
            <a:spLocks noChangeArrowheads="1"/>
          </p:cNvSpPr>
          <p:nvPr/>
        </p:nvSpPr>
        <p:spPr bwMode="auto">
          <a:xfrm>
            <a:off x="4953001" y="1339334"/>
            <a:ext cx="1021433" cy="369332"/>
          </a:xfrm>
          <a:prstGeom prst="rect">
            <a:avLst/>
          </a:prstGeom>
          <a:noFill/>
          <a:ln w="9525">
            <a:noFill/>
            <a:miter lim="800000"/>
            <a:headEnd/>
            <a:tailEnd/>
          </a:ln>
        </p:spPr>
        <p:txBody>
          <a:bodyPr wrap="none" anchor="ctr">
            <a:spAutoFit/>
          </a:bodyPr>
          <a:lstStyle/>
          <a:p>
            <a:pPr>
              <a:spcBef>
                <a:spcPct val="50000"/>
              </a:spcBef>
            </a:pPr>
            <a:r>
              <a:rPr lang="en-US" altLang="zh-CN" b="1" dirty="0"/>
              <a:t>OPEN</a:t>
            </a:r>
            <a:r>
              <a:rPr lang="zh-CN" altLang="en-US" b="1" dirty="0"/>
              <a:t>表</a:t>
            </a:r>
          </a:p>
        </p:txBody>
      </p:sp>
      <p:sp>
        <p:nvSpPr>
          <p:cNvPr id="92189" name="Text Box 30"/>
          <p:cNvSpPr txBox="1">
            <a:spLocks noChangeArrowheads="1"/>
          </p:cNvSpPr>
          <p:nvPr/>
        </p:nvSpPr>
        <p:spPr bwMode="auto">
          <a:xfrm>
            <a:off x="7239000" y="1339334"/>
            <a:ext cx="1255472" cy="369332"/>
          </a:xfrm>
          <a:prstGeom prst="rect">
            <a:avLst/>
          </a:prstGeom>
          <a:noFill/>
          <a:ln w="9525">
            <a:noFill/>
            <a:miter lim="800000"/>
            <a:headEnd/>
            <a:tailEnd/>
          </a:ln>
        </p:spPr>
        <p:txBody>
          <a:bodyPr wrap="none" anchor="ctr">
            <a:spAutoFit/>
          </a:bodyPr>
          <a:lstStyle/>
          <a:p>
            <a:pPr>
              <a:spcBef>
                <a:spcPct val="50000"/>
              </a:spcBef>
            </a:pPr>
            <a:r>
              <a:rPr lang="en-US" altLang="zh-CN" b="1" dirty="0"/>
              <a:t>CLOSED</a:t>
            </a:r>
            <a:r>
              <a:rPr lang="zh-CN" altLang="en-US" b="1" dirty="0"/>
              <a:t>表</a:t>
            </a:r>
          </a:p>
        </p:txBody>
      </p:sp>
      <p:sp>
        <p:nvSpPr>
          <p:cNvPr id="92190" name="Line 31"/>
          <p:cNvSpPr>
            <a:spLocks noChangeShapeType="1"/>
          </p:cNvSpPr>
          <p:nvPr/>
        </p:nvSpPr>
        <p:spPr bwMode="auto">
          <a:xfrm>
            <a:off x="9759288" y="1371600"/>
            <a:ext cx="0" cy="4419600"/>
          </a:xfrm>
          <a:prstGeom prst="line">
            <a:avLst/>
          </a:prstGeom>
          <a:noFill/>
          <a:ln w="19050">
            <a:solidFill>
              <a:schemeClr val="tx1"/>
            </a:solidFill>
            <a:round/>
            <a:headEnd/>
            <a:tailEnd/>
          </a:ln>
        </p:spPr>
        <p:txBody>
          <a:bodyPr wrap="none" anchor="ctr"/>
          <a:lstStyle/>
          <a:p>
            <a:endParaRPr lang="zh-CN" altLang="en-US"/>
          </a:p>
        </p:txBody>
      </p:sp>
      <p:sp>
        <p:nvSpPr>
          <p:cNvPr id="92191" name="Text Box 32"/>
          <p:cNvSpPr txBox="1">
            <a:spLocks noChangeArrowheads="1"/>
          </p:cNvSpPr>
          <p:nvPr/>
        </p:nvSpPr>
        <p:spPr bwMode="auto">
          <a:xfrm>
            <a:off x="9906000" y="1339334"/>
            <a:ext cx="401072" cy="369332"/>
          </a:xfrm>
          <a:prstGeom prst="rect">
            <a:avLst/>
          </a:prstGeom>
          <a:noFill/>
          <a:ln w="9525">
            <a:noFill/>
            <a:miter lim="800000"/>
            <a:headEnd/>
            <a:tailEnd/>
          </a:ln>
        </p:spPr>
        <p:txBody>
          <a:bodyPr wrap="none" anchor="ctr">
            <a:spAutoFit/>
          </a:bodyPr>
          <a:lstStyle/>
          <a:p>
            <a:pPr>
              <a:spcBef>
                <a:spcPct val="50000"/>
              </a:spcBef>
            </a:pPr>
            <a:r>
              <a:rPr lang="en-US" altLang="zh-CN" b="1" dirty="0"/>
              <a:t>f</a:t>
            </a:r>
            <a:r>
              <a:rPr lang="en-US" altLang="zh-CN" b="1" baseline="-25000" dirty="0"/>
              <a:t>m</a:t>
            </a:r>
          </a:p>
        </p:txBody>
      </p:sp>
      <p:sp>
        <p:nvSpPr>
          <p:cNvPr id="139297" name="Text Box 33"/>
          <p:cNvSpPr txBox="1">
            <a:spLocks noChangeArrowheads="1"/>
          </p:cNvSpPr>
          <p:nvPr/>
        </p:nvSpPr>
        <p:spPr bwMode="auto">
          <a:xfrm>
            <a:off x="4724401" y="2024341"/>
            <a:ext cx="982961" cy="369332"/>
          </a:xfrm>
          <a:prstGeom prst="rect">
            <a:avLst/>
          </a:prstGeom>
          <a:noFill/>
          <a:ln w="9525">
            <a:noFill/>
            <a:miter lim="800000"/>
            <a:headEnd/>
            <a:tailEnd/>
          </a:ln>
        </p:spPr>
        <p:txBody>
          <a:bodyPr wrap="none" anchor="ctr">
            <a:spAutoFit/>
          </a:bodyPr>
          <a:lstStyle/>
          <a:p>
            <a:pPr>
              <a:spcBef>
                <a:spcPct val="50000"/>
              </a:spcBef>
            </a:pPr>
            <a:r>
              <a:rPr lang="en-US" altLang="zh-CN" b="1"/>
              <a:t>s(0+10)</a:t>
            </a:r>
          </a:p>
        </p:txBody>
      </p:sp>
      <p:sp>
        <p:nvSpPr>
          <p:cNvPr id="139298" name="Text Box 34"/>
          <p:cNvSpPr txBox="1">
            <a:spLocks noChangeArrowheads="1"/>
          </p:cNvSpPr>
          <p:nvPr/>
        </p:nvSpPr>
        <p:spPr bwMode="auto">
          <a:xfrm>
            <a:off x="7010401" y="2024341"/>
            <a:ext cx="982961" cy="369332"/>
          </a:xfrm>
          <a:prstGeom prst="rect">
            <a:avLst/>
          </a:prstGeom>
          <a:noFill/>
          <a:ln w="9525">
            <a:noFill/>
            <a:miter lim="800000"/>
            <a:headEnd/>
            <a:tailEnd/>
          </a:ln>
        </p:spPr>
        <p:txBody>
          <a:bodyPr wrap="none" anchor="ctr">
            <a:spAutoFit/>
          </a:bodyPr>
          <a:lstStyle/>
          <a:p>
            <a:pPr>
              <a:spcBef>
                <a:spcPct val="50000"/>
              </a:spcBef>
            </a:pPr>
            <a:r>
              <a:rPr lang="en-US" altLang="zh-CN" b="1"/>
              <a:t>s(0+10)</a:t>
            </a:r>
          </a:p>
        </p:txBody>
      </p:sp>
      <p:sp>
        <p:nvSpPr>
          <p:cNvPr id="139299" name="Text Box 35"/>
          <p:cNvSpPr txBox="1">
            <a:spLocks noChangeArrowheads="1"/>
          </p:cNvSpPr>
          <p:nvPr/>
        </p:nvSpPr>
        <p:spPr bwMode="auto">
          <a:xfrm>
            <a:off x="9856788" y="2024341"/>
            <a:ext cx="441146" cy="369332"/>
          </a:xfrm>
          <a:prstGeom prst="rect">
            <a:avLst/>
          </a:prstGeom>
          <a:noFill/>
          <a:ln w="9525">
            <a:noFill/>
            <a:miter lim="800000"/>
            <a:headEnd/>
            <a:tailEnd/>
          </a:ln>
        </p:spPr>
        <p:txBody>
          <a:bodyPr wrap="none" anchor="ctr">
            <a:spAutoFit/>
          </a:bodyPr>
          <a:lstStyle/>
          <a:p>
            <a:pPr>
              <a:spcBef>
                <a:spcPct val="50000"/>
              </a:spcBef>
            </a:pPr>
            <a:r>
              <a:rPr lang="en-US" altLang="zh-CN" b="1"/>
              <a:t>10</a:t>
            </a:r>
          </a:p>
        </p:txBody>
      </p:sp>
      <p:sp>
        <p:nvSpPr>
          <p:cNvPr id="139300" name="Text Box 36"/>
          <p:cNvSpPr txBox="1">
            <a:spLocks noChangeArrowheads="1"/>
          </p:cNvSpPr>
          <p:nvPr/>
        </p:nvSpPr>
        <p:spPr bwMode="auto">
          <a:xfrm>
            <a:off x="4572000" y="2665691"/>
            <a:ext cx="2462534" cy="369332"/>
          </a:xfrm>
          <a:prstGeom prst="rect">
            <a:avLst/>
          </a:prstGeom>
          <a:noFill/>
          <a:ln w="9525">
            <a:noFill/>
            <a:miter lim="800000"/>
            <a:headEnd/>
            <a:tailEnd/>
          </a:ln>
        </p:spPr>
        <p:txBody>
          <a:bodyPr wrap="none" anchor="ctr">
            <a:spAutoFit/>
          </a:bodyPr>
          <a:lstStyle/>
          <a:p>
            <a:pPr>
              <a:spcBef>
                <a:spcPct val="50000"/>
              </a:spcBef>
            </a:pPr>
            <a:r>
              <a:rPr lang="en-US" altLang="zh-CN" b="1"/>
              <a:t>A(6+1) B(3+5) C(1+8)</a:t>
            </a:r>
          </a:p>
        </p:txBody>
      </p:sp>
      <p:sp>
        <p:nvSpPr>
          <p:cNvPr id="139301" name="Line 37"/>
          <p:cNvSpPr>
            <a:spLocks noChangeShapeType="1"/>
          </p:cNvSpPr>
          <p:nvPr/>
        </p:nvSpPr>
        <p:spPr bwMode="auto">
          <a:xfrm>
            <a:off x="6096000" y="2971800"/>
            <a:ext cx="762000" cy="0"/>
          </a:xfrm>
          <a:prstGeom prst="line">
            <a:avLst/>
          </a:prstGeom>
          <a:noFill/>
          <a:ln w="57150">
            <a:solidFill>
              <a:srgbClr val="FF0000"/>
            </a:solidFill>
            <a:round/>
            <a:headEnd/>
            <a:tailEnd/>
          </a:ln>
        </p:spPr>
        <p:txBody>
          <a:bodyPr wrap="none" anchor="ctr"/>
          <a:lstStyle/>
          <a:p>
            <a:endParaRPr lang="zh-CN" altLang="en-US"/>
          </a:p>
        </p:txBody>
      </p:sp>
      <p:sp>
        <p:nvSpPr>
          <p:cNvPr id="139302" name="Text Box 38"/>
          <p:cNvSpPr txBox="1">
            <a:spLocks noChangeArrowheads="1"/>
          </p:cNvSpPr>
          <p:nvPr/>
        </p:nvSpPr>
        <p:spPr bwMode="auto">
          <a:xfrm>
            <a:off x="7010400" y="2665691"/>
            <a:ext cx="1760418" cy="369332"/>
          </a:xfrm>
          <a:prstGeom prst="rect">
            <a:avLst/>
          </a:prstGeom>
          <a:noFill/>
          <a:ln w="9525">
            <a:noFill/>
            <a:miter lim="800000"/>
            <a:headEnd/>
            <a:tailEnd/>
          </a:ln>
        </p:spPr>
        <p:txBody>
          <a:bodyPr wrap="none" anchor="ctr">
            <a:spAutoFit/>
          </a:bodyPr>
          <a:lstStyle/>
          <a:p>
            <a:pPr>
              <a:spcBef>
                <a:spcPct val="50000"/>
              </a:spcBef>
            </a:pPr>
            <a:r>
              <a:rPr lang="en-US" altLang="zh-CN" b="1"/>
              <a:t>s(0+10) C(1+8)</a:t>
            </a:r>
          </a:p>
        </p:txBody>
      </p:sp>
      <p:sp>
        <p:nvSpPr>
          <p:cNvPr id="139303" name="Text Box 39"/>
          <p:cNvSpPr txBox="1">
            <a:spLocks noChangeArrowheads="1"/>
          </p:cNvSpPr>
          <p:nvPr/>
        </p:nvSpPr>
        <p:spPr bwMode="auto">
          <a:xfrm>
            <a:off x="9906000" y="2589491"/>
            <a:ext cx="441146" cy="369332"/>
          </a:xfrm>
          <a:prstGeom prst="rect">
            <a:avLst/>
          </a:prstGeom>
          <a:noFill/>
          <a:ln w="9525">
            <a:noFill/>
            <a:miter lim="800000"/>
            <a:headEnd/>
            <a:tailEnd/>
          </a:ln>
        </p:spPr>
        <p:txBody>
          <a:bodyPr wrap="none" anchor="ctr">
            <a:spAutoFit/>
          </a:bodyPr>
          <a:lstStyle/>
          <a:p>
            <a:pPr>
              <a:spcBef>
                <a:spcPct val="50000"/>
              </a:spcBef>
            </a:pPr>
            <a:r>
              <a:rPr lang="en-US" altLang="zh-CN" b="1"/>
              <a:t>10</a:t>
            </a:r>
          </a:p>
        </p:txBody>
      </p:sp>
      <p:sp>
        <p:nvSpPr>
          <p:cNvPr id="139304" name="Text Box 40"/>
          <p:cNvSpPr txBox="1">
            <a:spLocks noChangeArrowheads="1"/>
          </p:cNvSpPr>
          <p:nvPr/>
        </p:nvSpPr>
        <p:spPr bwMode="auto">
          <a:xfrm>
            <a:off x="4560889" y="3199091"/>
            <a:ext cx="1685077" cy="369332"/>
          </a:xfrm>
          <a:prstGeom prst="rect">
            <a:avLst/>
          </a:prstGeom>
          <a:noFill/>
          <a:ln w="9525">
            <a:noFill/>
            <a:miter lim="800000"/>
            <a:headEnd/>
            <a:tailEnd/>
          </a:ln>
        </p:spPr>
        <p:txBody>
          <a:bodyPr wrap="none" anchor="ctr">
            <a:spAutoFit/>
          </a:bodyPr>
          <a:lstStyle/>
          <a:p>
            <a:pPr>
              <a:spcBef>
                <a:spcPct val="50000"/>
              </a:spcBef>
            </a:pPr>
            <a:r>
              <a:rPr lang="en-US" altLang="zh-CN" b="1"/>
              <a:t>A(6+1) B(2+5)</a:t>
            </a:r>
          </a:p>
        </p:txBody>
      </p:sp>
      <p:sp>
        <p:nvSpPr>
          <p:cNvPr id="139305" name="Line 41"/>
          <p:cNvSpPr>
            <a:spLocks noChangeShapeType="1"/>
          </p:cNvSpPr>
          <p:nvPr/>
        </p:nvSpPr>
        <p:spPr bwMode="auto">
          <a:xfrm>
            <a:off x="5334000" y="3505200"/>
            <a:ext cx="762000" cy="0"/>
          </a:xfrm>
          <a:prstGeom prst="line">
            <a:avLst/>
          </a:prstGeom>
          <a:noFill/>
          <a:ln w="57150">
            <a:solidFill>
              <a:srgbClr val="FF0000"/>
            </a:solidFill>
            <a:round/>
            <a:headEnd/>
            <a:tailEnd/>
          </a:ln>
        </p:spPr>
        <p:txBody>
          <a:bodyPr wrap="none" anchor="ctr"/>
          <a:lstStyle/>
          <a:p>
            <a:endParaRPr lang="zh-CN" altLang="en-US"/>
          </a:p>
        </p:txBody>
      </p:sp>
      <p:sp>
        <p:nvSpPr>
          <p:cNvPr id="139306" name="Text Box 42"/>
          <p:cNvSpPr txBox="1">
            <a:spLocks noChangeArrowheads="1"/>
          </p:cNvSpPr>
          <p:nvPr/>
        </p:nvSpPr>
        <p:spPr bwMode="auto">
          <a:xfrm>
            <a:off x="7010400" y="3199091"/>
            <a:ext cx="2534668" cy="369332"/>
          </a:xfrm>
          <a:prstGeom prst="rect">
            <a:avLst/>
          </a:prstGeom>
          <a:noFill/>
          <a:ln w="9525">
            <a:noFill/>
            <a:miter lim="800000"/>
            <a:headEnd/>
            <a:tailEnd/>
          </a:ln>
        </p:spPr>
        <p:txBody>
          <a:bodyPr wrap="none" anchor="ctr">
            <a:spAutoFit/>
          </a:bodyPr>
          <a:lstStyle/>
          <a:p>
            <a:pPr>
              <a:spcBef>
                <a:spcPct val="50000"/>
              </a:spcBef>
            </a:pPr>
            <a:r>
              <a:rPr lang="en-US" altLang="zh-CN" b="1"/>
              <a:t>s(0+10) C(1+8) B(2+5)</a:t>
            </a:r>
          </a:p>
        </p:txBody>
      </p:sp>
      <p:sp>
        <p:nvSpPr>
          <p:cNvPr id="139307" name="Text Box 43"/>
          <p:cNvSpPr txBox="1">
            <a:spLocks noChangeArrowheads="1"/>
          </p:cNvSpPr>
          <p:nvPr/>
        </p:nvSpPr>
        <p:spPr bwMode="auto">
          <a:xfrm>
            <a:off x="9906000" y="3199091"/>
            <a:ext cx="441146" cy="369332"/>
          </a:xfrm>
          <a:prstGeom prst="rect">
            <a:avLst/>
          </a:prstGeom>
          <a:noFill/>
          <a:ln w="9525">
            <a:noFill/>
            <a:miter lim="800000"/>
            <a:headEnd/>
            <a:tailEnd/>
          </a:ln>
        </p:spPr>
        <p:txBody>
          <a:bodyPr wrap="none" anchor="ctr">
            <a:spAutoFit/>
          </a:bodyPr>
          <a:lstStyle/>
          <a:p>
            <a:pPr>
              <a:spcBef>
                <a:spcPct val="50000"/>
              </a:spcBef>
            </a:pPr>
            <a:r>
              <a:rPr lang="en-US" altLang="zh-CN" b="1"/>
              <a:t>10</a:t>
            </a:r>
          </a:p>
        </p:txBody>
      </p:sp>
      <p:sp>
        <p:nvSpPr>
          <p:cNvPr id="139308" name="Text Box 44"/>
          <p:cNvSpPr txBox="1">
            <a:spLocks noChangeArrowheads="1"/>
          </p:cNvSpPr>
          <p:nvPr/>
        </p:nvSpPr>
        <p:spPr bwMode="auto">
          <a:xfrm>
            <a:off x="4572001" y="3808691"/>
            <a:ext cx="974947" cy="369332"/>
          </a:xfrm>
          <a:prstGeom prst="rect">
            <a:avLst/>
          </a:prstGeom>
          <a:noFill/>
          <a:ln w="9525">
            <a:noFill/>
            <a:miter lim="800000"/>
            <a:headEnd/>
            <a:tailEnd/>
          </a:ln>
        </p:spPr>
        <p:txBody>
          <a:bodyPr wrap="none" anchor="ctr">
            <a:spAutoFit/>
          </a:bodyPr>
          <a:lstStyle/>
          <a:p>
            <a:pPr>
              <a:spcBef>
                <a:spcPct val="50000"/>
              </a:spcBef>
            </a:pPr>
            <a:r>
              <a:rPr lang="en-US" altLang="zh-CN" b="1"/>
              <a:t>A(3+1) </a:t>
            </a:r>
          </a:p>
        </p:txBody>
      </p:sp>
      <p:sp>
        <p:nvSpPr>
          <p:cNvPr id="139309" name="Text Box 45"/>
          <p:cNvSpPr txBox="1">
            <a:spLocks noChangeArrowheads="1"/>
          </p:cNvSpPr>
          <p:nvPr/>
        </p:nvSpPr>
        <p:spPr bwMode="auto">
          <a:xfrm>
            <a:off x="6858001" y="3808691"/>
            <a:ext cx="3132589" cy="369332"/>
          </a:xfrm>
          <a:prstGeom prst="rect">
            <a:avLst/>
          </a:prstGeom>
          <a:noFill/>
          <a:ln w="9525">
            <a:noFill/>
            <a:miter lim="800000"/>
            <a:headEnd/>
            <a:tailEnd/>
          </a:ln>
        </p:spPr>
        <p:txBody>
          <a:bodyPr wrap="none" anchor="ctr">
            <a:spAutoFit/>
          </a:bodyPr>
          <a:lstStyle/>
          <a:p>
            <a:pPr>
              <a:spcBef>
                <a:spcPct val="50000"/>
              </a:spcBef>
            </a:pPr>
            <a:r>
              <a:rPr lang="en-US" altLang="zh-CN" b="1"/>
              <a:t>s(0+10)C(1+8)B(2+5)A(3+1)</a:t>
            </a:r>
          </a:p>
        </p:txBody>
      </p:sp>
      <p:sp>
        <p:nvSpPr>
          <p:cNvPr id="139310" name="Text Box 46"/>
          <p:cNvSpPr txBox="1">
            <a:spLocks noChangeArrowheads="1"/>
          </p:cNvSpPr>
          <p:nvPr/>
        </p:nvSpPr>
        <p:spPr bwMode="auto">
          <a:xfrm>
            <a:off x="9906000" y="3808691"/>
            <a:ext cx="441146" cy="369332"/>
          </a:xfrm>
          <a:prstGeom prst="rect">
            <a:avLst/>
          </a:prstGeom>
          <a:noFill/>
          <a:ln w="9525">
            <a:noFill/>
            <a:miter lim="800000"/>
            <a:headEnd/>
            <a:tailEnd/>
          </a:ln>
        </p:spPr>
        <p:txBody>
          <a:bodyPr wrap="none" anchor="ctr">
            <a:spAutoFit/>
          </a:bodyPr>
          <a:lstStyle/>
          <a:p>
            <a:pPr>
              <a:spcBef>
                <a:spcPct val="50000"/>
              </a:spcBef>
            </a:pPr>
            <a:r>
              <a:rPr lang="en-US" altLang="zh-CN" b="1"/>
              <a:t>10</a:t>
            </a:r>
          </a:p>
        </p:txBody>
      </p:sp>
      <p:sp>
        <p:nvSpPr>
          <p:cNvPr id="139311" name="Line 47"/>
          <p:cNvSpPr>
            <a:spLocks noChangeShapeType="1"/>
          </p:cNvSpPr>
          <p:nvPr/>
        </p:nvSpPr>
        <p:spPr bwMode="auto">
          <a:xfrm>
            <a:off x="4648200" y="4114800"/>
            <a:ext cx="762000" cy="0"/>
          </a:xfrm>
          <a:prstGeom prst="line">
            <a:avLst/>
          </a:prstGeom>
          <a:noFill/>
          <a:ln w="57150">
            <a:solidFill>
              <a:srgbClr val="FF0000"/>
            </a:solidFill>
            <a:round/>
            <a:headEnd/>
            <a:tailEnd/>
          </a:ln>
        </p:spPr>
        <p:txBody>
          <a:bodyPr wrap="none" anchor="ctr"/>
          <a:lstStyle/>
          <a:p>
            <a:endParaRPr lang="zh-CN" altLang="en-US"/>
          </a:p>
        </p:txBody>
      </p:sp>
      <p:sp>
        <p:nvSpPr>
          <p:cNvPr id="139312" name="Text Box 48"/>
          <p:cNvSpPr txBox="1">
            <a:spLocks noChangeArrowheads="1"/>
          </p:cNvSpPr>
          <p:nvPr/>
        </p:nvSpPr>
        <p:spPr bwMode="auto">
          <a:xfrm>
            <a:off x="4572000" y="4494491"/>
            <a:ext cx="1107996" cy="369332"/>
          </a:xfrm>
          <a:prstGeom prst="rect">
            <a:avLst/>
          </a:prstGeom>
          <a:noFill/>
          <a:ln w="9525">
            <a:noFill/>
            <a:miter lim="800000"/>
            <a:headEnd/>
            <a:tailEnd/>
          </a:ln>
        </p:spPr>
        <p:txBody>
          <a:bodyPr wrap="none" anchor="ctr">
            <a:spAutoFit/>
          </a:bodyPr>
          <a:lstStyle/>
          <a:p>
            <a:pPr>
              <a:spcBef>
                <a:spcPct val="50000"/>
              </a:spcBef>
            </a:pPr>
            <a:r>
              <a:rPr lang="en-US" altLang="zh-CN" b="1"/>
              <a:t>G(11+0) </a:t>
            </a:r>
          </a:p>
        </p:txBody>
      </p:sp>
    </p:spTree>
    <p:extLst>
      <p:ext uri="{BB962C8B-B14F-4D97-AF65-F5344CB8AC3E}">
        <p14:creationId xmlns:p14="http://schemas.microsoft.com/office/powerpoint/2010/main" val="97794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92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92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92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93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9301"/>
                                        </p:tgtEl>
                                        <p:attrNameLst>
                                          <p:attrName>style.visibility</p:attrName>
                                        </p:attrNameLst>
                                      </p:cBhvr>
                                      <p:to>
                                        <p:strVal val="visible"/>
                                      </p:to>
                                    </p:set>
                                  </p:childTnLst>
                                  <p:subTnLst>
                                    <p:set>
                                      <p:cBhvr override="childStyle">
                                        <p:cTn dur="1" fill="hold" display="0" masterRel="nextClick" afterEffect="1"/>
                                        <p:tgtEl>
                                          <p:spTgt spid="13930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3930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393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3930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39305"/>
                                        </p:tgtEl>
                                        <p:attrNameLst>
                                          <p:attrName>style.visibility</p:attrName>
                                        </p:attrNameLst>
                                      </p:cBhvr>
                                      <p:to>
                                        <p:strVal val="visible"/>
                                      </p:to>
                                    </p:set>
                                  </p:childTnLst>
                                  <p:subTnLst>
                                    <p:set>
                                      <p:cBhvr override="childStyle">
                                        <p:cTn dur="1" fill="hold" display="0" masterRel="nextClick" afterEffect="1"/>
                                        <p:tgtEl>
                                          <p:spTgt spid="139305"/>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3930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3930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3930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39311"/>
                                        </p:tgtEl>
                                        <p:attrNameLst>
                                          <p:attrName>style.visibility</p:attrName>
                                        </p:attrNameLst>
                                      </p:cBhvr>
                                      <p:to>
                                        <p:strVal val="visible"/>
                                      </p:to>
                                    </p:set>
                                  </p:childTnLst>
                                  <p:subTnLst>
                                    <p:set>
                                      <p:cBhvr override="childStyle">
                                        <p:cTn dur="1" fill="hold" display="0" masterRel="nextClick" afterEffect="1"/>
                                        <p:tgtEl>
                                          <p:spTgt spid="139311"/>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3930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13931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139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97" grpId="0" autoUpdateAnimBg="0"/>
      <p:bldP spid="139298" grpId="0" autoUpdateAnimBg="0"/>
      <p:bldP spid="139299" grpId="0" autoUpdateAnimBg="0"/>
      <p:bldP spid="139300" grpId="0" autoUpdateAnimBg="0"/>
      <p:bldP spid="139301" grpId="0" animBg="1"/>
      <p:bldP spid="139302" grpId="0" autoUpdateAnimBg="0"/>
      <p:bldP spid="139303" grpId="0" autoUpdateAnimBg="0"/>
      <p:bldP spid="139304" grpId="0" autoUpdateAnimBg="0"/>
      <p:bldP spid="139305" grpId="0" animBg="1"/>
      <p:bldP spid="139306" grpId="0" autoUpdateAnimBg="0"/>
      <p:bldP spid="139307" grpId="0" autoUpdateAnimBg="0"/>
      <p:bldP spid="139308" grpId="0" autoUpdateAnimBg="0"/>
      <p:bldP spid="139309" grpId="0" autoUpdateAnimBg="0"/>
      <p:bldP spid="139310" grpId="0" autoUpdateAnimBg="0"/>
      <p:bldP spid="139311" grpId="0" animBg="1"/>
      <p:bldP spid="139312"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灯片编号占位符 3"/>
          <p:cNvSpPr>
            <a:spLocks noGrp="1"/>
          </p:cNvSpPr>
          <p:nvPr>
            <p:ph type="sldNum" sz="quarter" idx="12"/>
          </p:nvPr>
        </p:nvSpPr>
        <p:spPr>
          <a:noFill/>
        </p:spPr>
        <p:txBody>
          <a:bodyPr/>
          <a:lstStyle/>
          <a:p>
            <a:fld id="{4ABBD846-AAEB-47F8-984D-9E81B703D742}" type="slidenum">
              <a:rPr lang="en-US" altLang="zh-CN" smtClean="0">
                <a:ea typeface="黑体" pitchFamily="49" charset="-122"/>
              </a:rPr>
              <a:pPr/>
              <a:t>11</a:t>
            </a:fld>
            <a:endParaRPr lang="en-US" altLang="zh-CN">
              <a:ea typeface="黑体" pitchFamily="49" charset="-122"/>
            </a:endParaRPr>
          </a:p>
        </p:txBody>
      </p:sp>
      <p:sp>
        <p:nvSpPr>
          <p:cNvPr id="3076" name="Text Box 7"/>
          <p:cNvSpPr txBox="1">
            <a:spLocks noChangeArrowheads="1"/>
          </p:cNvSpPr>
          <p:nvPr/>
        </p:nvSpPr>
        <p:spPr bwMode="auto">
          <a:xfrm>
            <a:off x="3047582" y="920234"/>
            <a:ext cx="381836" cy="369332"/>
          </a:xfrm>
          <a:prstGeom prst="rect">
            <a:avLst/>
          </a:prstGeom>
          <a:noFill/>
          <a:ln w="9525">
            <a:noFill/>
            <a:miter lim="800000"/>
            <a:headEnd/>
            <a:tailEnd/>
          </a:ln>
        </p:spPr>
        <p:txBody>
          <a:bodyPr wrap="none" anchor="ctr">
            <a:spAutoFit/>
          </a:bodyPr>
          <a:lstStyle/>
          <a:p>
            <a:pPr algn="ctr">
              <a:spcBef>
                <a:spcPct val="50000"/>
              </a:spcBef>
            </a:pPr>
            <a:r>
              <a:rPr lang="en-US" altLang="zh-CN"/>
              <a:t>( )</a:t>
            </a:r>
          </a:p>
        </p:txBody>
      </p:sp>
      <p:sp>
        <p:nvSpPr>
          <p:cNvPr id="3077" name="Text Box 8"/>
          <p:cNvSpPr txBox="1">
            <a:spLocks noChangeArrowheads="1"/>
          </p:cNvSpPr>
          <p:nvPr/>
        </p:nvSpPr>
        <p:spPr bwMode="auto">
          <a:xfrm>
            <a:off x="6659962" y="348734"/>
            <a:ext cx="377026" cy="369332"/>
          </a:xfrm>
          <a:prstGeom prst="rect">
            <a:avLst/>
          </a:prstGeom>
          <a:noFill/>
          <a:ln w="9525">
            <a:noFill/>
            <a:miter lim="800000"/>
            <a:headEnd/>
            <a:tailEnd/>
          </a:ln>
        </p:spPr>
        <p:txBody>
          <a:bodyPr wrap="none" anchor="ctr">
            <a:spAutoFit/>
          </a:bodyPr>
          <a:lstStyle/>
          <a:p>
            <a:pPr algn="ctr">
              <a:spcBef>
                <a:spcPct val="50000"/>
              </a:spcBef>
            </a:pPr>
            <a:r>
              <a:rPr lang="en-US" altLang="zh-CN">
                <a:solidFill>
                  <a:srgbClr val="FF0000"/>
                </a:solidFill>
                <a:latin typeface="Arial Black" pitchFamily="34" charset="0"/>
              </a:rPr>
              <a:t>Q</a:t>
            </a:r>
            <a:endParaRPr lang="en-US" altLang="zh-CN"/>
          </a:p>
        </p:txBody>
      </p:sp>
      <p:sp>
        <p:nvSpPr>
          <p:cNvPr id="3078" name="Text Box 9"/>
          <p:cNvSpPr txBox="1">
            <a:spLocks noChangeArrowheads="1"/>
          </p:cNvSpPr>
          <p:nvPr/>
        </p:nvSpPr>
        <p:spPr bwMode="auto">
          <a:xfrm>
            <a:off x="1851214" y="1796534"/>
            <a:ext cx="748923" cy="369332"/>
          </a:xfrm>
          <a:prstGeom prst="rect">
            <a:avLst/>
          </a:prstGeom>
          <a:noFill/>
          <a:ln w="9525">
            <a:noFill/>
            <a:miter lim="800000"/>
            <a:headEnd/>
            <a:tailEnd/>
          </a:ln>
        </p:spPr>
        <p:txBody>
          <a:bodyPr wrap="none" anchor="ctr">
            <a:spAutoFit/>
          </a:bodyPr>
          <a:lstStyle/>
          <a:p>
            <a:pPr algn="ctr">
              <a:spcBef>
                <a:spcPct val="50000"/>
              </a:spcBef>
            </a:pPr>
            <a:r>
              <a:rPr lang="en-US" altLang="zh-CN">
                <a:solidFill>
                  <a:schemeClr val="tx2"/>
                </a:solidFill>
              </a:rPr>
              <a:t>((1,1))</a:t>
            </a:r>
            <a:endParaRPr lang="en-US" altLang="zh-CN"/>
          </a:p>
        </p:txBody>
      </p:sp>
      <p:sp>
        <p:nvSpPr>
          <p:cNvPr id="3079" name="Line 10"/>
          <p:cNvSpPr>
            <a:spLocks noChangeShapeType="1"/>
          </p:cNvSpPr>
          <p:nvPr/>
        </p:nvSpPr>
        <p:spPr bwMode="auto">
          <a:xfrm flipH="1">
            <a:off x="2362200" y="1295400"/>
            <a:ext cx="685800" cy="457200"/>
          </a:xfrm>
          <a:prstGeom prst="line">
            <a:avLst/>
          </a:prstGeom>
          <a:noFill/>
          <a:ln w="9525">
            <a:solidFill>
              <a:schemeClr val="tx1"/>
            </a:solidFill>
            <a:round/>
            <a:headEnd/>
            <a:tailEnd type="triangle" w="med" len="med"/>
          </a:ln>
        </p:spPr>
        <p:txBody>
          <a:bodyPr wrap="none" anchor="ctr"/>
          <a:lstStyle/>
          <a:p>
            <a:endParaRPr lang="zh-CN" altLang="en-US"/>
          </a:p>
        </p:txBody>
      </p:sp>
      <p:graphicFrame>
        <p:nvGraphicFramePr>
          <p:cNvPr id="17411" name="Object 2"/>
          <p:cNvGraphicFramePr>
            <a:graphicFrameLocks noChangeAspect="1"/>
          </p:cNvGraphicFramePr>
          <p:nvPr/>
        </p:nvGraphicFramePr>
        <p:xfrm>
          <a:off x="6480176" y="300038"/>
          <a:ext cx="2874963" cy="2595562"/>
        </p:xfrm>
        <a:graphic>
          <a:graphicData uri="http://schemas.openxmlformats.org/presentationml/2006/ole">
            <mc:AlternateContent xmlns:mc="http://schemas.openxmlformats.org/markup-compatibility/2006">
              <mc:Choice xmlns:v="urn:schemas-microsoft-com:vml" Requires="v">
                <p:oleObj spid="_x0000_s3082" name="Document" r:id="rId3" imgW="7091239" imgH="4625390" progId="Word.Document.8">
                  <p:embed/>
                </p:oleObj>
              </mc:Choice>
              <mc:Fallback>
                <p:oleObj name="Document" r:id="rId3" imgW="7091239" imgH="4625390" progId="Word.Document.8">
                  <p:embed/>
                  <p:pic>
                    <p:nvPicPr>
                      <p:cNvPr id="17411"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0176" y="300038"/>
                        <a:ext cx="2874963"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灯片编号占位符 3"/>
          <p:cNvSpPr>
            <a:spLocks noGrp="1"/>
          </p:cNvSpPr>
          <p:nvPr>
            <p:ph type="sldNum" sz="quarter" idx="12"/>
          </p:nvPr>
        </p:nvSpPr>
        <p:spPr>
          <a:noFill/>
        </p:spPr>
        <p:txBody>
          <a:bodyPr/>
          <a:lstStyle/>
          <a:p>
            <a:fld id="{1E047FD7-E15B-41D3-AD9B-882503309E77}" type="slidenum">
              <a:rPr lang="en-US" altLang="zh-CN" smtClean="0">
                <a:ea typeface="黑体" pitchFamily="49" charset="-122"/>
              </a:rPr>
              <a:pPr/>
              <a:t>12</a:t>
            </a:fld>
            <a:endParaRPr lang="en-US" altLang="zh-CN">
              <a:ea typeface="黑体" pitchFamily="49" charset="-122"/>
            </a:endParaRPr>
          </a:p>
        </p:txBody>
      </p:sp>
      <p:sp>
        <p:nvSpPr>
          <p:cNvPr id="4100" name="Text Box 9"/>
          <p:cNvSpPr txBox="1">
            <a:spLocks noChangeArrowheads="1"/>
          </p:cNvSpPr>
          <p:nvPr/>
        </p:nvSpPr>
        <p:spPr bwMode="auto">
          <a:xfrm>
            <a:off x="3047582" y="920234"/>
            <a:ext cx="381836" cy="369332"/>
          </a:xfrm>
          <a:prstGeom prst="rect">
            <a:avLst/>
          </a:prstGeom>
          <a:noFill/>
          <a:ln w="9525">
            <a:noFill/>
            <a:miter lim="800000"/>
            <a:headEnd/>
            <a:tailEnd/>
          </a:ln>
        </p:spPr>
        <p:txBody>
          <a:bodyPr wrap="none" anchor="ctr">
            <a:spAutoFit/>
          </a:bodyPr>
          <a:lstStyle/>
          <a:p>
            <a:pPr algn="ctr">
              <a:spcBef>
                <a:spcPct val="50000"/>
              </a:spcBef>
            </a:pPr>
            <a:r>
              <a:rPr lang="en-US" altLang="zh-CN"/>
              <a:t>( )</a:t>
            </a:r>
          </a:p>
        </p:txBody>
      </p:sp>
      <p:sp>
        <p:nvSpPr>
          <p:cNvPr id="4101" name="Text Box 10"/>
          <p:cNvSpPr txBox="1">
            <a:spLocks noChangeArrowheads="1"/>
          </p:cNvSpPr>
          <p:nvPr/>
        </p:nvSpPr>
        <p:spPr bwMode="auto">
          <a:xfrm>
            <a:off x="6659962" y="348734"/>
            <a:ext cx="377026" cy="369332"/>
          </a:xfrm>
          <a:prstGeom prst="rect">
            <a:avLst/>
          </a:prstGeom>
          <a:noFill/>
          <a:ln w="9525">
            <a:noFill/>
            <a:miter lim="800000"/>
            <a:headEnd/>
            <a:tailEnd/>
          </a:ln>
        </p:spPr>
        <p:txBody>
          <a:bodyPr wrap="none" anchor="ctr">
            <a:spAutoFit/>
          </a:bodyPr>
          <a:lstStyle/>
          <a:p>
            <a:pPr algn="ctr">
              <a:spcBef>
                <a:spcPct val="50000"/>
              </a:spcBef>
            </a:pPr>
            <a:r>
              <a:rPr lang="en-US" altLang="zh-CN">
                <a:solidFill>
                  <a:srgbClr val="FF0000"/>
                </a:solidFill>
                <a:latin typeface="Arial Black" pitchFamily="34" charset="0"/>
              </a:rPr>
              <a:t>Q</a:t>
            </a:r>
            <a:endParaRPr lang="en-US" altLang="zh-CN"/>
          </a:p>
        </p:txBody>
      </p:sp>
      <p:sp>
        <p:nvSpPr>
          <p:cNvPr id="4102" name="Text Box 12"/>
          <p:cNvSpPr txBox="1">
            <a:spLocks noChangeArrowheads="1"/>
          </p:cNvSpPr>
          <p:nvPr/>
        </p:nvSpPr>
        <p:spPr bwMode="auto">
          <a:xfrm>
            <a:off x="7879162" y="882134"/>
            <a:ext cx="377026" cy="369332"/>
          </a:xfrm>
          <a:prstGeom prst="rect">
            <a:avLst/>
          </a:prstGeom>
          <a:noFill/>
          <a:ln w="9525">
            <a:noFill/>
            <a:miter lim="800000"/>
            <a:headEnd/>
            <a:tailEnd/>
          </a:ln>
        </p:spPr>
        <p:txBody>
          <a:bodyPr wrap="none" anchor="ctr">
            <a:spAutoFit/>
          </a:bodyPr>
          <a:lstStyle/>
          <a:p>
            <a:pPr algn="ctr">
              <a:spcBef>
                <a:spcPct val="50000"/>
              </a:spcBef>
            </a:pPr>
            <a:r>
              <a:rPr lang="en-US" altLang="zh-CN">
                <a:solidFill>
                  <a:srgbClr val="FF0000"/>
                </a:solidFill>
                <a:latin typeface="Arial Black" pitchFamily="34" charset="0"/>
              </a:rPr>
              <a:t>Q</a:t>
            </a:r>
            <a:endParaRPr lang="en-US" altLang="zh-CN"/>
          </a:p>
        </p:txBody>
      </p:sp>
      <p:sp>
        <p:nvSpPr>
          <p:cNvPr id="4103" name="Text Box 13"/>
          <p:cNvSpPr txBox="1">
            <a:spLocks noChangeArrowheads="1"/>
          </p:cNvSpPr>
          <p:nvPr/>
        </p:nvSpPr>
        <p:spPr bwMode="auto">
          <a:xfrm>
            <a:off x="1851214" y="1796534"/>
            <a:ext cx="748923" cy="369332"/>
          </a:xfrm>
          <a:prstGeom prst="rect">
            <a:avLst/>
          </a:prstGeom>
          <a:noFill/>
          <a:ln w="9525">
            <a:noFill/>
            <a:miter lim="800000"/>
            <a:headEnd/>
            <a:tailEnd/>
          </a:ln>
        </p:spPr>
        <p:txBody>
          <a:bodyPr wrap="none" anchor="ctr">
            <a:spAutoFit/>
          </a:bodyPr>
          <a:lstStyle/>
          <a:p>
            <a:pPr algn="ctr">
              <a:spcBef>
                <a:spcPct val="50000"/>
              </a:spcBef>
            </a:pPr>
            <a:r>
              <a:rPr lang="en-US" altLang="zh-CN"/>
              <a:t>((1,1))</a:t>
            </a:r>
          </a:p>
        </p:txBody>
      </p:sp>
      <p:sp>
        <p:nvSpPr>
          <p:cNvPr id="4104" name="Line 14"/>
          <p:cNvSpPr>
            <a:spLocks noChangeShapeType="1"/>
          </p:cNvSpPr>
          <p:nvPr/>
        </p:nvSpPr>
        <p:spPr bwMode="auto">
          <a:xfrm flipH="1">
            <a:off x="2286000" y="1295400"/>
            <a:ext cx="762000" cy="457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4105" name="Text Box 15"/>
          <p:cNvSpPr txBox="1">
            <a:spLocks noChangeArrowheads="1"/>
          </p:cNvSpPr>
          <p:nvPr/>
        </p:nvSpPr>
        <p:spPr bwMode="auto">
          <a:xfrm>
            <a:off x="1719453" y="3015734"/>
            <a:ext cx="1241045" cy="369332"/>
          </a:xfrm>
          <a:prstGeom prst="rect">
            <a:avLst/>
          </a:prstGeom>
          <a:noFill/>
          <a:ln w="9525">
            <a:noFill/>
            <a:miter lim="800000"/>
            <a:headEnd/>
            <a:tailEnd/>
          </a:ln>
        </p:spPr>
        <p:txBody>
          <a:bodyPr wrap="none" anchor="ctr">
            <a:spAutoFit/>
          </a:bodyPr>
          <a:lstStyle/>
          <a:p>
            <a:pPr algn="ctr">
              <a:spcBef>
                <a:spcPct val="50000"/>
              </a:spcBef>
            </a:pPr>
            <a:r>
              <a:rPr lang="en-US" altLang="zh-CN">
                <a:solidFill>
                  <a:schemeClr val="tx2"/>
                </a:solidFill>
              </a:rPr>
              <a:t>((1,1) (2,3))</a:t>
            </a:r>
            <a:endParaRPr lang="en-US" altLang="zh-CN"/>
          </a:p>
        </p:txBody>
      </p:sp>
      <p:sp>
        <p:nvSpPr>
          <p:cNvPr id="4106" name="Line 16"/>
          <p:cNvSpPr>
            <a:spLocks noChangeShapeType="1"/>
          </p:cNvSpPr>
          <p:nvPr/>
        </p:nvSpPr>
        <p:spPr bwMode="auto">
          <a:xfrm>
            <a:off x="2133600" y="2286000"/>
            <a:ext cx="0" cy="609600"/>
          </a:xfrm>
          <a:prstGeom prst="line">
            <a:avLst/>
          </a:prstGeom>
          <a:noFill/>
          <a:ln w="9525">
            <a:solidFill>
              <a:schemeClr val="tx1"/>
            </a:solidFill>
            <a:round/>
            <a:headEnd/>
            <a:tailEnd type="triangle" w="med" len="med"/>
          </a:ln>
        </p:spPr>
        <p:txBody>
          <a:bodyPr wrap="none" anchor="ctr"/>
          <a:lstStyle/>
          <a:p>
            <a:endParaRPr lang="zh-CN" altLang="en-US"/>
          </a:p>
        </p:txBody>
      </p:sp>
      <p:graphicFrame>
        <p:nvGraphicFramePr>
          <p:cNvPr id="18435" name="Object 2"/>
          <p:cNvGraphicFramePr>
            <a:graphicFrameLocks noChangeAspect="1"/>
          </p:cNvGraphicFramePr>
          <p:nvPr/>
        </p:nvGraphicFramePr>
        <p:xfrm>
          <a:off x="6480176" y="300038"/>
          <a:ext cx="2874963" cy="2595562"/>
        </p:xfrm>
        <a:graphic>
          <a:graphicData uri="http://schemas.openxmlformats.org/presentationml/2006/ole">
            <mc:AlternateContent xmlns:mc="http://schemas.openxmlformats.org/markup-compatibility/2006">
              <mc:Choice xmlns:v="urn:schemas-microsoft-com:vml" Requires="v">
                <p:oleObj spid="_x0000_s4106" name="Document" r:id="rId3" imgW="7091239" imgH="4625390" progId="Word.Document.8">
                  <p:embed/>
                </p:oleObj>
              </mc:Choice>
              <mc:Fallback>
                <p:oleObj name="Document" r:id="rId3" imgW="7091239" imgH="4625390" progId="Word.Document.8">
                  <p:embed/>
                  <p:pic>
                    <p:nvPicPr>
                      <p:cNvPr id="1843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0176" y="300038"/>
                        <a:ext cx="2874963"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灯片编号占位符 3"/>
          <p:cNvSpPr>
            <a:spLocks noGrp="1"/>
          </p:cNvSpPr>
          <p:nvPr>
            <p:ph type="sldNum" sz="quarter" idx="12"/>
          </p:nvPr>
        </p:nvSpPr>
        <p:spPr>
          <a:noFill/>
        </p:spPr>
        <p:txBody>
          <a:bodyPr/>
          <a:lstStyle/>
          <a:p>
            <a:fld id="{94A9DBAD-C6BE-4468-854D-E051A86E5E72}" type="slidenum">
              <a:rPr lang="en-US" altLang="zh-CN" smtClean="0">
                <a:ea typeface="黑体" pitchFamily="49" charset="-122"/>
              </a:rPr>
              <a:pPr/>
              <a:t>13</a:t>
            </a:fld>
            <a:endParaRPr lang="en-US" altLang="zh-CN">
              <a:ea typeface="黑体" pitchFamily="49" charset="-122"/>
            </a:endParaRPr>
          </a:p>
        </p:txBody>
      </p:sp>
      <p:sp>
        <p:nvSpPr>
          <p:cNvPr id="5124" name="Text Box 3"/>
          <p:cNvSpPr txBox="1">
            <a:spLocks noChangeArrowheads="1"/>
          </p:cNvSpPr>
          <p:nvPr/>
        </p:nvSpPr>
        <p:spPr bwMode="auto">
          <a:xfrm>
            <a:off x="3047582" y="920234"/>
            <a:ext cx="381836" cy="369332"/>
          </a:xfrm>
          <a:prstGeom prst="rect">
            <a:avLst/>
          </a:prstGeom>
          <a:noFill/>
          <a:ln w="9525">
            <a:noFill/>
            <a:miter lim="800000"/>
            <a:headEnd/>
            <a:tailEnd/>
          </a:ln>
        </p:spPr>
        <p:txBody>
          <a:bodyPr wrap="none" anchor="ctr">
            <a:spAutoFit/>
          </a:bodyPr>
          <a:lstStyle/>
          <a:p>
            <a:pPr algn="ctr">
              <a:spcBef>
                <a:spcPct val="50000"/>
              </a:spcBef>
            </a:pPr>
            <a:r>
              <a:rPr lang="en-US" altLang="zh-CN"/>
              <a:t>( )</a:t>
            </a:r>
          </a:p>
        </p:txBody>
      </p:sp>
      <p:sp>
        <p:nvSpPr>
          <p:cNvPr id="5125" name="Text Box 4"/>
          <p:cNvSpPr txBox="1">
            <a:spLocks noChangeArrowheads="1"/>
          </p:cNvSpPr>
          <p:nvPr/>
        </p:nvSpPr>
        <p:spPr bwMode="auto">
          <a:xfrm>
            <a:off x="6659962" y="348734"/>
            <a:ext cx="377026" cy="369332"/>
          </a:xfrm>
          <a:prstGeom prst="rect">
            <a:avLst/>
          </a:prstGeom>
          <a:noFill/>
          <a:ln w="9525">
            <a:noFill/>
            <a:miter lim="800000"/>
            <a:headEnd/>
            <a:tailEnd/>
          </a:ln>
        </p:spPr>
        <p:txBody>
          <a:bodyPr wrap="none" anchor="ctr">
            <a:spAutoFit/>
          </a:bodyPr>
          <a:lstStyle/>
          <a:p>
            <a:pPr algn="ctr">
              <a:spcBef>
                <a:spcPct val="50000"/>
              </a:spcBef>
            </a:pPr>
            <a:r>
              <a:rPr lang="en-US" altLang="zh-CN">
                <a:solidFill>
                  <a:srgbClr val="FF0000"/>
                </a:solidFill>
                <a:latin typeface="Arial Black" pitchFamily="34" charset="0"/>
              </a:rPr>
              <a:t>Q</a:t>
            </a:r>
            <a:endParaRPr lang="en-US" altLang="zh-CN"/>
          </a:p>
        </p:txBody>
      </p:sp>
      <p:sp>
        <p:nvSpPr>
          <p:cNvPr id="5126" name="Text Box 6"/>
          <p:cNvSpPr txBox="1">
            <a:spLocks noChangeArrowheads="1"/>
          </p:cNvSpPr>
          <p:nvPr/>
        </p:nvSpPr>
        <p:spPr bwMode="auto">
          <a:xfrm>
            <a:off x="1851214" y="1796534"/>
            <a:ext cx="748923" cy="369332"/>
          </a:xfrm>
          <a:prstGeom prst="rect">
            <a:avLst/>
          </a:prstGeom>
          <a:noFill/>
          <a:ln w="9525">
            <a:noFill/>
            <a:miter lim="800000"/>
            <a:headEnd/>
            <a:tailEnd/>
          </a:ln>
        </p:spPr>
        <p:txBody>
          <a:bodyPr wrap="none" anchor="ctr">
            <a:spAutoFit/>
          </a:bodyPr>
          <a:lstStyle/>
          <a:p>
            <a:pPr algn="ctr">
              <a:spcBef>
                <a:spcPct val="50000"/>
              </a:spcBef>
            </a:pPr>
            <a:r>
              <a:rPr lang="en-US" altLang="zh-CN"/>
              <a:t>((1,1))</a:t>
            </a:r>
          </a:p>
        </p:txBody>
      </p:sp>
      <p:sp>
        <p:nvSpPr>
          <p:cNvPr id="5127" name="Line 7"/>
          <p:cNvSpPr>
            <a:spLocks noChangeShapeType="1"/>
          </p:cNvSpPr>
          <p:nvPr/>
        </p:nvSpPr>
        <p:spPr bwMode="auto">
          <a:xfrm flipH="1">
            <a:off x="2286000" y="1295400"/>
            <a:ext cx="762000" cy="457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5128" name="Text Box 8"/>
          <p:cNvSpPr txBox="1">
            <a:spLocks noChangeArrowheads="1"/>
          </p:cNvSpPr>
          <p:nvPr/>
        </p:nvSpPr>
        <p:spPr bwMode="auto">
          <a:xfrm>
            <a:off x="1719453" y="3015734"/>
            <a:ext cx="1241045" cy="369332"/>
          </a:xfrm>
          <a:prstGeom prst="rect">
            <a:avLst/>
          </a:prstGeom>
          <a:noFill/>
          <a:ln w="9525">
            <a:noFill/>
            <a:miter lim="800000"/>
            <a:headEnd/>
            <a:tailEnd/>
          </a:ln>
        </p:spPr>
        <p:txBody>
          <a:bodyPr wrap="none" anchor="ctr">
            <a:spAutoFit/>
          </a:bodyPr>
          <a:lstStyle/>
          <a:p>
            <a:pPr algn="ctr">
              <a:spcBef>
                <a:spcPct val="50000"/>
              </a:spcBef>
            </a:pPr>
            <a:r>
              <a:rPr lang="en-US" altLang="zh-CN"/>
              <a:t>((1,1) (2,3))</a:t>
            </a:r>
          </a:p>
        </p:txBody>
      </p:sp>
      <p:sp>
        <p:nvSpPr>
          <p:cNvPr id="5129" name="Line 9"/>
          <p:cNvSpPr>
            <a:spLocks noChangeShapeType="1"/>
          </p:cNvSpPr>
          <p:nvPr/>
        </p:nvSpPr>
        <p:spPr bwMode="auto">
          <a:xfrm>
            <a:off x="2133600" y="2286000"/>
            <a:ext cx="0" cy="6096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5130" name="Line 10"/>
          <p:cNvSpPr>
            <a:spLocks noChangeShapeType="1"/>
          </p:cNvSpPr>
          <p:nvPr/>
        </p:nvSpPr>
        <p:spPr bwMode="auto">
          <a:xfrm flipV="1">
            <a:off x="2362200" y="2209800"/>
            <a:ext cx="0" cy="685800"/>
          </a:xfrm>
          <a:prstGeom prst="line">
            <a:avLst/>
          </a:prstGeom>
          <a:noFill/>
          <a:ln w="9525">
            <a:solidFill>
              <a:schemeClr val="tx2"/>
            </a:solidFill>
            <a:round/>
            <a:headEnd/>
            <a:tailEnd type="triangle" w="med" len="med"/>
          </a:ln>
        </p:spPr>
        <p:txBody>
          <a:bodyPr wrap="none" anchor="ctr"/>
          <a:lstStyle/>
          <a:p>
            <a:endParaRPr lang="zh-CN" altLang="en-US"/>
          </a:p>
        </p:txBody>
      </p:sp>
      <p:graphicFrame>
        <p:nvGraphicFramePr>
          <p:cNvPr id="19459" name="Object 2"/>
          <p:cNvGraphicFramePr>
            <a:graphicFrameLocks noChangeAspect="1"/>
          </p:cNvGraphicFramePr>
          <p:nvPr/>
        </p:nvGraphicFramePr>
        <p:xfrm>
          <a:off x="6480176" y="300038"/>
          <a:ext cx="2874963" cy="2595562"/>
        </p:xfrm>
        <a:graphic>
          <a:graphicData uri="http://schemas.openxmlformats.org/presentationml/2006/ole">
            <mc:AlternateContent xmlns:mc="http://schemas.openxmlformats.org/markup-compatibility/2006">
              <mc:Choice xmlns:v="urn:schemas-microsoft-com:vml" Requires="v">
                <p:oleObj spid="_x0000_s5130" name="Document" r:id="rId3" imgW="7091239" imgH="4625390" progId="Word.Document.8">
                  <p:embed/>
                </p:oleObj>
              </mc:Choice>
              <mc:Fallback>
                <p:oleObj name="Document" r:id="rId3" imgW="7091239" imgH="4625390" progId="Word.Document.8">
                  <p:embed/>
                  <p:pic>
                    <p:nvPicPr>
                      <p:cNvPr id="19459"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0176" y="300038"/>
                        <a:ext cx="2874963"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灯片编号占位符 3"/>
          <p:cNvSpPr>
            <a:spLocks noGrp="1"/>
          </p:cNvSpPr>
          <p:nvPr>
            <p:ph type="sldNum" sz="quarter" idx="12"/>
          </p:nvPr>
        </p:nvSpPr>
        <p:spPr>
          <a:noFill/>
        </p:spPr>
        <p:txBody>
          <a:bodyPr/>
          <a:lstStyle/>
          <a:p>
            <a:fld id="{81B90442-484D-4319-A9EC-3EFEDB15F360}" type="slidenum">
              <a:rPr lang="en-US" altLang="zh-CN" smtClean="0">
                <a:ea typeface="黑体" pitchFamily="49" charset="-122"/>
              </a:rPr>
              <a:pPr/>
              <a:t>14</a:t>
            </a:fld>
            <a:endParaRPr lang="en-US" altLang="zh-CN">
              <a:ea typeface="黑体" pitchFamily="49" charset="-122"/>
            </a:endParaRPr>
          </a:p>
        </p:txBody>
      </p:sp>
      <p:sp>
        <p:nvSpPr>
          <p:cNvPr id="6148" name="Text Box 3"/>
          <p:cNvSpPr txBox="1">
            <a:spLocks noChangeArrowheads="1"/>
          </p:cNvSpPr>
          <p:nvPr/>
        </p:nvSpPr>
        <p:spPr bwMode="auto">
          <a:xfrm>
            <a:off x="3047582" y="920234"/>
            <a:ext cx="381836" cy="369332"/>
          </a:xfrm>
          <a:prstGeom prst="rect">
            <a:avLst/>
          </a:prstGeom>
          <a:noFill/>
          <a:ln w="9525">
            <a:noFill/>
            <a:miter lim="800000"/>
            <a:headEnd/>
            <a:tailEnd/>
          </a:ln>
        </p:spPr>
        <p:txBody>
          <a:bodyPr wrap="none" anchor="ctr">
            <a:spAutoFit/>
          </a:bodyPr>
          <a:lstStyle/>
          <a:p>
            <a:pPr algn="ctr">
              <a:spcBef>
                <a:spcPct val="50000"/>
              </a:spcBef>
            </a:pPr>
            <a:r>
              <a:rPr lang="en-US" altLang="zh-CN"/>
              <a:t>( )</a:t>
            </a:r>
          </a:p>
        </p:txBody>
      </p:sp>
      <p:sp>
        <p:nvSpPr>
          <p:cNvPr id="6149" name="Text Box 4"/>
          <p:cNvSpPr txBox="1">
            <a:spLocks noChangeArrowheads="1"/>
          </p:cNvSpPr>
          <p:nvPr/>
        </p:nvSpPr>
        <p:spPr bwMode="auto">
          <a:xfrm>
            <a:off x="6659962" y="348734"/>
            <a:ext cx="377026" cy="369332"/>
          </a:xfrm>
          <a:prstGeom prst="rect">
            <a:avLst/>
          </a:prstGeom>
          <a:noFill/>
          <a:ln w="9525">
            <a:noFill/>
            <a:miter lim="800000"/>
            <a:headEnd/>
            <a:tailEnd/>
          </a:ln>
        </p:spPr>
        <p:txBody>
          <a:bodyPr wrap="none" anchor="ctr">
            <a:spAutoFit/>
          </a:bodyPr>
          <a:lstStyle/>
          <a:p>
            <a:pPr algn="ctr">
              <a:spcBef>
                <a:spcPct val="50000"/>
              </a:spcBef>
            </a:pPr>
            <a:r>
              <a:rPr lang="en-US" altLang="zh-CN">
                <a:solidFill>
                  <a:srgbClr val="FF0000"/>
                </a:solidFill>
                <a:latin typeface="Arial Black" pitchFamily="34" charset="0"/>
              </a:rPr>
              <a:t>Q</a:t>
            </a:r>
            <a:endParaRPr lang="en-US" altLang="zh-CN"/>
          </a:p>
        </p:txBody>
      </p:sp>
      <p:sp>
        <p:nvSpPr>
          <p:cNvPr id="6150" name="Text Box 5"/>
          <p:cNvSpPr txBox="1">
            <a:spLocks noChangeArrowheads="1"/>
          </p:cNvSpPr>
          <p:nvPr/>
        </p:nvSpPr>
        <p:spPr bwMode="auto">
          <a:xfrm>
            <a:off x="8488762" y="882134"/>
            <a:ext cx="377026" cy="369332"/>
          </a:xfrm>
          <a:prstGeom prst="rect">
            <a:avLst/>
          </a:prstGeom>
          <a:noFill/>
          <a:ln w="9525">
            <a:noFill/>
            <a:miter lim="800000"/>
            <a:headEnd/>
            <a:tailEnd/>
          </a:ln>
        </p:spPr>
        <p:txBody>
          <a:bodyPr wrap="none" anchor="ctr">
            <a:spAutoFit/>
          </a:bodyPr>
          <a:lstStyle/>
          <a:p>
            <a:pPr algn="ctr">
              <a:spcBef>
                <a:spcPct val="50000"/>
              </a:spcBef>
            </a:pPr>
            <a:r>
              <a:rPr lang="en-US" altLang="zh-CN">
                <a:solidFill>
                  <a:srgbClr val="FF0000"/>
                </a:solidFill>
                <a:latin typeface="Arial Black" pitchFamily="34" charset="0"/>
              </a:rPr>
              <a:t>Q</a:t>
            </a:r>
            <a:endParaRPr lang="en-US" altLang="zh-CN"/>
          </a:p>
        </p:txBody>
      </p:sp>
      <p:sp>
        <p:nvSpPr>
          <p:cNvPr id="6151" name="Text Box 6"/>
          <p:cNvSpPr txBox="1">
            <a:spLocks noChangeArrowheads="1"/>
          </p:cNvSpPr>
          <p:nvPr/>
        </p:nvSpPr>
        <p:spPr bwMode="auto">
          <a:xfrm>
            <a:off x="1851214" y="1796534"/>
            <a:ext cx="748923" cy="369332"/>
          </a:xfrm>
          <a:prstGeom prst="rect">
            <a:avLst/>
          </a:prstGeom>
          <a:noFill/>
          <a:ln w="9525">
            <a:noFill/>
            <a:miter lim="800000"/>
            <a:headEnd/>
            <a:tailEnd/>
          </a:ln>
        </p:spPr>
        <p:txBody>
          <a:bodyPr wrap="none" anchor="ctr">
            <a:spAutoFit/>
          </a:bodyPr>
          <a:lstStyle/>
          <a:p>
            <a:pPr algn="ctr">
              <a:spcBef>
                <a:spcPct val="50000"/>
              </a:spcBef>
            </a:pPr>
            <a:r>
              <a:rPr lang="en-US" altLang="zh-CN"/>
              <a:t>((1,1))</a:t>
            </a:r>
          </a:p>
        </p:txBody>
      </p:sp>
      <p:sp>
        <p:nvSpPr>
          <p:cNvPr id="6152" name="Line 7"/>
          <p:cNvSpPr>
            <a:spLocks noChangeShapeType="1"/>
          </p:cNvSpPr>
          <p:nvPr/>
        </p:nvSpPr>
        <p:spPr bwMode="auto">
          <a:xfrm flipH="1">
            <a:off x="2286000" y="1295400"/>
            <a:ext cx="762000" cy="457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153" name="Text Box 8"/>
          <p:cNvSpPr txBox="1">
            <a:spLocks noChangeArrowheads="1"/>
          </p:cNvSpPr>
          <p:nvPr/>
        </p:nvSpPr>
        <p:spPr bwMode="auto">
          <a:xfrm>
            <a:off x="1719453" y="3015734"/>
            <a:ext cx="1241045" cy="369332"/>
          </a:xfrm>
          <a:prstGeom prst="rect">
            <a:avLst/>
          </a:prstGeom>
          <a:noFill/>
          <a:ln w="9525">
            <a:noFill/>
            <a:miter lim="800000"/>
            <a:headEnd/>
            <a:tailEnd/>
          </a:ln>
        </p:spPr>
        <p:txBody>
          <a:bodyPr wrap="none" anchor="ctr">
            <a:spAutoFit/>
          </a:bodyPr>
          <a:lstStyle/>
          <a:p>
            <a:pPr algn="ctr">
              <a:spcBef>
                <a:spcPct val="50000"/>
              </a:spcBef>
            </a:pPr>
            <a:r>
              <a:rPr lang="en-US" altLang="zh-CN"/>
              <a:t>((1,1) (2,3))</a:t>
            </a:r>
          </a:p>
        </p:txBody>
      </p:sp>
      <p:sp>
        <p:nvSpPr>
          <p:cNvPr id="6154" name="Line 9"/>
          <p:cNvSpPr>
            <a:spLocks noChangeShapeType="1"/>
          </p:cNvSpPr>
          <p:nvPr/>
        </p:nvSpPr>
        <p:spPr bwMode="auto">
          <a:xfrm>
            <a:off x="2133600" y="2286000"/>
            <a:ext cx="0" cy="6096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155" name="Line 10"/>
          <p:cNvSpPr>
            <a:spLocks noChangeShapeType="1"/>
          </p:cNvSpPr>
          <p:nvPr/>
        </p:nvSpPr>
        <p:spPr bwMode="auto">
          <a:xfrm flipV="1">
            <a:off x="2362200" y="2209800"/>
            <a:ext cx="0" cy="685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156" name="Text Box 11"/>
          <p:cNvSpPr txBox="1">
            <a:spLocks noChangeArrowheads="1"/>
          </p:cNvSpPr>
          <p:nvPr/>
        </p:nvSpPr>
        <p:spPr bwMode="auto">
          <a:xfrm>
            <a:off x="3700653" y="3091934"/>
            <a:ext cx="1241045" cy="369332"/>
          </a:xfrm>
          <a:prstGeom prst="rect">
            <a:avLst/>
          </a:prstGeom>
          <a:noFill/>
          <a:ln w="9525">
            <a:noFill/>
            <a:miter lim="800000"/>
            <a:headEnd/>
            <a:tailEnd/>
          </a:ln>
        </p:spPr>
        <p:txBody>
          <a:bodyPr wrap="none" anchor="ctr">
            <a:spAutoFit/>
          </a:bodyPr>
          <a:lstStyle/>
          <a:p>
            <a:pPr algn="ctr">
              <a:spcBef>
                <a:spcPct val="50000"/>
              </a:spcBef>
            </a:pPr>
            <a:r>
              <a:rPr lang="en-US" altLang="zh-CN">
                <a:solidFill>
                  <a:schemeClr val="tx2"/>
                </a:solidFill>
              </a:rPr>
              <a:t>((1,1) (2,4))</a:t>
            </a:r>
            <a:endParaRPr lang="en-US" altLang="zh-CN"/>
          </a:p>
        </p:txBody>
      </p:sp>
      <p:sp>
        <p:nvSpPr>
          <p:cNvPr id="6157" name="Line 12"/>
          <p:cNvSpPr>
            <a:spLocks noChangeShapeType="1"/>
          </p:cNvSpPr>
          <p:nvPr/>
        </p:nvSpPr>
        <p:spPr bwMode="auto">
          <a:xfrm>
            <a:off x="2590800" y="2209800"/>
            <a:ext cx="1295400" cy="838200"/>
          </a:xfrm>
          <a:prstGeom prst="line">
            <a:avLst/>
          </a:prstGeom>
          <a:noFill/>
          <a:ln w="9525">
            <a:solidFill>
              <a:schemeClr val="tx1"/>
            </a:solidFill>
            <a:round/>
            <a:headEnd/>
            <a:tailEnd type="triangle" w="med" len="med"/>
          </a:ln>
        </p:spPr>
        <p:txBody>
          <a:bodyPr wrap="none" anchor="ctr"/>
          <a:lstStyle/>
          <a:p>
            <a:endParaRPr lang="zh-CN" altLang="en-US"/>
          </a:p>
        </p:txBody>
      </p:sp>
      <p:graphicFrame>
        <p:nvGraphicFramePr>
          <p:cNvPr id="20483" name="Object 2"/>
          <p:cNvGraphicFramePr>
            <a:graphicFrameLocks noChangeAspect="1"/>
          </p:cNvGraphicFramePr>
          <p:nvPr/>
        </p:nvGraphicFramePr>
        <p:xfrm>
          <a:off x="6480176" y="300038"/>
          <a:ext cx="2874963" cy="2595562"/>
        </p:xfrm>
        <a:graphic>
          <a:graphicData uri="http://schemas.openxmlformats.org/presentationml/2006/ole">
            <mc:AlternateContent xmlns:mc="http://schemas.openxmlformats.org/markup-compatibility/2006">
              <mc:Choice xmlns:v="urn:schemas-microsoft-com:vml" Requires="v">
                <p:oleObj spid="_x0000_s6154" name="Document" r:id="rId3" imgW="7091239" imgH="4625390" progId="Word.Document.8">
                  <p:embed/>
                </p:oleObj>
              </mc:Choice>
              <mc:Fallback>
                <p:oleObj name="Document" r:id="rId3" imgW="7091239" imgH="4625390" progId="Word.Document.8">
                  <p:embed/>
                  <p:pic>
                    <p:nvPicPr>
                      <p:cNvPr id="2048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0176" y="300038"/>
                        <a:ext cx="2874963"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p>
            <a:fld id="{2B768F59-0F6D-4271-B692-60A747C65495}" type="slidenum">
              <a:rPr lang="en-US" altLang="zh-CN" smtClean="0">
                <a:ea typeface="黑体" pitchFamily="49" charset="-122"/>
              </a:rPr>
              <a:pPr/>
              <a:t>15</a:t>
            </a:fld>
            <a:endParaRPr lang="en-US" altLang="zh-CN">
              <a:ea typeface="黑体" pitchFamily="49" charset="-122"/>
            </a:endParaRPr>
          </a:p>
        </p:txBody>
      </p:sp>
      <p:sp>
        <p:nvSpPr>
          <p:cNvPr id="7172" name="Text Box 9"/>
          <p:cNvSpPr txBox="1">
            <a:spLocks noChangeArrowheads="1"/>
          </p:cNvSpPr>
          <p:nvPr/>
        </p:nvSpPr>
        <p:spPr bwMode="auto">
          <a:xfrm>
            <a:off x="3047582" y="920234"/>
            <a:ext cx="381836" cy="369332"/>
          </a:xfrm>
          <a:prstGeom prst="rect">
            <a:avLst/>
          </a:prstGeom>
          <a:noFill/>
          <a:ln w="9525">
            <a:noFill/>
            <a:miter lim="800000"/>
            <a:headEnd/>
            <a:tailEnd/>
          </a:ln>
        </p:spPr>
        <p:txBody>
          <a:bodyPr wrap="none" anchor="ctr">
            <a:spAutoFit/>
          </a:bodyPr>
          <a:lstStyle/>
          <a:p>
            <a:pPr algn="ctr">
              <a:spcBef>
                <a:spcPct val="50000"/>
              </a:spcBef>
            </a:pPr>
            <a:r>
              <a:rPr lang="en-US" altLang="zh-CN"/>
              <a:t>( )</a:t>
            </a:r>
          </a:p>
        </p:txBody>
      </p:sp>
      <p:sp>
        <p:nvSpPr>
          <p:cNvPr id="7173" name="Text Box 10"/>
          <p:cNvSpPr txBox="1">
            <a:spLocks noChangeArrowheads="1"/>
          </p:cNvSpPr>
          <p:nvPr/>
        </p:nvSpPr>
        <p:spPr bwMode="auto">
          <a:xfrm>
            <a:off x="6659962" y="348734"/>
            <a:ext cx="377026" cy="369332"/>
          </a:xfrm>
          <a:prstGeom prst="rect">
            <a:avLst/>
          </a:prstGeom>
          <a:noFill/>
          <a:ln w="9525">
            <a:noFill/>
            <a:miter lim="800000"/>
            <a:headEnd/>
            <a:tailEnd/>
          </a:ln>
        </p:spPr>
        <p:txBody>
          <a:bodyPr wrap="none" anchor="ctr">
            <a:spAutoFit/>
          </a:bodyPr>
          <a:lstStyle/>
          <a:p>
            <a:pPr algn="ctr">
              <a:spcBef>
                <a:spcPct val="50000"/>
              </a:spcBef>
            </a:pPr>
            <a:r>
              <a:rPr lang="en-US" altLang="zh-CN">
                <a:solidFill>
                  <a:srgbClr val="FF0000"/>
                </a:solidFill>
                <a:latin typeface="Arial Black" pitchFamily="34" charset="0"/>
              </a:rPr>
              <a:t>Q</a:t>
            </a:r>
            <a:endParaRPr lang="en-US" altLang="zh-CN"/>
          </a:p>
        </p:txBody>
      </p:sp>
      <p:sp>
        <p:nvSpPr>
          <p:cNvPr id="7174" name="Text Box 11"/>
          <p:cNvSpPr txBox="1">
            <a:spLocks noChangeArrowheads="1"/>
          </p:cNvSpPr>
          <p:nvPr/>
        </p:nvSpPr>
        <p:spPr bwMode="auto">
          <a:xfrm>
            <a:off x="8488762" y="882134"/>
            <a:ext cx="377026" cy="369332"/>
          </a:xfrm>
          <a:prstGeom prst="rect">
            <a:avLst/>
          </a:prstGeom>
          <a:noFill/>
          <a:ln w="9525">
            <a:noFill/>
            <a:miter lim="800000"/>
            <a:headEnd/>
            <a:tailEnd/>
          </a:ln>
        </p:spPr>
        <p:txBody>
          <a:bodyPr wrap="none" anchor="ctr">
            <a:spAutoFit/>
          </a:bodyPr>
          <a:lstStyle/>
          <a:p>
            <a:pPr algn="ctr">
              <a:spcBef>
                <a:spcPct val="50000"/>
              </a:spcBef>
            </a:pPr>
            <a:r>
              <a:rPr lang="en-US" altLang="zh-CN">
                <a:solidFill>
                  <a:srgbClr val="FF0000"/>
                </a:solidFill>
                <a:latin typeface="Arial Black" pitchFamily="34" charset="0"/>
              </a:rPr>
              <a:t>Q</a:t>
            </a:r>
            <a:endParaRPr lang="en-US" altLang="zh-CN"/>
          </a:p>
        </p:txBody>
      </p:sp>
      <p:sp>
        <p:nvSpPr>
          <p:cNvPr id="7175" name="Text Box 12"/>
          <p:cNvSpPr txBox="1">
            <a:spLocks noChangeArrowheads="1"/>
          </p:cNvSpPr>
          <p:nvPr/>
        </p:nvSpPr>
        <p:spPr bwMode="auto">
          <a:xfrm>
            <a:off x="1851214" y="1796534"/>
            <a:ext cx="748923" cy="369332"/>
          </a:xfrm>
          <a:prstGeom prst="rect">
            <a:avLst/>
          </a:prstGeom>
          <a:noFill/>
          <a:ln w="9525">
            <a:noFill/>
            <a:miter lim="800000"/>
            <a:headEnd/>
            <a:tailEnd/>
          </a:ln>
        </p:spPr>
        <p:txBody>
          <a:bodyPr wrap="none" anchor="ctr">
            <a:spAutoFit/>
          </a:bodyPr>
          <a:lstStyle/>
          <a:p>
            <a:pPr algn="ctr">
              <a:spcBef>
                <a:spcPct val="50000"/>
              </a:spcBef>
            </a:pPr>
            <a:r>
              <a:rPr lang="en-US" altLang="zh-CN"/>
              <a:t>((1,1))</a:t>
            </a:r>
          </a:p>
        </p:txBody>
      </p:sp>
      <p:sp>
        <p:nvSpPr>
          <p:cNvPr id="7176" name="Line 13"/>
          <p:cNvSpPr>
            <a:spLocks noChangeShapeType="1"/>
          </p:cNvSpPr>
          <p:nvPr/>
        </p:nvSpPr>
        <p:spPr bwMode="auto">
          <a:xfrm flipH="1">
            <a:off x="2286000" y="1295400"/>
            <a:ext cx="762000" cy="457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7177" name="Text Box 14"/>
          <p:cNvSpPr txBox="1">
            <a:spLocks noChangeArrowheads="1"/>
          </p:cNvSpPr>
          <p:nvPr/>
        </p:nvSpPr>
        <p:spPr bwMode="auto">
          <a:xfrm>
            <a:off x="1719453" y="3015734"/>
            <a:ext cx="1241045" cy="369332"/>
          </a:xfrm>
          <a:prstGeom prst="rect">
            <a:avLst/>
          </a:prstGeom>
          <a:noFill/>
          <a:ln w="9525">
            <a:noFill/>
            <a:miter lim="800000"/>
            <a:headEnd/>
            <a:tailEnd/>
          </a:ln>
        </p:spPr>
        <p:txBody>
          <a:bodyPr wrap="none" anchor="ctr">
            <a:spAutoFit/>
          </a:bodyPr>
          <a:lstStyle/>
          <a:p>
            <a:pPr algn="ctr">
              <a:spcBef>
                <a:spcPct val="50000"/>
              </a:spcBef>
            </a:pPr>
            <a:r>
              <a:rPr lang="en-US" altLang="zh-CN"/>
              <a:t>((1,1) (2,3))</a:t>
            </a:r>
          </a:p>
        </p:txBody>
      </p:sp>
      <p:sp>
        <p:nvSpPr>
          <p:cNvPr id="7178" name="Line 15"/>
          <p:cNvSpPr>
            <a:spLocks noChangeShapeType="1"/>
          </p:cNvSpPr>
          <p:nvPr/>
        </p:nvSpPr>
        <p:spPr bwMode="auto">
          <a:xfrm>
            <a:off x="2133600" y="2286000"/>
            <a:ext cx="0" cy="6096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7179" name="Line 16"/>
          <p:cNvSpPr>
            <a:spLocks noChangeShapeType="1"/>
          </p:cNvSpPr>
          <p:nvPr/>
        </p:nvSpPr>
        <p:spPr bwMode="auto">
          <a:xfrm flipV="1">
            <a:off x="2362200" y="2209800"/>
            <a:ext cx="0" cy="685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7180" name="Text Box 17"/>
          <p:cNvSpPr txBox="1">
            <a:spLocks noChangeArrowheads="1"/>
          </p:cNvSpPr>
          <p:nvPr/>
        </p:nvSpPr>
        <p:spPr bwMode="auto">
          <a:xfrm>
            <a:off x="3700653" y="3091934"/>
            <a:ext cx="1241045" cy="369332"/>
          </a:xfrm>
          <a:prstGeom prst="rect">
            <a:avLst/>
          </a:prstGeom>
          <a:noFill/>
          <a:ln w="9525">
            <a:noFill/>
            <a:miter lim="800000"/>
            <a:headEnd/>
            <a:tailEnd/>
          </a:ln>
        </p:spPr>
        <p:txBody>
          <a:bodyPr wrap="none" anchor="ctr">
            <a:spAutoFit/>
          </a:bodyPr>
          <a:lstStyle/>
          <a:p>
            <a:pPr algn="ctr">
              <a:spcBef>
                <a:spcPct val="50000"/>
              </a:spcBef>
            </a:pPr>
            <a:r>
              <a:rPr lang="en-US" altLang="zh-CN"/>
              <a:t>((1,1) (2,4))</a:t>
            </a:r>
          </a:p>
        </p:txBody>
      </p:sp>
      <p:sp>
        <p:nvSpPr>
          <p:cNvPr id="7181" name="Line 18"/>
          <p:cNvSpPr>
            <a:spLocks noChangeShapeType="1"/>
          </p:cNvSpPr>
          <p:nvPr/>
        </p:nvSpPr>
        <p:spPr bwMode="auto">
          <a:xfrm>
            <a:off x="2590800" y="2209800"/>
            <a:ext cx="1295400" cy="838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7182" name="Text Box 19"/>
          <p:cNvSpPr txBox="1">
            <a:spLocks noChangeArrowheads="1"/>
          </p:cNvSpPr>
          <p:nvPr/>
        </p:nvSpPr>
        <p:spPr bwMode="auto">
          <a:xfrm>
            <a:off x="7269562" y="1415534"/>
            <a:ext cx="377026" cy="369332"/>
          </a:xfrm>
          <a:prstGeom prst="rect">
            <a:avLst/>
          </a:prstGeom>
          <a:noFill/>
          <a:ln w="9525">
            <a:noFill/>
            <a:miter lim="800000"/>
            <a:headEnd/>
            <a:tailEnd/>
          </a:ln>
        </p:spPr>
        <p:txBody>
          <a:bodyPr wrap="none" anchor="ctr">
            <a:spAutoFit/>
          </a:bodyPr>
          <a:lstStyle/>
          <a:p>
            <a:pPr algn="ctr">
              <a:spcBef>
                <a:spcPct val="50000"/>
              </a:spcBef>
            </a:pPr>
            <a:r>
              <a:rPr lang="en-US" altLang="zh-CN">
                <a:solidFill>
                  <a:srgbClr val="FF0000"/>
                </a:solidFill>
                <a:latin typeface="Arial Black" pitchFamily="34" charset="0"/>
              </a:rPr>
              <a:t>Q</a:t>
            </a:r>
            <a:endParaRPr lang="en-US" altLang="zh-CN"/>
          </a:p>
        </p:txBody>
      </p:sp>
      <p:sp>
        <p:nvSpPr>
          <p:cNvPr id="7183" name="Text Box 20"/>
          <p:cNvSpPr txBox="1">
            <a:spLocks noChangeArrowheads="1"/>
          </p:cNvSpPr>
          <p:nvPr/>
        </p:nvSpPr>
        <p:spPr bwMode="auto">
          <a:xfrm>
            <a:off x="1879792" y="4234934"/>
            <a:ext cx="1733167" cy="369332"/>
          </a:xfrm>
          <a:prstGeom prst="rect">
            <a:avLst/>
          </a:prstGeom>
          <a:noFill/>
          <a:ln w="9525">
            <a:noFill/>
            <a:miter lim="800000"/>
            <a:headEnd/>
            <a:tailEnd/>
          </a:ln>
        </p:spPr>
        <p:txBody>
          <a:bodyPr wrap="none" anchor="ctr">
            <a:spAutoFit/>
          </a:bodyPr>
          <a:lstStyle/>
          <a:p>
            <a:pPr algn="ctr">
              <a:spcBef>
                <a:spcPct val="50000"/>
              </a:spcBef>
            </a:pPr>
            <a:r>
              <a:rPr lang="en-US" altLang="zh-CN">
                <a:solidFill>
                  <a:schemeClr val="tx2"/>
                </a:solidFill>
              </a:rPr>
              <a:t>((1,1) (2,4) (3.2))</a:t>
            </a:r>
            <a:endParaRPr lang="en-US" altLang="zh-CN"/>
          </a:p>
        </p:txBody>
      </p:sp>
      <p:sp>
        <p:nvSpPr>
          <p:cNvPr id="7184" name="Line 21"/>
          <p:cNvSpPr>
            <a:spLocks noChangeShapeType="1"/>
          </p:cNvSpPr>
          <p:nvPr/>
        </p:nvSpPr>
        <p:spPr bwMode="auto">
          <a:xfrm flipH="1">
            <a:off x="2667000" y="3581400"/>
            <a:ext cx="1295400" cy="609600"/>
          </a:xfrm>
          <a:prstGeom prst="line">
            <a:avLst/>
          </a:prstGeom>
          <a:noFill/>
          <a:ln w="9525">
            <a:solidFill>
              <a:schemeClr val="tx1"/>
            </a:solidFill>
            <a:round/>
            <a:headEnd/>
            <a:tailEnd type="triangle" w="med" len="med"/>
          </a:ln>
        </p:spPr>
        <p:txBody>
          <a:bodyPr wrap="none" anchor="ctr"/>
          <a:lstStyle/>
          <a:p>
            <a:endParaRPr lang="zh-CN" altLang="en-US"/>
          </a:p>
        </p:txBody>
      </p:sp>
      <p:graphicFrame>
        <p:nvGraphicFramePr>
          <p:cNvPr id="21507" name="Object 2"/>
          <p:cNvGraphicFramePr>
            <a:graphicFrameLocks noChangeAspect="1"/>
          </p:cNvGraphicFramePr>
          <p:nvPr/>
        </p:nvGraphicFramePr>
        <p:xfrm>
          <a:off x="6480176" y="300038"/>
          <a:ext cx="2874963" cy="2595562"/>
        </p:xfrm>
        <a:graphic>
          <a:graphicData uri="http://schemas.openxmlformats.org/presentationml/2006/ole">
            <mc:AlternateContent xmlns:mc="http://schemas.openxmlformats.org/markup-compatibility/2006">
              <mc:Choice xmlns:v="urn:schemas-microsoft-com:vml" Requires="v">
                <p:oleObj spid="_x0000_s7178" name="Document" r:id="rId3" imgW="7091239" imgH="4625390" progId="Word.Document.8">
                  <p:embed/>
                </p:oleObj>
              </mc:Choice>
              <mc:Fallback>
                <p:oleObj name="Document" r:id="rId3" imgW="7091239" imgH="4625390" progId="Word.Document.8">
                  <p:embed/>
                  <p:pic>
                    <p:nvPicPr>
                      <p:cNvPr id="2150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0176" y="300038"/>
                        <a:ext cx="2874963"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灯片编号占位符 3"/>
          <p:cNvSpPr>
            <a:spLocks noGrp="1"/>
          </p:cNvSpPr>
          <p:nvPr>
            <p:ph type="sldNum" sz="quarter" idx="12"/>
          </p:nvPr>
        </p:nvSpPr>
        <p:spPr>
          <a:noFill/>
        </p:spPr>
        <p:txBody>
          <a:bodyPr/>
          <a:lstStyle/>
          <a:p>
            <a:fld id="{5610C3F4-1000-4FE2-8D3E-043D6FC7406A}" type="slidenum">
              <a:rPr lang="en-US" altLang="zh-CN" smtClean="0">
                <a:ea typeface="黑体" pitchFamily="49" charset="-122"/>
              </a:rPr>
              <a:pPr/>
              <a:t>16</a:t>
            </a:fld>
            <a:endParaRPr lang="en-US" altLang="zh-CN">
              <a:ea typeface="黑体" pitchFamily="49" charset="-122"/>
            </a:endParaRPr>
          </a:p>
        </p:txBody>
      </p:sp>
      <p:sp>
        <p:nvSpPr>
          <p:cNvPr id="8196" name="Text Box 3"/>
          <p:cNvSpPr txBox="1">
            <a:spLocks noChangeArrowheads="1"/>
          </p:cNvSpPr>
          <p:nvPr/>
        </p:nvSpPr>
        <p:spPr bwMode="auto">
          <a:xfrm>
            <a:off x="3047582" y="920234"/>
            <a:ext cx="381836" cy="369332"/>
          </a:xfrm>
          <a:prstGeom prst="rect">
            <a:avLst/>
          </a:prstGeom>
          <a:noFill/>
          <a:ln w="9525">
            <a:noFill/>
            <a:miter lim="800000"/>
            <a:headEnd/>
            <a:tailEnd/>
          </a:ln>
        </p:spPr>
        <p:txBody>
          <a:bodyPr wrap="none" anchor="ctr">
            <a:spAutoFit/>
          </a:bodyPr>
          <a:lstStyle/>
          <a:p>
            <a:pPr algn="ctr">
              <a:spcBef>
                <a:spcPct val="50000"/>
              </a:spcBef>
            </a:pPr>
            <a:r>
              <a:rPr lang="en-US" altLang="zh-CN"/>
              <a:t>( )</a:t>
            </a:r>
          </a:p>
        </p:txBody>
      </p:sp>
      <p:sp>
        <p:nvSpPr>
          <p:cNvPr id="8197" name="Text Box 4"/>
          <p:cNvSpPr txBox="1">
            <a:spLocks noChangeArrowheads="1"/>
          </p:cNvSpPr>
          <p:nvPr/>
        </p:nvSpPr>
        <p:spPr bwMode="auto">
          <a:xfrm>
            <a:off x="6659962" y="348734"/>
            <a:ext cx="377026" cy="369332"/>
          </a:xfrm>
          <a:prstGeom prst="rect">
            <a:avLst/>
          </a:prstGeom>
          <a:noFill/>
          <a:ln w="9525">
            <a:noFill/>
            <a:miter lim="800000"/>
            <a:headEnd/>
            <a:tailEnd/>
          </a:ln>
        </p:spPr>
        <p:txBody>
          <a:bodyPr wrap="none" anchor="ctr">
            <a:spAutoFit/>
          </a:bodyPr>
          <a:lstStyle/>
          <a:p>
            <a:pPr algn="ctr">
              <a:spcBef>
                <a:spcPct val="50000"/>
              </a:spcBef>
            </a:pPr>
            <a:r>
              <a:rPr lang="en-US" altLang="zh-CN">
                <a:solidFill>
                  <a:srgbClr val="FF0000"/>
                </a:solidFill>
                <a:latin typeface="Arial Black" pitchFamily="34" charset="0"/>
              </a:rPr>
              <a:t>Q</a:t>
            </a:r>
            <a:endParaRPr lang="en-US" altLang="zh-CN"/>
          </a:p>
        </p:txBody>
      </p:sp>
      <p:sp>
        <p:nvSpPr>
          <p:cNvPr id="8198" name="Text Box 5"/>
          <p:cNvSpPr txBox="1">
            <a:spLocks noChangeArrowheads="1"/>
          </p:cNvSpPr>
          <p:nvPr/>
        </p:nvSpPr>
        <p:spPr bwMode="auto">
          <a:xfrm>
            <a:off x="8488762" y="882134"/>
            <a:ext cx="377026" cy="369332"/>
          </a:xfrm>
          <a:prstGeom prst="rect">
            <a:avLst/>
          </a:prstGeom>
          <a:noFill/>
          <a:ln w="9525">
            <a:noFill/>
            <a:miter lim="800000"/>
            <a:headEnd/>
            <a:tailEnd/>
          </a:ln>
        </p:spPr>
        <p:txBody>
          <a:bodyPr wrap="none" anchor="ctr">
            <a:spAutoFit/>
          </a:bodyPr>
          <a:lstStyle/>
          <a:p>
            <a:pPr algn="ctr">
              <a:spcBef>
                <a:spcPct val="50000"/>
              </a:spcBef>
            </a:pPr>
            <a:r>
              <a:rPr lang="en-US" altLang="zh-CN">
                <a:solidFill>
                  <a:srgbClr val="FF0000"/>
                </a:solidFill>
                <a:latin typeface="Arial Black" pitchFamily="34" charset="0"/>
              </a:rPr>
              <a:t>Q</a:t>
            </a:r>
            <a:endParaRPr lang="en-US" altLang="zh-CN"/>
          </a:p>
        </p:txBody>
      </p:sp>
      <p:sp>
        <p:nvSpPr>
          <p:cNvPr id="8199" name="Text Box 6"/>
          <p:cNvSpPr txBox="1">
            <a:spLocks noChangeArrowheads="1"/>
          </p:cNvSpPr>
          <p:nvPr/>
        </p:nvSpPr>
        <p:spPr bwMode="auto">
          <a:xfrm>
            <a:off x="1851214" y="1796534"/>
            <a:ext cx="748923" cy="369332"/>
          </a:xfrm>
          <a:prstGeom prst="rect">
            <a:avLst/>
          </a:prstGeom>
          <a:noFill/>
          <a:ln w="9525">
            <a:noFill/>
            <a:miter lim="800000"/>
            <a:headEnd/>
            <a:tailEnd/>
          </a:ln>
        </p:spPr>
        <p:txBody>
          <a:bodyPr wrap="none" anchor="ctr">
            <a:spAutoFit/>
          </a:bodyPr>
          <a:lstStyle/>
          <a:p>
            <a:pPr algn="ctr">
              <a:spcBef>
                <a:spcPct val="50000"/>
              </a:spcBef>
            </a:pPr>
            <a:r>
              <a:rPr lang="en-US" altLang="zh-CN"/>
              <a:t>((1,1))</a:t>
            </a:r>
          </a:p>
        </p:txBody>
      </p:sp>
      <p:sp>
        <p:nvSpPr>
          <p:cNvPr id="8200" name="Line 7"/>
          <p:cNvSpPr>
            <a:spLocks noChangeShapeType="1"/>
          </p:cNvSpPr>
          <p:nvPr/>
        </p:nvSpPr>
        <p:spPr bwMode="auto">
          <a:xfrm flipH="1">
            <a:off x="2286000" y="1295400"/>
            <a:ext cx="762000" cy="457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8201" name="Text Box 8"/>
          <p:cNvSpPr txBox="1">
            <a:spLocks noChangeArrowheads="1"/>
          </p:cNvSpPr>
          <p:nvPr/>
        </p:nvSpPr>
        <p:spPr bwMode="auto">
          <a:xfrm>
            <a:off x="1719453" y="3015734"/>
            <a:ext cx="1241045" cy="369332"/>
          </a:xfrm>
          <a:prstGeom prst="rect">
            <a:avLst/>
          </a:prstGeom>
          <a:noFill/>
          <a:ln w="9525">
            <a:noFill/>
            <a:miter lim="800000"/>
            <a:headEnd/>
            <a:tailEnd/>
          </a:ln>
        </p:spPr>
        <p:txBody>
          <a:bodyPr wrap="none" anchor="ctr">
            <a:spAutoFit/>
          </a:bodyPr>
          <a:lstStyle/>
          <a:p>
            <a:pPr algn="ctr">
              <a:spcBef>
                <a:spcPct val="50000"/>
              </a:spcBef>
            </a:pPr>
            <a:r>
              <a:rPr lang="en-US" altLang="zh-CN"/>
              <a:t>((1,1) (2,3))</a:t>
            </a:r>
          </a:p>
        </p:txBody>
      </p:sp>
      <p:sp>
        <p:nvSpPr>
          <p:cNvPr id="8202" name="Line 9"/>
          <p:cNvSpPr>
            <a:spLocks noChangeShapeType="1"/>
          </p:cNvSpPr>
          <p:nvPr/>
        </p:nvSpPr>
        <p:spPr bwMode="auto">
          <a:xfrm>
            <a:off x="2133600" y="2286000"/>
            <a:ext cx="0" cy="6096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8203" name="Line 10"/>
          <p:cNvSpPr>
            <a:spLocks noChangeShapeType="1"/>
          </p:cNvSpPr>
          <p:nvPr/>
        </p:nvSpPr>
        <p:spPr bwMode="auto">
          <a:xfrm flipV="1">
            <a:off x="2362200" y="2209800"/>
            <a:ext cx="0" cy="685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8204" name="Text Box 11"/>
          <p:cNvSpPr txBox="1">
            <a:spLocks noChangeArrowheads="1"/>
          </p:cNvSpPr>
          <p:nvPr/>
        </p:nvSpPr>
        <p:spPr bwMode="auto">
          <a:xfrm>
            <a:off x="3700653" y="3091934"/>
            <a:ext cx="1241045" cy="369332"/>
          </a:xfrm>
          <a:prstGeom prst="rect">
            <a:avLst/>
          </a:prstGeom>
          <a:noFill/>
          <a:ln w="9525">
            <a:noFill/>
            <a:miter lim="800000"/>
            <a:headEnd/>
            <a:tailEnd/>
          </a:ln>
        </p:spPr>
        <p:txBody>
          <a:bodyPr wrap="none" anchor="ctr">
            <a:spAutoFit/>
          </a:bodyPr>
          <a:lstStyle/>
          <a:p>
            <a:pPr algn="ctr">
              <a:spcBef>
                <a:spcPct val="50000"/>
              </a:spcBef>
            </a:pPr>
            <a:r>
              <a:rPr lang="en-US" altLang="zh-CN"/>
              <a:t>((1,1) (2,4))</a:t>
            </a:r>
          </a:p>
        </p:txBody>
      </p:sp>
      <p:sp>
        <p:nvSpPr>
          <p:cNvPr id="8205" name="Line 12"/>
          <p:cNvSpPr>
            <a:spLocks noChangeShapeType="1"/>
          </p:cNvSpPr>
          <p:nvPr/>
        </p:nvSpPr>
        <p:spPr bwMode="auto">
          <a:xfrm>
            <a:off x="2590800" y="2209800"/>
            <a:ext cx="1295400" cy="838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8206" name="Text Box 14"/>
          <p:cNvSpPr txBox="1">
            <a:spLocks noChangeArrowheads="1"/>
          </p:cNvSpPr>
          <p:nvPr/>
        </p:nvSpPr>
        <p:spPr bwMode="auto">
          <a:xfrm>
            <a:off x="1879792" y="4234934"/>
            <a:ext cx="1733167" cy="369332"/>
          </a:xfrm>
          <a:prstGeom prst="rect">
            <a:avLst/>
          </a:prstGeom>
          <a:noFill/>
          <a:ln w="9525">
            <a:noFill/>
            <a:miter lim="800000"/>
            <a:headEnd/>
            <a:tailEnd/>
          </a:ln>
        </p:spPr>
        <p:txBody>
          <a:bodyPr wrap="none" anchor="ctr">
            <a:spAutoFit/>
          </a:bodyPr>
          <a:lstStyle/>
          <a:p>
            <a:pPr algn="ctr">
              <a:spcBef>
                <a:spcPct val="50000"/>
              </a:spcBef>
            </a:pPr>
            <a:r>
              <a:rPr lang="en-US" altLang="zh-CN"/>
              <a:t>((1,1) (2,4) (3.2))</a:t>
            </a:r>
          </a:p>
        </p:txBody>
      </p:sp>
      <p:sp>
        <p:nvSpPr>
          <p:cNvPr id="8207" name="Line 15"/>
          <p:cNvSpPr>
            <a:spLocks noChangeShapeType="1"/>
          </p:cNvSpPr>
          <p:nvPr/>
        </p:nvSpPr>
        <p:spPr bwMode="auto">
          <a:xfrm flipH="1">
            <a:off x="2667000" y="3581400"/>
            <a:ext cx="1295400" cy="6096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8208" name="Line 16"/>
          <p:cNvSpPr>
            <a:spLocks noChangeShapeType="1"/>
          </p:cNvSpPr>
          <p:nvPr/>
        </p:nvSpPr>
        <p:spPr bwMode="auto">
          <a:xfrm flipV="1">
            <a:off x="3276600" y="3657600"/>
            <a:ext cx="990600" cy="533400"/>
          </a:xfrm>
          <a:prstGeom prst="line">
            <a:avLst/>
          </a:prstGeom>
          <a:noFill/>
          <a:ln w="9525">
            <a:solidFill>
              <a:schemeClr val="tx2"/>
            </a:solidFill>
            <a:round/>
            <a:headEnd/>
            <a:tailEnd type="triangle" w="med" len="med"/>
          </a:ln>
        </p:spPr>
        <p:txBody>
          <a:bodyPr wrap="none" anchor="ctr"/>
          <a:lstStyle/>
          <a:p>
            <a:endParaRPr lang="zh-CN" altLang="en-US"/>
          </a:p>
        </p:txBody>
      </p:sp>
      <p:graphicFrame>
        <p:nvGraphicFramePr>
          <p:cNvPr id="22531" name="Object 2"/>
          <p:cNvGraphicFramePr>
            <a:graphicFrameLocks noChangeAspect="1"/>
          </p:cNvGraphicFramePr>
          <p:nvPr/>
        </p:nvGraphicFramePr>
        <p:xfrm>
          <a:off x="6480176" y="300038"/>
          <a:ext cx="2874963" cy="2595562"/>
        </p:xfrm>
        <a:graphic>
          <a:graphicData uri="http://schemas.openxmlformats.org/presentationml/2006/ole">
            <mc:AlternateContent xmlns:mc="http://schemas.openxmlformats.org/markup-compatibility/2006">
              <mc:Choice xmlns:v="urn:schemas-microsoft-com:vml" Requires="v">
                <p:oleObj spid="_x0000_s8202" name="Document" r:id="rId3" imgW="7091239" imgH="4625390" progId="Word.Document.8">
                  <p:embed/>
                </p:oleObj>
              </mc:Choice>
              <mc:Fallback>
                <p:oleObj name="Document" r:id="rId3" imgW="7091239" imgH="4625390" progId="Word.Document.8">
                  <p:embed/>
                  <p:pic>
                    <p:nvPicPr>
                      <p:cNvPr id="22531"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0176" y="300038"/>
                        <a:ext cx="2874963"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灯片编号占位符 3"/>
          <p:cNvSpPr>
            <a:spLocks noGrp="1"/>
          </p:cNvSpPr>
          <p:nvPr>
            <p:ph type="sldNum" sz="quarter" idx="12"/>
          </p:nvPr>
        </p:nvSpPr>
        <p:spPr>
          <a:noFill/>
        </p:spPr>
        <p:txBody>
          <a:bodyPr/>
          <a:lstStyle/>
          <a:p>
            <a:fld id="{66E3AD81-A14E-42B2-A99F-3F3D8ED22147}" type="slidenum">
              <a:rPr lang="en-US" altLang="zh-CN" smtClean="0">
                <a:ea typeface="黑体" pitchFamily="49" charset="-122"/>
              </a:rPr>
              <a:pPr/>
              <a:t>17</a:t>
            </a:fld>
            <a:endParaRPr lang="en-US" altLang="zh-CN">
              <a:ea typeface="黑体" pitchFamily="49" charset="-122"/>
            </a:endParaRPr>
          </a:p>
        </p:txBody>
      </p:sp>
      <p:sp>
        <p:nvSpPr>
          <p:cNvPr id="9220" name="Text Box 3"/>
          <p:cNvSpPr txBox="1">
            <a:spLocks noChangeArrowheads="1"/>
          </p:cNvSpPr>
          <p:nvPr/>
        </p:nvSpPr>
        <p:spPr bwMode="auto">
          <a:xfrm>
            <a:off x="3047582" y="920234"/>
            <a:ext cx="381836" cy="369332"/>
          </a:xfrm>
          <a:prstGeom prst="rect">
            <a:avLst/>
          </a:prstGeom>
          <a:noFill/>
          <a:ln w="9525">
            <a:noFill/>
            <a:miter lim="800000"/>
            <a:headEnd/>
            <a:tailEnd/>
          </a:ln>
        </p:spPr>
        <p:txBody>
          <a:bodyPr wrap="none" anchor="ctr">
            <a:spAutoFit/>
          </a:bodyPr>
          <a:lstStyle/>
          <a:p>
            <a:pPr algn="ctr">
              <a:spcBef>
                <a:spcPct val="50000"/>
              </a:spcBef>
            </a:pPr>
            <a:r>
              <a:rPr lang="en-US" altLang="zh-CN"/>
              <a:t>( )</a:t>
            </a:r>
          </a:p>
        </p:txBody>
      </p:sp>
      <p:sp>
        <p:nvSpPr>
          <p:cNvPr id="9221" name="Text Box 4"/>
          <p:cNvSpPr txBox="1">
            <a:spLocks noChangeArrowheads="1"/>
          </p:cNvSpPr>
          <p:nvPr/>
        </p:nvSpPr>
        <p:spPr bwMode="auto">
          <a:xfrm>
            <a:off x="6659962" y="348734"/>
            <a:ext cx="377026" cy="369332"/>
          </a:xfrm>
          <a:prstGeom prst="rect">
            <a:avLst/>
          </a:prstGeom>
          <a:noFill/>
          <a:ln w="9525">
            <a:noFill/>
            <a:miter lim="800000"/>
            <a:headEnd/>
            <a:tailEnd/>
          </a:ln>
        </p:spPr>
        <p:txBody>
          <a:bodyPr wrap="none" anchor="ctr">
            <a:spAutoFit/>
          </a:bodyPr>
          <a:lstStyle/>
          <a:p>
            <a:pPr algn="ctr">
              <a:spcBef>
                <a:spcPct val="50000"/>
              </a:spcBef>
            </a:pPr>
            <a:r>
              <a:rPr lang="en-US" altLang="zh-CN">
                <a:solidFill>
                  <a:srgbClr val="FF0000"/>
                </a:solidFill>
                <a:latin typeface="Arial Black" pitchFamily="34" charset="0"/>
              </a:rPr>
              <a:t>Q</a:t>
            </a:r>
            <a:endParaRPr lang="en-US" altLang="zh-CN"/>
          </a:p>
        </p:txBody>
      </p:sp>
      <p:sp>
        <p:nvSpPr>
          <p:cNvPr id="9222" name="Text Box 6"/>
          <p:cNvSpPr txBox="1">
            <a:spLocks noChangeArrowheads="1"/>
          </p:cNvSpPr>
          <p:nvPr/>
        </p:nvSpPr>
        <p:spPr bwMode="auto">
          <a:xfrm>
            <a:off x="1851214" y="1796534"/>
            <a:ext cx="748923" cy="369332"/>
          </a:xfrm>
          <a:prstGeom prst="rect">
            <a:avLst/>
          </a:prstGeom>
          <a:noFill/>
          <a:ln w="9525">
            <a:noFill/>
            <a:miter lim="800000"/>
            <a:headEnd/>
            <a:tailEnd/>
          </a:ln>
        </p:spPr>
        <p:txBody>
          <a:bodyPr wrap="none" anchor="ctr">
            <a:spAutoFit/>
          </a:bodyPr>
          <a:lstStyle/>
          <a:p>
            <a:pPr algn="ctr">
              <a:spcBef>
                <a:spcPct val="50000"/>
              </a:spcBef>
            </a:pPr>
            <a:r>
              <a:rPr lang="en-US" altLang="zh-CN"/>
              <a:t>((1,1))</a:t>
            </a:r>
          </a:p>
        </p:txBody>
      </p:sp>
      <p:sp>
        <p:nvSpPr>
          <p:cNvPr id="9223" name="Line 7"/>
          <p:cNvSpPr>
            <a:spLocks noChangeShapeType="1"/>
          </p:cNvSpPr>
          <p:nvPr/>
        </p:nvSpPr>
        <p:spPr bwMode="auto">
          <a:xfrm flipH="1">
            <a:off x="2286000" y="1295400"/>
            <a:ext cx="762000" cy="457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9224" name="Text Box 8"/>
          <p:cNvSpPr txBox="1">
            <a:spLocks noChangeArrowheads="1"/>
          </p:cNvSpPr>
          <p:nvPr/>
        </p:nvSpPr>
        <p:spPr bwMode="auto">
          <a:xfrm>
            <a:off x="1719453" y="3015734"/>
            <a:ext cx="1241045" cy="369332"/>
          </a:xfrm>
          <a:prstGeom prst="rect">
            <a:avLst/>
          </a:prstGeom>
          <a:noFill/>
          <a:ln w="9525">
            <a:noFill/>
            <a:miter lim="800000"/>
            <a:headEnd/>
            <a:tailEnd/>
          </a:ln>
        </p:spPr>
        <p:txBody>
          <a:bodyPr wrap="none" anchor="ctr">
            <a:spAutoFit/>
          </a:bodyPr>
          <a:lstStyle/>
          <a:p>
            <a:pPr algn="ctr">
              <a:spcBef>
                <a:spcPct val="50000"/>
              </a:spcBef>
            </a:pPr>
            <a:r>
              <a:rPr lang="en-US" altLang="zh-CN"/>
              <a:t>((1,1) (2,3))</a:t>
            </a:r>
          </a:p>
        </p:txBody>
      </p:sp>
      <p:sp>
        <p:nvSpPr>
          <p:cNvPr id="9225" name="Line 9"/>
          <p:cNvSpPr>
            <a:spLocks noChangeShapeType="1"/>
          </p:cNvSpPr>
          <p:nvPr/>
        </p:nvSpPr>
        <p:spPr bwMode="auto">
          <a:xfrm>
            <a:off x="2133600" y="2286000"/>
            <a:ext cx="0" cy="6096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9226" name="Line 10"/>
          <p:cNvSpPr>
            <a:spLocks noChangeShapeType="1"/>
          </p:cNvSpPr>
          <p:nvPr/>
        </p:nvSpPr>
        <p:spPr bwMode="auto">
          <a:xfrm flipV="1">
            <a:off x="2362200" y="2209800"/>
            <a:ext cx="0" cy="685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9227" name="Text Box 11"/>
          <p:cNvSpPr txBox="1">
            <a:spLocks noChangeArrowheads="1"/>
          </p:cNvSpPr>
          <p:nvPr/>
        </p:nvSpPr>
        <p:spPr bwMode="auto">
          <a:xfrm>
            <a:off x="3700653" y="3091934"/>
            <a:ext cx="1241045" cy="369332"/>
          </a:xfrm>
          <a:prstGeom prst="rect">
            <a:avLst/>
          </a:prstGeom>
          <a:noFill/>
          <a:ln w="9525">
            <a:noFill/>
            <a:miter lim="800000"/>
            <a:headEnd/>
            <a:tailEnd/>
          </a:ln>
        </p:spPr>
        <p:txBody>
          <a:bodyPr wrap="none" anchor="ctr">
            <a:spAutoFit/>
          </a:bodyPr>
          <a:lstStyle/>
          <a:p>
            <a:pPr algn="ctr">
              <a:spcBef>
                <a:spcPct val="50000"/>
              </a:spcBef>
            </a:pPr>
            <a:r>
              <a:rPr lang="en-US" altLang="zh-CN"/>
              <a:t>((1,1) (2,4))</a:t>
            </a:r>
          </a:p>
        </p:txBody>
      </p:sp>
      <p:sp>
        <p:nvSpPr>
          <p:cNvPr id="9228" name="Line 12"/>
          <p:cNvSpPr>
            <a:spLocks noChangeShapeType="1"/>
          </p:cNvSpPr>
          <p:nvPr/>
        </p:nvSpPr>
        <p:spPr bwMode="auto">
          <a:xfrm>
            <a:off x="2590800" y="2209800"/>
            <a:ext cx="1295400" cy="838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9229" name="Text Box 14"/>
          <p:cNvSpPr txBox="1">
            <a:spLocks noChangeArrowheads="1"/>
          </p:cNvSpPr>
          <p:nvPr/>
        </p:nvSpPr>
        <p:spPr bwMode="auto">
          <a:xfrm>
            <a:off x="1879792" y="4234934"/>
            <a:ext cx="1733167" cy="369332"/>
          </a:xfrm>
          <a:prstGeom prst="rect">
            <a:avLst/>
          </a:prstGeom>
          <a:noFill/>
          <a:ln w="9525">
            <a:noFill/>
            <a:miter lim="800000"/>
            <a:headEnd/>
            <a:tailEnd/>
          </a:ln>
        </p:spPr>
        <p:txBody>
          <a:bodyPr wrap="none" anchor="ctr">
            <a:spAutoFit/>
          </a:bodyPr>
          <a:lstStyle/>
          <a:p>
            <a:pPr algn="ctr">
              <a:spcBef>
                <a:spcPct val="50000"/>
              </a:spcBef>
            </a:pPr>
            <a:r>
              <a:rPr lang="en-US" altLang="zh-CN"/>
              <a:t>((1,1) (2,4) (3.2))</a:t>
            </a:r>
          </a:p>
        </p:txBody>
      </p:sp>
      <p:sp>
        <p:nvSpPr>
          <p:cNvPr id="9230" name="Line 15"/>
          <p:cNvSpPr>
            <a:spLocks noChangeShapeType="1"/>
          </p:cNvSpPr>
          <p:nvPr/>
        </p:nvSpPr>
        <p:spPr bwMode="auto">
          <a:xfrm flipH="1">
            <a:off x="2667000" y="3581400"/>
            <a:ext cx="1295400" cy="6096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9231" name="Line 16"/>
          <p:cNvSpPr>
            <a:spLocks noChangeShapeType="1"/>
          </p:cNvSpPr>
          <p:nvPr/>
        </p:nvSpPr>
        <p:spPr bwMode="auto">
          <a:xfrm flipV="1">
            <a:off x="3276600" y="3657600"/>
            <a:ext cx="990600" cy="5334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9232" name="Line 17"/>
          <p:cNvSpPr>
            <a:spLocks noChangeShapeType="1"/>
          </p:cNvSpPr>
          <p:nvPr/>
        </p:nvSpPr>
        <p:spPr bwMode="auto">
          <a:xfrm flipH="1" flipV="1">
            <a:off x="2819400" y="2133600"/>
            <a:ext cx="1219200" cy="685800"/>
          </a:xfrm>
          <a:prstGeom prst="line">
            <a:avLst/>
          </a:prstGeom>
          <a:noFill/>
          <a:ln w="9525">
            <a:solidFill>
              <a:schemeClr val="tx2"/>
            </a:solidFill>
            <a:round/>
            <a:headEnd/>
            <a:tailEnd type="triangle" w="med" len="med"/>
          </a:ln>
        </p:spPr>
        <p:txBody>
          <a:bodyPr wrap="none" anchor="ctr"/>
          <a:lstStyle/>
          <a:p>
            <a:endParaRPr lang="zh-CN" altLang="en-US"/>
          </a:p>
        </p:txBody>
      </p:sp>
      <p:graphicFrame>
        <p:nvGraphicFramePr>
          <p:cNvPr id="23555" name="Object 2"/>
          <p:cNvGraphicFramePr>
            <a:graphicFrameLocks noChangeAspect="1"/>
          </p:cNvGraphicFramePr>
          <p:nvPr/>
        </p:nvGraphicFramePr>
        <p:xfrm>
          <a:off x="6480176" y="300038"/>
          <a:ext cx="2874963" cy="2595562"/>
        </p:xfrm>
        <a:graphic>
          <a:graphicData uri="http://schemas.openxmlformats.org/presentationml/2006/ole">
            <mc:AlternateContent xmlns:mc="http://schemas.openxmlformats.org/markup-compatibility/2006">
              <mc:Choice xmlns:v="urn:schemas-microsoft-com:vml" Requires="v">
                <p:oleObj spid="_x0000_s9226" name="Document" r:id="rId3" imgW="7091239" imgH="4625390" progId="Word.Document.8">
                  <p:embed/>
                </p:oleObj>
              </mc:Choice>
              <mc:Fallback>
                <p:oleObj name="Document" r:id="rId3" imgW="7091239" imgH="4625390" progId="Word.Document.8">
                  <p:embed/>
                  <p:pic>
                    <p:nvPicPr>
                      <p:cNvPr id="2355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0176" y="300038"/>
                        <a:ext cx="2874963"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灯片编号占位符 3"/>
          <p:cNvSpPr>
            <a:spLocks noGrp="1"/>
          </p:cNvSpPr>
          <p:nvPr>
            <p:ph type="sldNum" sz="quarter" idx="12"/>
          </p:nvPr>
        </p:nvSpPr>
        <p:spPr>
          <a:noFill/>
        </p:spPr>
        <p:txBody>
          <a:bodyPr/>
          <a:lstStyle/>
          <a:p>
            <a:fld id="{676FE3F2-519B-4811-AD3F-06D673144D80}" type="slidenum">
              <a:rPr lang="en-US" altLang="zh-CN" smtClean="0">
                <a:ea typeface="黑体" pitchFamily="49" charset="-122"/>
              </a:rPr>
              <a:pPr/>
              <a:t>18</a:t>
            </a:fld>
            <a:endParaRPr lang="en-US" altLang="zh-CN">
              <a:ea typeface="黑体" pitchFamily="49" charset="-122"/>
            </a:endParaRPr>
          </a:p>
        </p:txBody>
      </p:sp>
      <p:sp>
        <p:nvSpPr>
          <p:cNvPr id="10244" name="Text Box 16"/>
          <p:cNvSpPr txBox="1">
            <a:spLocks noChangeArrowheads="1"/>
          </p:cNvSpPr>
          <p:nvPr/>
        </p:nvSpPr>
        <p:spPr bwMode="auto">
          <a:xfrm>
            <a:off x="3047582" y="920234"/>
            <a:ext cx="381836" cy="369332"/>
          </a:xfrm>
          <a:prstGeom prst="rect">
            <a:avLst/>
          </a:prstGeom>
          <a:noFill/>
          <a:ln w="9525">
            <a:noFill/>
            <a:miter lim="800000"/>
            <a:headEnd/>
            <a:tailEnd/>
          </a:ln>
        </p:spPr>
        <p:txBody>
          <a:bodyPr wrap="none" anchor="ctr">
            <a:spAutoFit/>
          </a:bodyPr>
          <a:lstStyle/>
          <a:p>
            <a:pPr algn="ctr">
              <a:spcBef>
                <a:spcPct val="50000"/>
              </a:spcBef>
            </a:pPr>
            <a:r>
              <a:rPr lang="en-US" altLang="zh-CN"/>
              <a:t>( )</a:t>
            </a:r>
          </a:p>
        </p:txBody>
      </p:sp>
      <p:sp>
        <p:nvSpPr>
          <p:cNvPr id="10245" name="Text Box 18"/>
          <p:cNvSpPr txBox="1">
            <a:spLocks noChangeArrowheads="1"/>
          </p:cNvSpPr>
          <p:nvPr/>
        </p:nvSpPr>
        <p:spPr bwMode="auto">
          <a:xfrm>
            <a:off x="1851214" y="1796534"/>
            <a:ext cx="748923" cy="369332"/>
          </a:xfrm>
          <a:prstGeom prst="rect">
            <a:avLst/>
          </a:prstGeom>
          <a:noFill/>
          <a:ln w="9525">
            <a:noFill/>
            <a:miter lim="800000"/>
            <a:headEnd/>
            <a:tailEnd/>
          </a:ln>
        </p:spPr>
        <p:txBody>
          <a:bodyPr wrap="none" anchor="ctr">
            <a:spAutoFit/>
          </a:bodyPr>
          <a:lstStyle/>
          <a:p>
            <a:pPr algn="ctr">
              <a:spcBef>
                <a:spcPct val="50000"/>
              </a:spcBef>
            </a:pPr>
            <a:r>
              <a:rPr lang="en-US" altLang="zh-CN"/>
              <a:t>((1,1))</a:t>
            </a:r>
          </a:p>
        </p:txBody>
      </p:sp>
      <p:sp>
        <p:nvSpPr>
          <p:cNvPr id="10246" name="Line 19"/>
          <p:cNvSpPr>
            <a:spLocks noChangeShapeType="1"/>
          </p:cNvSpPr>
          <p:nvPr/>
        </p:nvSpPr>
        <p:spPr bwMode="auto">
          <a:xfrm flipH="1">
            <a:off x="2286000" y="1295400"/>
            <a:ext cx="762000" cy="457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0247" name="Text Box 20"/>
          <p:cNvSpPr txBox="1">
            <a:spLocks noChangeArrowheads="1"/>
          </p:cNvSpPr>
          <p:nvPr/>
        </p:nvSpPr>
        <p:spPr bwMode="auto">
          <a:xfrm>
            <a:off x="1719453" y="3015734"/>
            <a:ext cx="1241045" cy="369332"/>
          </a:xfrm>
          <a:prstGeom prst="rect">
            <a:avLst/>
          </a:prstGeom>
          <a:noFill/>
          <a:ln w="9525">
            <a:noFill/>
            <a:miter lim="800000"/>
            <a:headEnd/>
            <a:tailEnd/>
          </a:ln>
        </p:spPr>
        <p:txBody>
          <a:bodyPr wrap="none" anchor="ctr">
            <a:spAutoFit/>
          </a:bodyPr>
          <a:lstStyle/>
          <a:p>
            <a:pPr algn="ctr">
              <a:spcBef>
                <a:spcPct val="50000"/>
              </a:spcBef>
            </a:pPr>
            <a:r>
              <a:rPr lang="en-US" altLang="zh-CN"/>
              <a:t>((1,1) (2,3))</a:t>
            </a:r>
          </a:p>
        </p:txBody>
      </p:sp>
      <p:sp>
        <p:nvSpPr>
          <p:cNvPr id="10248" name="Line 21"/>
          <p:cNvSpPr>
            <a:spLocks noChangeShapeType="1"/>
          </p:cNvSpPr>
          <p:nvPr/>
        </p:nvSpPr>
        <p:spPr bwMode="auto">
          <a:xfrm>
            <a:off x="2133600" y="2286000"/>
            <a:ext cx="0" cy="6096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0249" name="Line 22"/>
          <p:cNvSpPr>
            <a:spLocks noChangeShapeType="1"/>
          </p:cNvSpPr>
          <p:nvPr/>
        </p:nvSpPr>
        <p:spPr bwMode="auto">
          <a:xfrm flipV="1">
            <a:off x="2362200" y="2209800"/>
            <a:ext cx="0" cy="685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0250" name="Text Box 23"/>
          <p:cNvSpPr txBox="1">
            <a:spLocks noChangeArrowheads="1"/>
          </p:cNvSpPr>
          <p:nvPr/>
        </p:nvSpPr>
        <p:spPr bwMode="auto">
          <a:xfrm>
            <a:off x="3700653" y="3091934"/>
            <a:ext cx="1241045" cy="369332"/>
          </a:xfrm>
          <a:prstGeom prst="rect">
            <a:avLst/>
          </a:prstGeom>
          <a:noFill/>
          <a:ln w="9525">
            <a:noFill/>
            <a:miter lim="800000"/>
            <a:headEnd/>
            <a:tailEnd/>
          </a:ln>
        </p:spPr>
        <p:txBody>
          <a:bodyPr wrap="none" anchor="ctr">
            <a:spAutoFit/>
          </a:bodyPr>
          <a:lstStyle/>
          <a:p>
            <a:pPr algn="ctr">
              <a:spcBef>
                <a:spcPct val="50000"/>
              </a:spcBef>
            </a:pPr>
            <a:r>
              <a:rPr lang="en-US" altLang="zh-CN"/>
              <a:t>((1,1) (2,4))</a:t>
            </a:r>
          </a:p>
        </p:txBody>
      </p:sp>
      <p:sp>
        <p:nvSpPr>
          <p:cNvPr id="10251" name="Line 24"/>
          <p:cNvSpPr>
            <a:spLocks noChangeShapeType="1"/>
          </p:cNvSpPr>
          <p:nvPr/>
        </p:nvSpPr>
        <p:spPr bwMode="auto">
          <a:xfrm>
            <a:off x="2590800" y="2209800"/>
            <a:ext cx="1295400" cy="838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0252" name="Text Box 25"/>
          <p:cNvSpPr txBox="1">
            <a:spLocks noChangeArrowheads="1"/>
          </p:cNvSpPr>
          <p:nvPr/>
        </p:nvSpPr>
        <p:spPr bwMode="auto">
          <a:xfrm>
            <a:off x="1879792" y="4234934"/>
            <a:ext cx="1733167" cy="369332"/>
          </a:xfrm>
          <a:prstGeom prst="rect">
            <a:avLst/>
          </a:prstGeom>
          <a:noFill/>
          <a:ln w="9525">
            <a:noFill/>
            <a:miter lim="800000"/>
            <a:headEnd/>
            <a:tailEnd/>
          </a:ln>
        </p:spPr>
        <p:txBody>
          <a:bodyPr wrap="none" anchor="ctr">
            <a:spAutoFit/>
          </a:bodyPr>
          <a:lstStyle/>
          <a:p>
            <a:pPr algn="ctr">
              <a:spcBef>
                <a:spcPct val="50000"/>
              </a:spcBef>
            </a:pPr>
            <a:r>
              <a:rPr lang="en-US" altLang="zh-CN"/>
              <a:t>((1,1) (2,4) (3.2))</a:t>
            </a:r>
          </a:p>
        </p:txBody>
      </p:sp>
      <p:sp>
        <p:nvSpPr>
          <p:cNvPr id="10253" name="Line 26"/>
          <p:cNvSpPr>
            <a:spLocks noChangeShapeType="1"/>
          </p:cNvSpPr>
          <p:nvPr/>
        </p:nvSpPr>
        <p:spPr bwMode="auto">
          <a:xfrm flipH="1">
            <a:off x="2667000" y="3581400"/>
            <a:ext cx="1295400" cy="6096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0254" name="Line 27"/>
          <p:cNvSpPr>
            <a:spLocks noChangeShapeType="1"/>
          </p:cNvSpPr>
          <p:nvPr/>
        </p:nvSpPr>
        <p:spPr bwMode="auto">
          <a:xfrm flipV="1">
            <a:off x="3276600" y="3657600"/>
            <a:ext cx="990600" cy="5334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0255" name="Line 28"/>
          <p:cNvSpPr>
            <a:spLocks noChangeShapeType="1"/>
          </p:cNvSpPr>
          <p:nvPr/>
        </p:nvSpPr>
        <p:spPr bwMode="auto">
          <a:xfrm flipH="1" flipV="1">
            <a:off x="2819400" y="2133600"/>
            <a:ext cx="1219200" cy="685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0256" name="Line 29"/>
          <p:cNvSpPr>
            <a:spLocks noChangeShapeType="1"/>
          </p:cNvSpPr>
          <p:nvPr/>
        </p:nvSpPr>
        <p:spPr bwMode="auto">
          <a:xfrm flipV="1">
            <a:off x="2667000" y="1447800"/>
            <a:ext cx="457200" cy="304800"/>
          </a:xfrm>
          <a:prstGeom prst="line">
            <a:avLst/>
          </a:prstGeom>
          <a:noFill/>
          <a:ln w="9525">
            <a:solidFill>
              <a:schemeClr val="tx2"/>
            </a:solidFill>
            <a:round/>
            <a:headEnd/>
            <a:tailEnd type="triangle" w="med" len="med"/>
          </a:ln>
        </p:spPr>
        <p:txBody>
          <a:bodyPr wrap="none" anchor="ctr"/>
          <a:lstStyle/>
          <a:p>
            <a:endParaRPr lang="zh-CN" altLang="en-US"/>
          </a:p>
        </p:txBody>
      </p:sp>
      <p:graphicFrame>
        <p:nvGraphicFramePr>
          <p:cNvPr id="24579" name="Object 2"/>
          <p:cNvGraphicFramePr>
            <a:graphicFrameLocks noChangeAspect="1"/>
          </p:cNvGraphicFramePr>
          <p:nvPr/>
        </p:nvGraphicFramePr>
        <p:xfrm>
          <a:off x="6480176" y="300038"/>
          <a:ext cx="2874963" cy="2595562"/>
        </p:xfrm>
        <a:graphic>
          <a:graphicData uri="http://schemas.openxmlformats.org/presentationml/2006/ole">
            <mc:AlternateContent xmlns:mc="http://schemas.openxmlformats.org/markup-compatibility/2006">
              <mc:Choice xmlns:v="urn:schemas-microsoft-com:vml" Requires="v">
                <p:oleObj spid="_x0000_s10250" name="Document" r:id="rId3" imgW="7091239" imgH="4625390" progId="Word.Document.8">
                  <p:embed/>
                </p:oleObj>
              </mc:Choice>
              <mc:Fallback>
                <p:oleObj name="Document" r:id="rId3" imgW="7091239" imgH="4625390" progId="Word.Document.8">
                  <p:embed/>
                  <p:pic>
                    <p:nvPicPr>
                      <p:cNvPr id="24579"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0176" y="300038"/>
                        <a:ext cx="2874963"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灯片编号占位符 3"/>
          <p:cNvSpPr>
            <a:spLocks noGrp="1"/>
          </p:cNvSpPr>
          <p:nvPr>
            <p:ph type="sldNum" sz="quarter" idx="12"/>
          </p:nvPr>
        </p:nvSpPr>
        <p:spPr>
          <a:noFill/>
        </p:spPr>
        <p:txBody>
          <a:bodyPr/>
          <a:lstStyle/>
          <a:p>
            <a:fld id="{D73CF3D2-ACA5-4CD9-9DEF-136DDC337C98}" type="slidenum">
              <a:rPr lang="en-US" altLang="zh-CN" smtClean="0">
                <a:ea typeface="黑体" pitchFamily="49" charset="-122"/>
              </a:rPr>
              <a:pPr/>
              <a:t>19</a:t>
            </a:fld>
            <a:endParaRPr lang="en-US" altLang="zh-CN">
              <a:ea typeface="黑体" pitchFamily="49" charset="-122"/>
            </a:endParaRPr>
          </a:p>
        </p:txBody>
      </p:sp>
      <p:sp>
        <p:nvSpPr>
          <p:cNvPr id="11268" name="Text Box 3"/>
          <p:cNvSpPr txBox="1">
            <a:spLocks noChangeArrowheads="1"/>
          </p:cNvSpPr>
          <p:nvPr/>
        </p:nvSpPr>
        <p:spPr bwMode="auto">
          <a:xfrm>
            <a:off x="3047582" y="920234"/>
            <a:ext cx="381836" cy="369332"/>
          </a:xfrm>
          <a:prstGeom prst="rect">
            <a:avLst/>
          </a:prstGeom>
          <a:noFill/>
          <a:ln w="9525">
            <a:noFill/>
            <a:miter lim="800000"/>
            <a:headEnd/>
            <a:tailEnd/>
          </a:ln>
        </p:spPr>
        <p:txBody>
          <a:bodyPr wrap="none" anchor="ctr">
            <a:spAutoFit/>
          </a:bodyPr>
          <a:lstStyle/>
          <a:p>
            <a:pPr algn="ctr">
              <a:spcBef>
                <a:spcPct val="50000"/>
              </a:spcBef>
            </a:pPr>
            <a:r>
              <a:rPr lang="en-US" altLang="zh-CN"/>
              <a:t>( )</a:t>
            </a:r>
          </a:p>
        </p:txBody>
      </p:sp>
      <p:sp>
        <p:nvSpPr>
          <p:cNvPr id="11269" name="Text Box 4"/>
          <p:cNvSpPr txBox="1">
            <a:spLocks noChangeArrowheads="1"/>
          </p:cNvSpPr>
          <p:nvPr/>
        </p:nvSpPr>
        <p:spPr bwMode="auto">
          <a:xfrm>
            <a:off x="1851214" y="1796534"/>
            <a:ext cx="748923" cy="369332"/>
          </a:xfrm>
          <a:prstGeom prst="rect">
            <a:avLst/>
          </a:prstGeom>
          <a:noFill/>
          <a:ln w="9525">
            <a:noFill/>
            <a:miter lim="800000"/>
            <a:headEnd/>
            <a:tailEnd/>
          </a:ln>
        </p:spPr>
        <p:txBody>
          <a:bodyPr wrap="none" anchor="ctr">
            <a:spAutoFit/>
          </a:bodyPr>
          <a:lstStyle/>
          <a:p>
            <a:pPr algn="ctr">
              <a:spcBef>
                <a:spcPct val="50000"/>
              </a:spcBef>
            </a:pPr>
            <a:r>
              <a:rPr lang="en-US" altLang="zh-CN"/>
              <a:t>((1,1))</a:t>
            </a:r>
          </a:p>
        </p:txBody>
      </p:sp>
      <p:sp>
        <p:nvSpPr>
          <p:cNvPr id="11270" name="Line 5"/>
          <p:cNvSpPr>
            <a:spLocks noChangeShapeType="1"/>
          </p:cNvSpPr>
          <p:nvPr/>
        </p:nvSpPr>
        <p:spPr bwMode="auto">
          <a:xfrm flipH="1">
            <a:off x="2286000" y="1295400"/>
            <a:ext cx="762000" cy="457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1271" name="Text Box 6"/>
          <p:cNvSpPr txBox="1">
            <a:spLocks noChangeArrowheads="1"/>
          </p:cNvSpPr>
          <p:nvPr/>
        </p:nvSpPr>
        <p:spPr bwMode="auto">
          <a:xfrm>
            <a:off x="1719453" y="3015734"/>
            <a:ext cx="1241045" cy="369332"/>
          </a:xfrm>
          <a:prstGeom prst="rect">
            <a:avLst/>
          </a:prstGeom>
          <a:noFill/>
          <a:ln w="9525">
            <a:noFill/>
            <a:miter lim="800000"/>
            <a:headEnd/>
            <a:tailEnd/>
          </a:ln>
        </p:spPr>
        <p:txBody>
          <a:bodyPr wrap="none" anchor="ctr">
            <a:spAutoFit/>
          </a:bodyPr>
          <a:lstStyle/>
          <a:p>
            <a:pPr algn="ctr">
              <a:spcBef>
                <a:spcPct val="50000"/>
              </a:spcBef>
            </a:pPr>
            <a:r>
              <a:rPr lang="en-US" altLang="zh-CN"/>
              <a:t>((1,1) (2,3))</a:t>
            </a:r>
          </a:p>
        </p:txBody>
      </p:sp>
      <p:sp>
        <p:nvSpPr>
          <p:cNvPr id="11272" name="Line 7"/>
          <p:cNvSpPr>
            <a:spLocks noChangeShapeType="1"/>
          </p:cNvSpPr>
          <p:nvPr/>
        </p:nvSpPr>
        <p:spPr bwMode="auto">
          <a:xfrm>
            <a:off x="2133600" y="2286000"/>
            <a:ext cx="0" cy="6096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1273" name="Line 8"/>
          <p:cNvSpPr>
            <a:spLocks noChangeShapeType="1"/>
          </p:cNvSpPr>
          <p:nvPr/>
        </p:nvSpPr>
        <p:spPr bwMode="auto">
          <a:xfrm flipV="1">
            <a:off x="2362200" y="2209800"/>
            <a:ext cx="0" cy="685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1274" name="Text Box 9"/>
          <p:cNvSpPr txBox="1">
            <a:spLocks noChangeArrowheads="1"/>
          </p:cNvSpPr>
          <p:nvPr/>
        </p:nvSpPr>
        <p:spPr bwMode="auto">
          <a:xfrm>
            <a:off x="3700653" y="3091934"/>
            <a:ext cx="1241045" cy="369332"/>
          </a:xfrm>
          <a:prstGeom prst="rect">
            <a:avLst/>
          </a:prstGeom>
          <a:noFill/>
          <a:ln w="9525">
            <a:noFill/>
            <a:miter lim="800000"/>
            <a:headEnd/>
            <a:tailEnd/>
          </a:ln>
        </p:spPr>
        <p:txBody>
          <a:bodyPr wrap="none" anchor="ctr">
            <a:spAutoFit/>
          </a:bodyPr>
          <a:lstStyle/>
          <a:p>
            <a:pPr algn="ctr">
              <a:spcBef>
                <a:spcPct val="50000"/>
              </a:spcBef>
            </a:pPr>
            <a:r>
              <a:rPr lang="en-US" altLang="zh-CN"/>
              <a:t>((1,1) (2,4))</a:t>
            </a:r>
          </a:p>
        </p:txBody>
      </p:sp>
      <p:sp>
        <p:nvSpPr>
          <p:cNvPr id="11275" name="Line 10"/>
          <p:cNvSpPr>
            <a:spLocks noChangeShapeType="1"/>
          </p:cNvSpPr>
          <p:nvPr/>
        </p:nvSpPr>
        <p:spPr bwMode="auto">
          <a:xfrm>
            <a:off x="2590800" y="2209800"/>
            <a:ext cx="1295400" cy="838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1276" name="Text Box 11"/>
          <p:cNvSpPr txBox="1">
            <a:spLocks noChangeArrowheads="1"/>
          </p:cNvSpPr>
          <p:nvPr/>
        </p:nvSpPr>
        <p:spPr bwMode="auto">
          <a:xfrm>
            <a:off x="1879792" y="4234934"/>
            <a:ext cx="1733167" cy="369332"/>
          </a:xfrm>
          <a:prstGeom prst="rect">
            <a:avLst/>
          </a:prstGeom>
          <a:noFill/>
          <a:ln w="9525">
            <a:noFill/>
            <a:miter lim="800000"/>
            <a:headEnd/>
            <a:tailEnd/>
          </a:ln>
        </p:spPr>
        <p:txBody>
          <a:bodyPr wrap="none" anchor="ctr">
            <a:spAutoFit/>
          </a:bodyPr>
          <a:lstStyle/>
          <a:p>
            <a:pPr algn="ctr">
              <a:spcBef>
                <a:spcPct val="50000"/>
              </a:spcBef>
            </a:pPr>
            <a:r>
              <a:rPr lang="en-US" altLang="zh-CN"/>
              <a:t>((1,1) (2,4) (3.2))</a:t>
            </a:r>
          </a:p>
        </p:txBody>
      </p:sp>
      <p:sp>
        <p:nvSpPr>
          <p:cNvPr id="11277" name="Line 12"/>
          <p:cNvSpPr>
            <a:spLocks noChangeShapeType="1"/>
          </p:cNvSpPr>
          <p:nvPr/>
        </p:nvSpPr>
        <p:spPr bwMode="auto">
          <a:xfrm flipH="1">
            <a:off x="2667000" y="3581400"/>
            <a:ext cx="1295400" cy="6096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1278" name="Line 13"/>
          <p:cNvSpPr>
            <a:spLocks noChangeShapeType="1"/>
          </p:cNvSpPr>
          <p:nvPr/>
        </p:nvSpPr>
        <p:spPr bwMode="auto">
          <a:xfrm flipV="1">
            <a:off x="3276600" y="3657600"/>
            <a:ext cx="990600" cy="5334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1279" name="Line 14"/>
          <p:cNvSpPr>
            <a:spLocks noChangeShapeType="1"/>
          </p:cNvSpPr>
          <p:nvPr/>
        </p:nvSpPr>
        <p:spPr bwMode="auto">
          <a:xfrm flipH="1" flipV="1">
            <a:off x="2819400" y="2133600"/>
            <a:ext cx="1219200" cy="685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1280" name="Line 15"/>
          <p:cNvSpPr>
            <a:spLocks noChangeShapeType="1"/>
          </p:cNvSpPr>
          <p:nvPr/>
        </p:nvSpPr>
        <p:spPr bwMode="auto">
          <a:xfrm flipV="1">
            <a:off x="2667000" y="1447800"/>
            <a:ext cx="457200" cy="304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1281" name="Text Box 16"/>
          <p:cNvSpPr txBox="1">
            <a:spLocks noChangeArrowheads="1"/>
          </p:cNvSpPr>
          <p:nvPr/>
        </p:nvSpPr>
        <p:spPr bwMode="auto">
          <a:xfrm>
            <a:off x="7269562" y="348734"/>
            <a:ext cx="377026" cy="369332"/>
          </a:xfrm>
          <a:prstGeom prst="rect">
            <a:avLst/>
          </a:prstGeom>
          <a:noFill/>
          <a:ln w="9525">
            <a:noFill/>
            <a:miter lim="800000"/>
            <a:headEnd/>
            <a:tailEnd/>
          </a:ln>
        </p:spPr>
        <p:txBody>
          <a:bodyPr wrap="none" anchor="ctr">
            <a:spAutoFit/>
          </a:bodyPr>
          <a:lstStyle/>
          <a:p>
            <a:pPr algn="ctr">
              <a:spcBef>
                <a:spcPct val="50000"/>
              </a:spcBef>
            </a:pPr>
            <a:r>
              <a:rPr lang="en-US" altLang="zh-CN">
                <a:solidFill>
                  <a:srgbClr val="FF0000"/>
                </a:solidFill>
                <a:latin typeface="Arial Black" pitchFamily="34" charset="0"/>
              </a:rPr>
              <a:t>Q</a:t>
            </a:r>
            <a:endParaRPr lang="en-US" altLang="zh-CN"/>
          </a:p>
        </p:txBody>
      </p:sp>
      <p:sp>
        <p:nvSpPr>
          <p:cNvPr id="11282" name="Text Box 17"/>
          <p:cNvSpPr txBox="1">
            <a:spLocks noChangeArrowheads="1"/>
          </p:cNvSpPr>
          <p:nvPr/>
        </p:nvSpPr>
        <p:spPr bwMode="auto">
          <a:xfrm>
            <a:off x="4911914" y="1872734"/>
            <a:ext cx="748923" cy="369332"/>
          </a:xfrm>
          <a:prstGeom prst="rect">
            <a:avLst/>
          </a:prstGeom>
          <a:noFill/>
          <a:ln w="9525">
            <a:noFill/>
            <a:miter lim="800000"/>
            <a:headEnd/>
            <a:tailEnd/>
          </a:ln>
        </p:spPr>
        <p:txBody>
          <a:bodyPr wrap="none" anchor="ctr">
            <a:spAutoFit/>
          </a:bodyPr>
          <a:lstStyle/>
          <a:p>
            <a:pPr algn="ctr">
              <a:spcBef>
                <a:spcPct val="50000"/>
              </a:spcBef>
            </a:pPr>
            <a:r>
              <a:rPr lang="en-US" altLang="zh-CN">
                <a:solidFill>
                  <a:schemeClr val="tx2"/>
                </a:solidFill>
              </a:rPr>
              <a:t>((1,2))</a:t>
            </a:r>
            <a:endParaRPr lang="en-US" altLang="zh-CN"/>
          </a:p>
        </p:txBody>
      </p:sp>
      <p:sp>
        <p:nvSpPr>
          <p:cNvPr id="11283" name="Line 18"/>
          <p:cNvSpPr>
            <a:spLocks noChangeShapeType="1"/>
          </p:cNvSpPr>
          <p:nvPr/>
        </p:nvSpPr>
        <p:spPr bwMode="auto">
          <a:xfrm>
            <a:off x="3505200" y="1371600"/>
            <a:ext cx="1447800" cy="457200"/>
          </a:xfrm>
          <a:prstGeom prst="line">
            <a:avLst/>
          </a:prstGeom>
          <a:noFill/>
          <a:ln w="9525">
            <a:solidFill>
              <a:schemeClr val="tx1"/>
            </a:solidFill>
            <a:round/>
            <a:headEnd/>
            <a:tailEnd type="triangle" w="med" len="med"/>
          </a:ln>
        </p:spPr>
        <p:txBody>
          <a:bodyPr wrap="none" anchor="ctr"/>
          <a:lstStyle/>
          <a:p>
            <a:endParaRPr lang="zh-CN" altLang="en-US"/>
          </a:p>
        </p:txBody>
      </p:sp>
      <p:graphicFrame>
        <p:nvGraphicFramePr>
          <p:cNvPr id="25603" name="Object 2"/>
          <p:cNvGraphicFramePr>
            <a:graphicFrameLocks noChangeAspect="1"/>
          </p:cNvGraphicFramePr>
          <p:nvPr/>
        </p:nvGraphicFramePr>
        <p:xfrm>
          <a:off x="6480176" y="300038"/>
          <a:ext cx="2874963" cy="2595562"/>
        </p:xfrm>
        <a:graphic>
          <a:graphicData uri="http://schemas.openxmlformats.org/presentationml/2006/ole">
            <mc:AlternateContent xmlns:mc="http://schemas.openxmlformats.org/markup-compatibility/2006">
              <mc:Choice xmlns:v="urn:schemas-microsoft-com:vml" Requires="v">
                <p:oleObj spid="_x0000_s11274" name="Document" r:id="rId3" imgW="7091239" imgH="4625390" progId="Word.Document.8">
                  <p:embed/>
                </p:oleObj>
              </mc:Choice>
              <mc:Fallback>
                <p:oleObj name="Document" r:id="rId3" imgW="7091239" imgH="4625390" progId="Word.Document.8">
                  <p:embed/>
                  <p:pic>
                    <p:nvPicPr>
                      <p:cNvPr id="2560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0176" y="300038"/>
                        <a:ext cx="2874963"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770CA8-5938-44D4-8BFD-8511BF5C4B18}"/>
              </a:ext>
            </a:extLst>
          </p:cNvPr>
          <p:cNvSpPr>
            <a:spLocks noGrp="1"/>
          </p:cNvSpPr>
          <p:nvPr>
            <p:ph type="title"/>
          </p:nvPr>
        </p:nvSpPr>
        <p:spPr/>
        <p:txBody>
          <a:bodyPr/>
          <a:lstStyle/>
          <a:p>
            <a:r>
              <a:rPr lang="zh-CN" altLang="en-US" dirty="0"/>
              <a:t>人工智能与思维</a:t>
            </a:r>
          </a:p>
        </p:txBody>
      </p:sp>
      <p:sp>
        <p:nvSpPr>
          <p:cNvPr id="3" name="内容占位符 2">
            <a:extLst>
              <a:ext uri="{FF2B5EF4-FFF2-40B4-BE49-F238E27FC236}">
                <a16:creationId xmlns:a16="http://schemas.microsoft.com/office/drawing/2014/main" id="{2AB703DC-735B-4203-BC1B-C0FD7C6EF46C}"/>
              </a:ext>
            </a:extLst>
          </p:cNvPr>
          <p:cNvSpPr>
            <a:spLocks noGrp="1"/>
          </p:cNvSpPr>
          <p:nvPr>
            <p:ph idx="1"/>
          </p:nvPr>
        </p:nvSpPr>
        <p:spPr/>
        <p:txBody>
          <a:bodyPr/>
          <a:lstStyle/>
          <a:p>
            <a:r>
              <a:rPr lang="zh-CN" altLang="en-US" dirty="0"/>
              <a:t>盲目搜索</a:t>
            </a:r>
            <a:endParaRPr lang="en-US" altLang="zh-CN" dirty="0"/>
          </a:p>
          <a:p>
            <a:r>
              <a:rPr lang="zh-CN" altLang="en-US" dirty="0"/>
              <a:t>启发式搜索</a:t>
            </a:r>
            <a:endParaRPr lang="en-US" altLang="zh-CN" dirty="0"/>
          </a:p>
        </p:txBody>
      </p:sp>
    </p:spTree>
    <p:extLst>
      <p:ext uri="{BB962C8B-B14F-4D97-AF65-F5344CB8AC3E}">
        <p14:creationId xmlns:p14="http://schemas.microsoft.com/office/powerpoint/2010/main" val="2709980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灯片编号占位符 3"/>
          <p:cNvSpPr>
            <a:spLocks noGrp="1"/>
          </p:cNvSpPr>
          <p:nvPr>
            <p:ph type="sldNum" sz="quarter" idx="12"/>
          </p:nvPr>
        </p:nvSpPr>
        <p:spPr>
          <a:noFill/>
        </p:spPr>
        <p:txBody>
          <a:bodyPr/>
          <a:lstStyle/>
          <a:p>
            <a:fld id="{408C3DD5-A510-4564-9CA6-FBE308EB08CD}" type="slidenum">
              <a:rPr lang="en-US" altLang="zh-CN" smtClean="0">
                <a:ea typeface="黑体" pitchFamily="49" charset="-122"/>
              </a:rPr>
              <a:pPr/>
              <a:t>20</a:t>
            </a:fld>
            <a:endParaRPr lang="en-US" altLang="zh-CN">
              <a:ea typeface="黑体" pitchFamily="49" charset="-122"/>
            </a:endParaRPr>
          </a:p>
        </p:txBody>
      </p:sp>
      <p:sp>
        <p:nvSpPr>
          <p:cNvPr id="12292" name="Text Box 3"/>
          <p:cNvSpPr txBox="1">
            <a:spLocks noChangeArrowheads="1"/>
          </p:cNvSpPr>
          <p:nvPr/>
        </p:nvSpPr>
        <p:spPr bwMode="auto">
          <a:xfrm>
            <a:off x="3047582" y="920234"/>
            <a:ext cx="381836" cy="369332"/>
          </a:xfrm>
          <a:prstGeom prst="rect">
            <a:avLst/>
          </a:prstGeom>
          <a:noFill/>
          <a:ln w="9525">
            <a:noFill/>
            <a:miter lim="800000"/>
            <a:headEnd/>
            <a:tailEnd/>
          </a:ln>
        </p:spPr>
        <p:txBody>
          <a:bodyPr wrap="none" anchor="ctr">
            <a:spAutoFit/>
          </a:bodyPr>
          <a:lstStyle/>
          <a:p>
            <a:pPr algn="ctr">
              <a:spcBef>
                <a:spcPct val="50000"/>
              </a:spcBef>
            </a:pPr>
            <a:r>
              <a:rPr lang="en-US" altLang="zh-CN"/>
              <a:t>( )</a:t>
            </a:r>
          </a:p>
        </p:txBody>
      </p:sp>
      <p:sp>
        <p:nvSpPr>
          <p:cNvPr id="12293" name="Text Box 4"/>
          <p:cNvSpPr txBox="1">
            <a:spLocks noChangeArrowheads="1"/>
          </p:cNvSpPr>
          <p:nvPr/>
        </p:nvSpPr>
        <p:spPr bwMode="auto">
          <a:xfrm>
            <a:off x="1851214" y="1796534"/>
            <a:ext cx="748923" cy="369332"/>
          </a:xfrm>
          <a:prstGeom prst="rect">
            <a:avLst/>
          </a:prstGeom>
          <a:noFill/>
          <a:ln w="9525">
            <a:noFill/>
            <a:miter lim="800000"/>
            <a:headEnd/>
            <a:tailEnd/>
          </a:ln>
        </p:spPr>
        <p:txBody>
          <a:bodyPr wrap="none" anchor="ctr">
            <a:spAutoFit/>
          </a:bodyPr>
          <a:lstStyle/>
          <a:p>
            <a:pPr algn="ctr">
              <a:spcBef>
                <a:spcPct val="50000"/>
              </a:spcBef>
            </a:pPr>
            <a:r>
              <a:rPr lang="en-US" altLang="zh-CN"/>
              <a:t>((1,1))</a:t>
            </a:r>
          </a:p>
        </p:txBody>
      </p:sp>
      <p:sp>
        <p:nvSpPr>
          <p:cNvPr id="12294" name="Line 5"/>
          <p:cNvSpPr>
            <a:spLocks noChangeShapeType="1"/>
          </p:cNvSpPr>
          <p:nvPr/>
        </p:nvSpPr>
        <p:spPr bwMode="auto">
          <a:xfrm flipH="1">
            <a:off x="2286000" y="1295400"/>
            <a:ext cx="762000" cy="457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2295" name="Text Box 6"/>
          <p:cNvSpPr txBox="1">
            <a:spLocks noChangeArrowheads="1"/>
          </p:cNvSpPr>
          <p:nvPr/>
        </p:nvSpPr>
        <p:spPr bwMode="auto">
          <a:xfrm>
            <a:off x="1719453" y="3015734"/>
            <a:ext cx="1241045" cy="369332"/>
          </a:xfrm>
          <a:prstGeom prst="rect">
            <a:avLst/>
          </a:prstGeom>
          <a:noFill/>
          <a:ln w="9525">
            <a:noFill/>
            <a:miter lim="800000"/>
            <a:headEnd/>
            <a:tailEnd/>
          </a:ln>
        </p:spPr>
        <p:txBody>
          <a:bodyPr wrap="none" anchor="ctr">
            <a:spAutoFit/>
          </a:bodyPr>
          <a:lstStyle/>
          <a:p>
            <a:pPr algn="ctr">
              <a:spcBef>
                <a:spcPct val="50000"/>
              </a:spcBef>
            </a:pPr>
            <a:r>
              <a:rPr lang="en-US" altLang="zh-CN"/>
              <a:t>((1,1) (2,3))</a:t>
            </a:r>
          </a:p>
        </p:txBody>
      </p:sp>
      <p:sp>
        <p:nvSpPr>
          <p:cNvPr id="12296" name="Line 7"/>
          <p:cNvSpPr>
            <a:spLocks noChangeShapeType="1"/>
          </p:cNvSpPr>
          <p:nvPr/>
        </p:nvSpPr>
        <p:spPr bwMode="auto">
          <a:xfrm>
            <a:off x="2133600" y="2286000"/>
            <a:ext cx="0" cy="6096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2297" name="Line 8"/>
          <p:cNvSpPr>
            <a:spLocks noChangeShapeType="1"/>
          </p:cNvSpPr>
          <p:nvPr/>
        </p:nvSpPr>
        <p:spPr bwMode="auto">
          <a:xfrm flipV="1">
            <a:off x="2362200" y="2209800"/>
            <a:ext cx="0" cy="685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2298" name="Text Box 9"/>
          <p:cNvSpPr txBox="1">
            <a:spLocks noChangeArrowheads="1"/>
          </p:cNvSpPr>
          <p:nvPr/>
        </p:nvSpPr>
        <p:spPr bwMode="auto">
          <a:xfrm>
            <a:off x="3700653" y="3091934"/>
            <a:ext cx="1241045" cy="369332"/>
          </a:xfrm>
          <a:prstGeom prst="rect">
            <a:avLst/>
          </a:prstGeom>
          <a:noFill/>
          <a:ln w="9525">
            <a:noFill/>
            <a:miter lim="800000"/>
            <a:headEnd/>
            <a:tailEnd/>
          </a:ln>
        </p:spPr>
        <p:txBody>
          <a:bodyPr wrap="none" anchor="ctr">
            <a:spAutoFit/>
          </a:bodyPr>
          <a:lstStyle/>
          <a:p>
            <a:pPr algn="ctr">
              <a:spcBef>
                <a:spcPct val="50000"/>
              </a:spcBef>
            </a:pPr>
            <a:r>
              <a:rPr lang="en-US" altLang="zh-CN"/>
              <a:t>((1,1) (2,4))</a:t>
            </a:r>
          </a:p>
        </p:txBody>
      </p:sp>
      <p:sp>
        <p:nvSpPr>
          <p:cNvPr id="12299" name="Line 10"/>
          <p:cNvSpPr>
            <a:spLocks noChangeShapeType="1"/>
          </p:cNvSpPr>
          <p:nvPr/>
        </p:nvSpPr>
        <p:spPr bwMode="auto">
          <a:xfrm>
            <a:off x="2590800" y="2209800"/>
            <a:ext cx="1295400" cy="838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2300" name="Text Box 11"/>
          <p:cNvSpPr txBox="1">
            <a:spLocks noChangeArrowheads="1"/>
          </p:cNvSpPr>
          <p:nvPr/>
        </p:nvSpPr>
        <p:spPr bwMode="auto">
          <a:xfrm>
            <a:off x="1879792" y="4234934"/>
            <a:ext cx="1733167" cy="369332"/>
          </a:xfrm>
          <a:prstGeom prst="rect">
            <a:avLst/>
          </a:prstGeom>
          <a:noFill/>
          <a:ln w="9525">
            <a:noFill/>
            <a:miter lim="800000"/>
            <a:headEnd/>
            <a:tailEnd/>
          </a:ln>
        </p:spPr>
        <p:txBody>
          <a:bodyPr wrap="none" anchor="ctr">
            <a:spAutoFit/>
          </a:bodyPr>
          <a:lstStyle/>
          <a:p>
            <a:pPr algn="ctr">
              <a:spcBef>
                <a:spcPct val="50000"/>
              </a:spcBef>
            </a:pPr>
            <a:r>
              <a:rPr lang="en-US" altLang="zh-CN"/>
              <a:t>((1,1) (2,4) (3.2))</a:t>
            </a:r>
          </a:p>
        </p:txBody>
      </p:sp>
      <p:sp>
        <p:nvSpPr>
          <p:cNvPr id="12301" name="Line 12"/>
          <p:cNvSpPr>
            <a:spLocks noChangeShapeType="1"/>
          </p:cNvSpPr>
          <p:nvPr/>
        </p:nvSpPr>
        <p:spPr bwMode="auto">
          <a:xfrm flipH="1">
            <a:off x="2667000" y="3581400"/>
            <a:ext cx="1295400" cy="6096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2302" name="Line 13"/>
          <p:cNvSpPr>
            <a:spLocks noChangeShapeType="1"/>
          </p:cNvSpPr>
          <p:nvPr/>
        </p:nvSpPr>
        <p:spPr bwMode="auto">
          <a:xfrm flipV="1">
            <a:off x="3276600" y="3657600"/>
            <a:ext cx="990600" cy="5334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2303" name="Line 14"/>
          <p:cNvSpPr>
            <a:spLocks noChangeShapeType="1"/>
          </p:cNvSpPr>
          <p:nvPr/>
        </p:nvSpPr>
        <p:spPr bwMode="auto">
          <a:xfrm flipH="1" flipV="1">
            <a:off x="2819400" y="2133600"/>
            <a:ext cx="1219200" cy="685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2304" name="Line 15"/>
          <p:cNvSpPr>
            <a:spLocks noChangeShapeType="1"/>
          </p:cNvSpPr>
          <p:nvPr/>
        </p:nvSpPr>
        <p:spPr bwMode="auto">
          <a:xfrm flipV="1">
            <a:off x="2667000" y="1447800"/>
            <a:ext cx="457200" cy="304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2305" name="Text Box 16"/>
          <p:cNvSpPr txBox="1">
            <a:spLocks noChangeArrowheads="1"/>
          </p:cNvSpPr>
          <p:nvPr/>
        </p:nvSpPr>
        <p:spPr bwMode="auto">
          <a:xfrm>
            <a:off x="7269562" y="348734"/>
            <a:ext cx="377026" cy="369332"/>
          </a:xfrm>
          <a:prstGeom prst="rect">
            <a:avLst/>
          </a:prstGeom>
          <a:noFill/>
          <a:ln w="9525">
            <a:noFill/>
            <a:miter lim="800000"/>
            <a:headEnd/>
            <a:tailEnd/>
          </a:ln>
        </p:spPr>
        <p:txBody>
          <a:bodyPr wrap="none" anchor="ctr">
            <a:spAutoFit/>
          </a:bodyPr>
          <a:lstStyle/>
          <a:p>
            <a:pPr algn="ctr">
              <a:spcBef>
                <a:spcPct val="50000"/>
              </a:spcBef>
            </a:pPr>
            <a:r>
              <a:rPr lang="en-US" altLang="zh-CN">
                <a:solidFill>
                  <a:srgbClr val="FF0000"/>
                </a:solidFill>
                <a:latin typeface="Arial Black" pitchFamily="34" charset="0"/>
              </a:rPr>
              <a:t>Q</a:t>
            </a:r>
            <a:endParaRPr lang="en-US" altLang="zh-CN"/>
          </a:p>
        </p:txBody>
      </p:sp>
      <p:sp>
        <p:nvSpPr>
          <p:cNvPr id="12306" name="Text Box 17"/>
          <p:cNvSpPr txBox="1">
            <a:spLocks noChangeArrowheads="1"/>
          </p:cNvSpPr>
          <p:nvPr/>
        </p:nvSpPr>
        <p:spPr bwMode="auto">
          <a:xfrm>
            <a:off x="4911914" y="1872734"/>
            <a:ext cx="748923" cy="369332"/>
          </a:xfrm>
          <a:prstGeom prst="rect">
            <a:avLst/>
          </a:prstGeom>
          <a:noFill/>
          <a:ln w="9525">
            <a:noFill/>
            <a:miter lim="800000"/>
            <a:headEnd/>
            <a:tailEnd/>
          </a:ln>
        </p:spPr>
        <p:txBody>
          <a:bodyPr wrap="none" anchor="ctr">
            <a:spAutoFit/>
          </a:bodyPr>
          <a:lstStyle/>
          <a:p>
            <a:pPr algn="ctr">
              <a:spcBef>
                <a:spcPct val="50000"/>
              </a:spcBef>
            </a:pPr>
            <a:r>
              <a:rPr lang="en-US" altLang="zh-CN"/>
              <a:t>((1,2))</a:t>
            </a:r>
          </a:p>
        </p:txBody>
      </p:sp>
      <p:sp>
        <p:nvSpPr>
          <p:cNvPr id="12307" name="Line 18"/>
          <p:cNvSpPr>
            <a:spLocks noChangeShapeType="1"/>
          </p:cNvSpPr>
          <p:nvPr/>
        </p:nvSpPr>
        <p:spPr bwMode="auto">
          <a:xfrm>
            <a:off x="3505200" y="1371600"/>
            <a:ext cx="1447800" cy="457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2308" name="Text Box 19"/>
          <p:cNvSpPr txBox="1">
            <a:spLocks noChangeArrowheads="1"/>
          </p:cNvSpPr>
          <p:nvPr/>
        </p:nvSpPr>
        <p:spPr bwMode="auto">
          <a:xfrm>
            <a:off x="8488762" y="882134"/>
            <a:ext cx="377026" cy="369332"/>
          </a:xfrm>
          <a:prstGeom prst="rect">
            <a:avLst/>
          </a:prstGeom>
          <a:noFill/>
          <a:ln w="9525">
            <a:noFill/>
            <a:miter lim="800000"/>
            <a:headEnd/>
            <a:tailEnd/>
          </a:ln>
        </p:spPr>
        <p:txBody>
          <a:bodyPr wrap="none" anchor="ctr">
            <a:spAutoFit/>
          </a:bodyPr>
          <a:lstStyle/>
          <a:p>
            <a:pPr algn="ctr">
              <a:spcBef>
                <a:spcPct val="50000"/>
              </a:spcBef>
            </a:pPr>
            <a:r>
              <a:rPr lang="en-US" altLang="zh-CN">
                <a:solidFill>
                  <a:srgbClr val="FF0000"/>
                </a:solidFill>
                <a:latin typeface="Arial Black" pitchFamily="34" charset="0"/>
              </a:rPr>
              <a:t>Q</a:t>
            </a:r>
            <a:endParaRPr lang="en-US" altLang="zh-CN"/>
          </a:p>
        </p:txBody>
      </p:sp>
      <p:sp>
        <p:nvSpPr>
          <p:cNvPr id="12309" name="Text Box 20"/>
          <p:cNvSpPr txBox="1">
            <a:spLocks noChangeArrowheads="1"/>
          </p:cNvSpPr>
          <p:nvPr/>
        </p:nvSpPr>
        <p:spPr bwMode="auto">
          <a:xfrm>
            <a:off x="5834253" y="3244334"/>
            <a:ext cx="1241045" cy="369332"/>
          </a:xfrm>
          <a:prstGeom prst="rect">
            <a:avLst/>
          </a:prstGeom>
          <a:noFill/>
          <a:ln w="9525">
            <a:noFill/>
            <a:miter lim="800000"/>
            <a:headEnd/>
            <a:tailEnd/>
          </a:ln>
        </p:spPr>
        <p:txBody>
          <a:bodyPr wrap="none" anchor="ctr">
            <a:spAutoFit/>
          </a:bodyPr>
          <a:lstStyle/>
          <a:p>
            <a:pPr algn="ctr">
              <a:spcBef>
                <a:spcPct val="50000"/>
              </a:spcBef>
            </a:pPr>
            <a:r>
              <a:rPr lang="en-US" altLang="zh-CN">
                <a:solidFill>
                  <a:schemeClr val="tx2"/>
                </a:solidFill>
              </a:rPr>
              <a:t>((1,2) (2,4))</a:t>
            </a:r>
            <a:endParaRPr lang="en-US" altLang="zh-CN"/>
          </a:p>
        </p:txBody>
      </p:sp>
      <p:sp>
        <p:nvSpPr>
          <p:cNvPr id="12310" name="Line 21"/>
          <p:cNvSpPr>
            <a:spLocks noChangeShapeType="1"/>
          </p:cNvSpPr>
          <p:nvPr/>
        </p:nvSpPr>
        <p:spPr bwMode="auto">
          <a:xfrm>
            <a:off x="5486400" y="2362200"/>
            <a:ext cx="990600" cy="838200"/>
          </a:xfrm>
          <a:prstGeom prst="line">
            <a:avLst/>
          </a:prstGeom>
          <a:noFill/>
          <a:ln w="9525">
            <a:solidFill>
              <a:schemeClr val="tx1"/>
            </a:solidFill>
            <a:round/>
            <a:headEnd/>
            <a:tailEnd type="triangle" w="med" len="med"/>
          </a:ln>
        </p:spPr>
        <p:txBody>
          <a:bodyPr wrap="none" anchor="ctr"/>
          <a:lstStyle/>
          <a:p>
            <a:endParaRPr lang="zh-CN" altLang="en-US"/>
          </a:p>
        </p:txBody>
      </p:sp>
      <p:graphicFrame>
        <p:nvGraphicFramePr>
          <p:cNvPr id="26627" name="Object 2"/>
          <p:cNvGraphicFramePr>
            <a:graphicFrameLocks noChangeAspect="1"/>
          </p:cNvGraphicFramePr>
          <p:nvPr/>
        </p:nvGraphicFramePr>
        <p:xfrm>
          <a:off x="6480176" y="300038"/>
          <a:ext cx="2874963" cy="2595562"/>
        </p:xfrm>
        <a:graphic>
          <a:graphicData uri="http://schemas.openxmlformats.org/presentationml/2006/ole">
            <mc:AlternateContent xmlns:mc="http://schemas.openxmlformats.org/markup-compatibility/2006">
              <mc:Choice xmlns:v="urn:schemas-microsoft-com:vml" Requires="v">
                <p:oleObj spid="_x0000_s12298" name="Document" r:id="rId3" imgW="7091239" imgH="4625390" progId="Word.Document.8">
                  <p:embed/>
                </p:oleObj>
              </mc:Choice>
              <mc:Fallback>
                <p:oleObj name="Document" r:id="rId3" imgW="7091239" imgH="4625390" progId="Word.Document.8">
                  <p:embed/>
                  <p:pic>
                    <p:nvPicPr>
                      <p:cNvPr id="2662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0176" y="300038"/>
                        <a:ext cx="2874963"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灯片编号占位符 3"/>
          <p:cNvSpPr>
            <a:spLocks noGrp="1"/>
          </p:cNvSpPr>
          <p:nvPr>
            <p:ph type="sldNum" sz="quarter" idx="12"/>
          </p:nvPr>
        </p:nvSpPr>
        <p:spPr>
          <a:noFill/>
        </p:spPr>
        <p:txBody>
          <a:bodyPr/>
          <a:lstStyle/>
          <a:p>
            <a:fld id="{049412B5-8CFF-4A19-A9B0-78C8D2790A5B}" type="slidenum">
              <a:rPr lang="en-US" altLang="zh-CN" smtClean="0">
                <a:ea typeface="黑体" pitchFamily="49" charset="-122"/>
              </a:rPr>
              <a:pPr/>
              <a:t>21</a:t>
            </a:fld>
            <a:endParaRPr lang="en-US" altLang="zh-CN">
              <a:ea typeface="黑体" pitchFamily="49" charset="-122"/>
            </a:endParaRPr>
          </a:p>
        </p:txBody>
      </p:sp>
      <p:sp>
        <p:nvSpPr>
          <p:cNvPr id="13316" name="Text Box 3"/>
          <p:cNvSpPr txBox="1">
            <a:spLocks noChangeArrowheads="1"/>
          </p:cNvSpPr>
          <p:nvPr/>
        </p:nvSpPr>
        <p:spPr bwMode="auto">
          <a:xfrm>
            <a:off x="3047582" y="920234"/>
            <a:ext cx="381836" cy="369332"/>
          </a:xfrm>
          <a:prstGeom prst="rect">
            <a:avLst/>
          </a:prstGeom>
          <a:noFill/>
          <a:ln w="9525">
            <a:noFill/>
            <a:miter lim="800000"/>
            <a:headEnd/>
            <a:tailEnd/>
          </a:ln>
        </p:spPr>
        <p:txBody>
          <a:bodyPr wrap="none" anchor="ctr">
            <a:spAutoFit/>
          </a:bodyPr>
          <a:lstStyle/>
          <a:p>
            <a:pPr algn="ctr">
              <a:spcBef>
                <a:spcPct val="50000"/>
              </a:spcBef>
            </a:pPr>
            <a:r>
              <a:rPr lang="en-US" altLang="zh-CN"/>
              <a:t>( )</a:t>
            </a:r>
          </a:p>
        </p:txBody>
      </p:sp>
      <p:sp>
        <p:nvSpPr>
          <p:cNvPr id="13317" name="Text Box 4"/>
          <p:cNvSpPr txBox="1">
            <a:spLocks noChangeArrowheads="1"/>
          </p:cNvSpPr>
          <p:nvPr/>
        </p:nvSpPr>
        <p:spPr bwMode="auto">
          <a:xfrm>
            <a:off x="1851214" y="1796534"/>
            <a:ext cx="748923" cy="369332"/>
          </a:xfrm>
          <a:prstGeom prst="rect">
            <a:avLst/>
          </a:prstGeom>
          <a:noFill/>
          <a:ln w="9525">
            <a:noFill/>
            <a:miter lim="800000"/>
            <a:headEnd/>
            <a:tailEnd/>
          </a:ln>
        </p:spPr>
        <p:txBody>
          <a:bodyPr wrap="none" anchor="ctr">
            <a:spAutoFit/>
          </a:bodyPr>
          <a:lstStyle/>
          <a:p>
            <a:pPr algn="ctr">
              <a:spcBef>
                <a:spcPct val="50000"/>
              </a:spcBef>
            </a:pPr>
            <a:r>
              <a:rPr lang="en-US" altLang="zh-CN"/>
              <a:t>((1,1))</a:t>
            </a:r>
          </a:p>
        </p:txBody>
      </p:sp>
      <p:sp>
        <p:nvSpPr>
          <p:cNvPr id="13318" name="Line 5"/>
          <p:cNvSpPr>
            <a:spLocks noChangeShapeType="1"/>
          </p:cNvSpPr>
          <p:nvPr/>
        </p:nvSpPr>
        <p:spPr bwMode="auto">
          <a:xfrm flipH="1">
            <a:off x="2286000" y="1295400"/>
            <a:ext cx="762000" cy="457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3319" name="Text Box 6"/>
          <p:cNvSpPr txBox="1">
            <a:spLocks noChangeArrowheads="1"/>
          </p:cNvSpPr>
          <p:nvPr/>
        </p:nvSpPr>
        <p:spPr bwMode="auto">
          <a:xfrm>
            <a:off x="1719453" y="3015734"/>
            <a:ext cx="1241045" cy="369332"/>
          </a:xfrm>
          <a:prstGeom prst="rect">
            <a:avLst/>
          </a:prstGeom>
          <a:noFill/>
          <a:ln w="9525">
            <a:noFill/>
            <a:miter lim="800000"/>
            <a:headEnd/>
            <a:tailEnd/>
          </a:ln>
        </p:spPr>
        <p:txBody>
          <a:bodyPr wrap="none" anchor="ctr">
            <a:spAutoFit/>
          </a:bodyPr>
          <a:lstStyle/>
          <a:p>
            <a:pPr algn="ctr">
              <a:spcBef>
                <a:spcPct val="50000"/>
              </a:spcBef>
            </a:pPr>
            <a:r>
              <a:rPr lang="en-US" altLang="zh-CN"/>
              <a:t>((1,1) (2,3))</a:t>
            </a:r>
          </a:p>
        </p:txBody>
      </p:sp>
      <p:sp>
        <p:nvSpPr>
          <p:cNvPr id="13320" name="Line 7"/>
          <p:cNvSpPr>
            <a:spLocks noChangeShapeType="1"/>
          </p:cNvSpPr>
          <p:nvPr/>
        </p:nvSpPr>
        <p:spPr bwMode="auto">
          <a:xfrm>
            <a:off x="2133600" y="2286000"/>
            <a:ext cx="0" cy="6096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3321" name="Line 8"/>
          <p:cNvSpPr>
            <a:spLocks noChangeShapeType="1"/>
          </p:cNvSpPr>
          <p:nvPr/>
        </p:nvSpPr>
        <p:spPr bwMode="auto">
          <a:xfrm flipV="1">
            <a:off x="2362200" y="2209800"/>
            <a:ext cx="0" cy="685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3322" name="Text Box 9"/>
          <p:cNvSpPr txBox="1">
            <a:spLocks noChangeArrowheads="1"/>
          </p:cNvSpPr>
          <p:nvPr/>
        </p:nvSpPr>
        <p:spPr bwMode="auto">
          <a:xfrm>
            <a:off x="3700653" y="3091934"/>
            <a:ext cx="1241045" cy="369332"/>
          </a:xfrm>
          <a:prstGeom prst="rect">
            <a:avLst/>
          </a:prstGeom>
          <a:noFill/>
          <a:ln w="9525">
            <a:noFill/>
            <a:miter lim="800000"/>
            <a:headEnd/>
            <a:tailEnd/>
          </a:ln>
        </p:spPr>
        <p:txBody>
          <a:bodyPr wrap="none" anchor="ctr">
            <a:spAutoFit/>
          </a:bodyPr>
          <a:lstStyle/>
          <a:p>
            <a:pPr algn="ctr">
              <a:spcBef>
                <a:spcPct val="50000"/>
              </a:spcBef>
            </a:pPr>
            <a:r>
              <a:rPr lang="en-US" altLang="zh-CN"/>
              <a:t>((1,1) (2,4))</a:t>
            </a:r>
          </a:p>
        </p:txBody>
      </p:sp>
      <p:sp>
        <p:nvSpPr>
          <p:cNvPr id="13323" name="Line 10"/>
          <p:cNvSpPr>
            <a:spLocks noChangeShapeType="1"/>
          </p:cNvSpPr>
          <p:nvPr/>
        </p:nvSpPr>
        <p:spPr bwMode="auto">
          <a:xfrm>
            <a:off x="2590800" y="2209800"/>
            <a:ext cx="1295400" cy="838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3324" name="Text Box 11"/>
          <p:cNvSpPr txBox="1">
            <a:spLocks noChangeArrowheads="1"/>
          </p:cNvSpPr>
          <p:nvPr/>
        </p:nvSpPr>
        <p:spPr bwMode="auto">
          <a:xfrm>
            <a:off x="1879792" y="4234934"/>
            <a:ext cx="1733167" cy="369332"/>
          </a:xfrm>
          <a:prstGeom prst="rect">
            <a:avLst/>
          </a:prstGeom>
          <a:noFill/>
          <a:ln w="9525">
            <a:noFill/>
            <a:miter lim="800000"/>
            <a:headEnd/>
            <a:tailEnd/>
          </a:ln>
        </p:spPr>
        <p:txBody>
          <a:bodyPr wrap="none" anchor="ctr">
            <a:spAutoFit/>
          </a:bodyPr>
          <a:lstStyle/>
          <a:p>
            <a:pPr algn="ctr">
              <a:spcBef>
                <a:spcPct val="50000"/>
              </a:spcBef>
            </a:pPr>
            <a:r>
              <a:rPr lang="en-US" altLang="zh-CN"/>
              <a:t>((1,1) (2,4) (3.2))</a:t>
            </a:r>
          </a:p>
        </p:txBody>
      </p:sp>
      <p:sp>
        <p:nvSpPr>
          <p:cNvPr id="13325" name="Line 12"/>
          <p:cNvSpPr>
            <a:spLocks noChangeShapeType="1"/>
          </p:cNvSpPr>
          <p:nvPr/>
        </p:nvSpPr>
        <p:spPr bwMode="auto">
          <a:xfrm flipH="1">
            <a:off x="2667000" y="3581400"/>
            <a:ext cx="1295400" cy="6096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3326" name="Line 13"/>
          <p:cNvSpPr>
            <a:spLocks noChangeShapeType="1"/>
          </p:cNvSpPr>
          <p:nvPr/>
        </p:nvSpPr>
        <p:spPr bwMode="auto">
          <a:xfrm flipV="1">
            <a:off x="3276600" y="3657600"/>
            <a:ext cx="990600" cy="5334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3327" name="Line 14"/>
          <p:cNvSpPr>
            <a:spLocks noChangeShapeType="1"/>
          </p:cNvSpPr>
          <p:nvPr/>
        </p:nvSpPr>
        <p:spPr bwMode="auto">
          <a:xfrm flipH="1" flipV="1">
            <a:off x="2819400" y="2133600"/>
            <a:ext cx="1219200" cy="685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3328" name="Line 15"/>
          <p:cNvSpPr>
            <a:spLocks noChangeShapeType="1"/>
          </p:cNvSpPr>
          <p:nvPr/>
        </p:nvSpPr>
        <p:spPr bwMode="auto">
          <a:xfrm flipV="1">
            <a:off x="2667000" y="1447800"/>
            <a:ext cx="457200" cy="304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3329" name="Text Box 16"/>
          <p:cNvSpPr txBox="1">
            <a:spLocks noChangeArrowheads="1"/>
          </p:cNvSpPr>
          <p:nvPr/>
        </p:nvSpPr>
        <p:spPr bwMode="auto">
          <a:xfrm>
            <a:off x="7269562" y="348734"/>
            <a:ext cx="377026" cy="369332"/>
          </a:xfrm>
          <a:prstGeom prst="rect">
            <a:avLst/>
          </a:prstGeom>
          <a:noFill/>
          <a:ln w="9525">
            <a:noFill/>
            <a:miter lim="800000"/>
            <a:headEnd/>
            <a:tailEnd/>
          </a:ln>
        </p:spPr>
        <p:txBody>
          <a:bodyPr wrap="none" anchor="ctr">
            <a:spAutoFit/>
          </a:bodyPr>
          <a:lstStyle/>
          <a:p>
            <a:pPr algn="ctr">
              <a:spcBef>
                <a:spcPct val="50000"/>
              </a:spcBef>
            </a:pPr>
            <a:r>
              <a:rPr lang="en-US" altLang="zh-CN">
                <a:solidFill>
                  <a:srgbClr val="FF0000"/>
                </a:solidFill>
                <a:latin typeface="Arial Black" pitchFamily="34" charset="0"/>
              </a:rPr>
              <a:t>Q</a:t>
            </a:r>
            <a:endParaRPr lang="en-US" altLang="zh-CN"/>
          </a:p>
        </p:txBody>
      </p:sp>
      <p:sp>
        <p:nvSpPr>
          <p:cNvPr id="13330" name="Text Box 17"/>
          <p:cNvSpPr txBox="1">
            <a:spLocks noChangeArrowheads="1"/>
          </p:cNvSpPr>
          <p:nvPr/>
        </p:nvSpPr>
        <p:spPr bwMode="auto">
          <a:xfrm>
            <a:off x="4911914" y="1872734"/>
            <a:ext cx="748923" cy="369332"/>
          </a:xfrm>
          <a:prstGeom prst="rect">
            <a:avLst/>
          </a:prstGeom>
          <a:noFill/>
          <a:ln w="9525">
            <a:noFill/>
            <a:miter lim="800000"/>
            <a:headEnd/>
            <a:tailEnd/>
          </a:ln>
        </p:spPr>
        <p:txBody>
          <a:bodyPr wrap="none" anchor="ctr">
            <a:spAutoFit/>
          </a:bodyPr>
          <a:lstStyle/>
          <a:p>
            <a:pPr algn="ctr">
              <a:spcBef>
                <a:spcPct val="50000"/>
              </a:spcBef>
            </a:pPr>
            <a:r>
              <a:rPr lang="en-US" altLang="zh-CN"/>
              <a:t>((1,2))</a:t>
            </a:r>
          </a:p>
        </p:txBody>
      </p:sp>
      <p:sp>
        <p:nvSpPr>
          <p:cNvPr id="13331" name="Line 18"/>
          <p:cNvSpPr>
            <a:spLocks noChangeShapeType="1"/>
          </p:cNvSpPr>
          <p:nvPr/>
        </p:nvSpPr>
        <p:spPr bwMode="auto">
          <a:xfrm>
            <a:off x="3505200" y="1371600"/>
            <a:ext cx="1447800" cy="457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3332" name="Text Box 19"/>
          <p:cNvSpPr txBox="1">
            <a:spLocks noChangeArrowheads="1"/>
          </p:cNvSpPr>
          <p:nvPr/>
        </p:nvSpPr>
        <p:spPr bwMode="auto">
          <a:xfrm>
            <a:off x="8488762" y="882134"/>
            <a:ext cx="377026" cy="369332"/>
          </a:xfrm>
          <a:prstGeom prst="rect">
            <a:avLst/>
          </a:prstGeom>
          <a:noFill/>
          <a:ln w="9525">
            <a:noFill/>
            <a:miter lim="800000"/>
            <a:headEnd/>
            <a:tailEnd/>
          </a:ln>
        </p:spPr>
        <p:txBody>
          <a:bodyPr wrap="none" anchor="ctr">
            <a:spAutoFit/>
          </a:bodyPr>
          <a:lstStyle/>
          <a:p>
            <a:pPr algn="ctr">
              <a:spcBef>
                <a:spcPct val="50000"/>
              </a:spcBef>
            </a:pPr>
            <a:r>
              <a:rPr lang="en-US" altLang="zh-CN">
                <a:solidFill>
                  <a:srgbClr val="FF0000"/>
                </a:solidFill>
                <a:latin typeface="Arial Black" pitchFamily="34" charset="0"/>
              </a:rPr>
              <a:t>Q</a:t>
            </a:r>
            <a:endParaRPr lang="en-US" altLang="zh-CN"/>
          </a:p>
        </p:txBody>
      </p:sp>
      <p:sp>
        <p:nvSpPr>
          <p:cNvPr id="13333" name="Text Box 20"/>
          <p:cNvSpPr txBox="1">
            <a:spLocks noChangeArrowheads="1"/>
          </p:cNvSpPr>
          <p:nvPr/>
        </p:nvSpPr>
        <p:spPr bwMode="auto">
          <a:xfrm>
            <a:off x="5834253" y="3244334"/>
            <a:ext cx="1241045" cy="369332"/>
          </a:xfrm>
          <a:prstGeom prst="rect">
            <a:avLst/>
          </a:prstGeom>
          <a:noFill/>
          <a:ln w="9525">
            <a:noFill/>
            <a:miter lim="800000"/>
            <a:headEnd/>
            <a:tailEnd/>
          </a:ln>
        </p:spPr>
        <p:txBody>
          <a:bodyPr wrap="none" anchor="ctr">
            <a:spAutoFit/>
          </a:bodyPr>
          <a:lstStyle/>
          <a:p>
            <a:pPr algn="ctr">
              <a:spcBef>
                <a:spcPct val="50000"/>
              </a:spcBef>
            </a:pPr>
            <a:r>
              <a:rPr lang="en-US" altLang="zh-CN"/>
              <a:t>((1,2) (2,4))</a:t>
            </a:r>
          </a:p>
        </p:txBody>
      </p:sp>
      <p:sp>
        <p:nvSpPr>
          <p:cNvPr id="13334" name="Line 21"/>
          <p:cNvSpPr>
            <a:spLocks noChangeShapeType="1"/>
          </p:cNvSpPr>
          <p:nvPr/>
        </p:nvSpPr>
        <p:spPr bwMode="auto">
          <a:xfrm>
            <a:off x="5486400" y="2362200"/>
            <a:ext cx="990600" cy="838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3335" name="Text Box 22"/>
          <p:cNvSpPr txBox="1">
            <a:spLocks noChangeArrowheads="1"/>
          </p:cNvSpPr>
          <p:nvPr/>
        </p:nvSpPr>
        <p:spPr bwMode="auto">
          <a:xfrm>
            <a:off x="6659962" y="1415534"/>
            <a:ext cx="377026" cy="369332"/>
          </a:xfrm>
          <a:prstGeom prst="rect">
            <a:avLst/>
          </a:prstGeom>
          <a:noFill/>
          <a:ln w="9525">
            <a:noFill/>
            <a:miter lim="800000"/>
            <a:headEnd/>
            <a:tailEnd/>
          </a:ln>
        </p:spPr>
        <p:txBody>
          <a:bodyPr wrap="none" anchor="ctr">
            <a:spAutoFit/>
          </a:bodyPr>
          <a:lstStyle/>
          <a:p>
            <a:pPr algn="ctr">
              <a:spcBef>
                <a:spcPct val="50000"/>
              </a:spcBef>
            </a:pPr>
            <a:r>
              <a:rPr lang="en-US" altLang="zh-CN">
                <a:solidFill>
                  <a:srgbClr val="FF0000"/>
                </a:solidFill>
                <a:latin typeface="Arial Black" pitchFamily="34" charset="0"/>
              </a:rPr>
              <a:t>Q</a:t>
            </a:r>
            <a:endParaRPr lang="en-US" altLang="zh-CN"/>
          </a:p>
        </p:txBody>
      </p:sp>
      <p:sp>
        <p:nvSpPr>
          <p:cNvPr id="13336" name="Text Box 23"/>
          <p:cNvSpPr txBox="1">
            <a:spLocks noChangeArrowheads="1"/>
          </p:cNvSpPr>
          <p:nvPr/>
        </p:nvSpPr>
        <p:spPr bwMode="auto">
          <a:xfrm>
            <a:off x="5588192" y="4311134"/>
            <a:ext cx="1733167" cy="369332"/>
          </a:xfrm>
          <a:prstGeom prst="rect">
            <a:avLst/>
          </a:prstGeom>
          <a:noFill/>
          <a:ln w="9525">
            <a:noFill/>
            <a:miter lim="800000"/>
            <a:headEnd/>
            <a:tailEnd/>
          </a:ln>
        </p:spPr>
        <p:txBody>
          <a:bodyPr wrap="none" anchor="ctr">
            <a:spAutoFit/>
          </a:bodyPr>
          <a:lstStyle/>
          <a:p>
            <a:pPr algn="ctr">
              <a:spcBef>
                <a:spcPct val="50000"/>
              </a:spcBef>
            </a:pPr>
            <a:r>
              <a:rPr lang="en-US" altLang="zh-CN">
                <a:solidFill>
                  <a:schemeClr val="tx2"/>
                </a:solidFill>
              </a:rPr>
              <a:t>((1,2) (2,4) (3,1))</a:t>
            </a:r>
            <a:endParaRPr lang="en-US" altLang="zh-CN"/>
          </a:p>
        </p:txBody>
      </p:sp>
      <p:sp>
        <p:nvSpPr>
          <p:cNvPr id="13337" name="Line 24"/>
          <p:cNvSpPr>
            <a:spLocks noChangeShapeType="1"/>
          </p:cNvSpPr>
          <p:nvPr/>
        </p:nvSpPr>
        <p:spPr bwMode="auto">
          <a:xfrm>
            <a:off x="6477000" y="3733800"/>
            <a:ext cx="0" cy="533400"/>
          </a:xfrm>
          <a:prstGeom prst="line">
            <a:avLst/>
          </a:prstGeom>
          <a:noFill/>
          <a:ln w="9525">
            <a:solidFill>
              <a:schemeClr val="tx1"/>
            </a:solidFill>
            <a:round/>
            <a:headEnd/>
            <a:tailEnd type="triangle" w="med" len="med"/>
          </a:ln>
        </p:spPr>
        <p:txBody>
          <a:bodyPr wrap="none" anchor="ctr"/>
          <a:lstStyle/>
          <a:p>
            <a:endParaRPr lang="zh-CN" altLang="en-US"/>
          </a:p>
        </p:txBody>
      </p:sp>
      <p:graphicFrame>
        <p:nvGraphicFramePr>
          <p:cNvPr id="27651" name="Object 2"/>
          <p:cNvGraphicFramePr>
            <a:graphicFrameLocks noChangeAspect="1"/>
          </p:cNvGraphicFramePr>
          <p:nvPr/>
        </p:nvGraphicFramePr>
        <p:xfrm>
          <a:off x="6480176" y="300038"/>
          <a:ext cx="2874963" cy="2595562"/>
        </p:xfrm>
        <a:graphic>
          <a:graphicData uri="http://schemas.openxmlformats.org/presentationml/2006/ole">
            <mc:AlternateContent xmlns:mc="http://schemas.openxmlformats.org/markup-compatibility/2006">
              <mc:Choice xmlns:v="urn:schemas-microsoft-com:vml" Requires="v">
                <p:oleObj spid="_x0000_s13322" name="Document" r:id="rId3" imgW="7091239" imgH="4625390" progId="Word.Document.8">
                  <p:embed/>
                </p:oleObj>
              </mc:Choice>
              <mc:Fallback>
                <p:oleObj name="Document" r:id="rId3" imgW="7091239" imgH="4625390" progId="Word.Document.8">
                  <p:embed/>
                  <p:pic>
                    <p:nvPicPr>
                      <p:cNvPr id="27651"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0176" y="300038"/>
                        <a:ext cx="2874963"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灯片编号占位符 3"/>
          <p:cNvSpPr>
            <a:spLocks noGrp="1"/>
          </p:cNvSpPr>
          <p:nvPr>
            <p:ph type="sldNum" sz="quarter" idx="12"/>
          </p:nvPr>
        </p:nvSpPr>
        <p:spPr>
          <a:noFill/>
        </p:spPr>
        <p:txBody>
          <a:bodyPr/>
          <a:lstStyle/>
          <a:p>
            <a:fld id="{97DED112-7F9A-4827-81AE-176DECCA4764}" type="slidenum">
              <a:rPr lang="en-US" altLang="zh-CN" smtClean="0">
                <a:ea typeface="黑体" pitchFamily="49" charset="-122"/>
              </a:rPr>
              <a:pPr/>
              <a:t>22</a:t>
            </a:fld>
            <a:endParaRPr lang="en-US" altLang="zh-CN">
              <a:ea typeface="黑体" pitchFamily="49" charset="-122"/>
            </a:endParaRPr>
          </a:p>
        </p:txBody>
      </p:sp>
      <p:sp>
        <p:nvSpPr>
          <p:cNvPr id="14340" name="Text Box 3"/>
          <p:cNvSpPr txBox="1">
            <a:spLocks noChangeArrowheads="1"/>
          </p:cNvSpPr>
          <p:nvPr/>
        </p:nvSpPr>
        <p:spPr bwMode="auto">
          <a:xfrm>
            <a:off x="3047582" y="920234"/>
            <a:ext cx="381836" cy="369332"/>
          </a:xfrm>
          <a:prstGeom prst="rect">
            <a:avLst/>
          </a:prstGeom>
          <a:noFill/>
          <a:ln w="9525">
            <a:noFill/>
            <a:miter lim="800000"/>
            <a:headEnd/>
            <a:tailEnd/>
          </a:ln>
        </p:spPr>
        <p:txBody>
          <a:bodyPr wrap="none" anchor="ctr">
            <a:spAutoFit/>
          </a:bodyPr>
          <a:lstStyle/>
          <a:p>
            <a:pPr algn="ctr">
              <a:spcBef>
                <a:spcPct val="50000"/>
              </a:spcBef>
            </a:pPr>
            <a:r>
              <a:rPr lang="en-US" altLang="zh-CN"/>
              <a:t>( )</a:t>
            </a:r>
          </a:p>
        </p:txBody>
      </p:sp>
      <p:sp>
        <p:nvSpPr>
          <p:cNvPr id="14341" name="Text Box 4"/>
          <p:cNvSpPr txBox="1">
            <a:spLocks noChangeArrowheads="1"/>
          </p:cNvSpPr>
          <p:nvPr/>
        </p:nvSpPr>
        <p:spPr bwMode="auto">
          <a:xfrm>
            <a:off x="1851214" y="1796534"/>
            <a:ext cx="748923" cy="369332"/>
          </a:xfrm>
          <a:prstGeom prst="rect">
            <a:avLst/>
          </a:prstGeom>
          <a:noFill/>
          <a:ln w="9525">
            <a:noFill/>
            <a:miter lim="800000"/>
            <a:headEnd/>
            <a:tailEnd/>
          </a:ln>
        </p:spPr>
        <p:txBody>
          <a:bodyPr wrap="none" anchor="ctr">
            <a:spAutoFit/>
          </a:bodyPr>
          <a:lstStyle/>
          <a:p>
            <a:pPr algn="ctr">
              <a:spcBef>
                <a:spcPct val="50000"/>
              </a:spcBef>
            </a:pPr>
            <a:r>
              <a:rPr lang="en-US" altLang="zh-CN"/>
              <a:t>((1,1))</a:t>
            </a:r>
          </a:p>
        </p:txBody>
      </p:sp>
      <p:sp>
        <p:nvSpPr>
          <p:cNvPr id="14342" name="Line 5"/>
          <p:cNvSpPr>
            <a:spLocks noChangeShapeType="1"/>
          </p:cNvSpPr>
          <p:nvPr/>
        </p:nvSpPr>
        <p:spPr bwMode="auto">
          <a:xfrm flipH="1">
            <a:off x="2286000" y="1295400"/>
            <a:ext cx="762000" cy="457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4343" name="Text Box 6"/>
          <p:cNvSpPr txBox="1">
            <a:spLocks noChangeArrowheads="1"/>
          </p:cNvSpPr>
          <p:nvPr/>
        </p:nvSpPr>
        <p:spPr bwMode="auto">
          <a:xfrm>
            <a:off x="1719453" y="3015734"/>
            <a:ext cx="1241045" cy="369332"/>
          </a:xfrm>
          <a:prstGeom prst="rect">
            <a:avLst/>
          </a:prstGeom>
          <a:noFill/>
          <a:ln w="9525">
            <a:noFill/>
            <a:miter lim="800000"/>
            <a:headEnd/>
            <a:tailEnd/>
          </a:ln>
        </p:spPr>
        <p:txBody>
          <a:bodyPr wrap="none" anchor="ctr">
            <a:spAutoFit/>
          </a:bodyPr>
          <a:lstStyle/>
          <a:p>
            <a:pPr algn="ctr">
              <a:spcBef>
                <a:spcPct val="50000"/>
              </a:spcBef>
            </a:pPr>
            <a:r>
              <a:rPr lang="en-US" altLang="zh-CN"/>
              <a:t>((1,1) (2,3))</a:t>
            </a:r>
          </a:p>
        </p:txBody>
      </p:sp>
      <p:sp>
        <p:nvSpPr>
          <p:cNvPr id="14344" name="Line 7"/>
          <p:cNvSpPr>
            <a:spLocks noChangeShapeType="1"/>
          </p:cNvSpPr>
          <p:nvPr/>
        </p:nvSpPr>
        <p:spPr bwMode="auto">
          <a:xfrm>
            <a:off x="2133600" y="2286000"/>
            <a:ext cx="0" cy="6096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4345" name="Line 8"/>
          <p:cNvSpPr>
            <a:spLocks noChangeShapeType="1"/>
          </p:cNvSpPr>
          <p:nvPr/>
        </p:nvSpPr>
        <p:spPr bwMode="auto">
          <a:xfrm flipV="1">
            <a:off x="2362200" y="2209800"/>
            <a:ext cx="0" cy="685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4346" name="Text Box 9"/>
          <p:cNvSpPr txBox="1">
            <a:spLocks noChangeArrowheads="1"/>
          </p:cNvSpPr>
          <p:nvPr/>
        </p:nvSpPr>
        <p:spPr bwMode="auto">
          <a:xfrm>
            <a:off x="3700653" y="3091934"/>
            <a:ext cx="1241045" cy="369332"/>
          </a:xfrm>
          <a:prstGeom prst="rect">
            <a:avLst/>
          </a:prstGeom>
          <a:noFill/>
          <a:ln w="9525">
            <a:noFill/>
            <a:miter lim="800000"/>
            <a:headEnd/>
            <a:tailEnd/>
          </a:ln>
        </p:spPr>
        <p:txBody>
          <a:bodyPr wrap="none" anchor="ctr">
            <a:spAutoFit/>
          </a:bodyPr>
          <a:lstStyle/>
          <a:p>
            <a:pPr algn="ctr">
              <a:spcBef>
                <a:spcPct val="50000"/>
              </a:spcBef>
            </a:pPr>
            <a:r>
              <a:rPr lang="en-US" altLang="zh-CN"/>
              <a:t>((1,1) (2,4))</a:t>
            </a:r>
          </a:p>
        </p:txBody>
      </p:sp>
      <p:sp>
        <p:nvSpPr>
          <p:cNvPr id="14347" name="Line 10"/>
          <p:cNvSpPr>
            <a:spLocks noChangeShapeType="1"/>
          </p:cNvSpPr>
          <p:nvPr/>
        </p:nvSpPr>
        <p:spPr bwMode="auto">
          <a:xfrm>
            <a:off x="2590800" y="2209800"/>
            <a:ext cx="1295400" cy="838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4348" name="Text Box 11"/>
          <p:cNvSpPr txBox="1">
            <a:spLocks noChangeArrowheads="1"/>
          </p:cNvSpPr>
          <p:nvPr/>
        </p:nvSpPr>
        <p:spPr bwMode="auto">
          <a:xfrm>
            <a:off x="1879792" y="4234934"/>
            <a:ext cx="1733167" cy="369332"/>
          </a:xfrm>
          <a:prstGeom prst="rect">
            <a:avLst/>
          </a:prstGeom>
          <a:noFill/>
          <a:ln w="9525">
            <a:noFill/>
            <a:miter lim="800000"/>
            <a:headEnd/>
            <a:tailEnd/>
          </a:ln>
        </p:spPr>
        <p:txBody>
          <a:bodyPr wrap="none" anchor="ctr">
            <a:spAutoFit/>
          </a:bodyPr>
          <a:lstStyle/>
          <a:p>
            <a:pPr algn="ctr">
              <a:spcBef>
                <a:spcPct val="50000"/>
              </a:spcBef>
            </a:pPr>
            <a:r>
              <a:rPr lang="en-US" altLang="zh-CN"/>
              <a:t>((1,1) (2,4) (3.2))</a:t>
            </a:r>
          </a:p>
        </p:txBody>
      </p:sp>
      <p:sp>
        <p:nvSpPr>
          <p:cNvPr id="14349" name="Line 12"/>
          <p:cNvSpPr>
            <a:spLocks noChangeShapeType="1"/>
          </p:cNvSpPr>
          <p:nvPr/>
        </p:nvSpPr>
        <p:spPr bwMode="auto">
          <a:xfrm flipH="1">
            <a:off x="2667000" y="3581400"/>
            <a:ext cx="1295400" cy="6096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4350" name="Line 13"/>
          <p:cNvSpPr>
            <a:spLocks noChangeShapeType="1"/>
          </p:cNvSpPr>
          <p:nvPr/>
        </p:nvSpPr>
        <p:spPr bwMode="auto">
          <a:xfrm flipV="1">
            <a:off x="3276600" y="3657600"/>
            <a:ext cx="990600" cy="5334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4351" name="Line 14"/>
          <p:cNvSpPr>
            <a:spLocks noChangeShapeType="1"/>
          </p:cNvSpPr>
          <p:nvPr/>
        </p:nvSpPr>
        <p:spPr bwMode="auto">
          <a:xfrm flipH="1" flipV="1">
            <a:off x="2819400" y="2133600"/>
            <a:ext cx="1219200" cy="685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4352" name="Line 15"/>
          <p:cNvSpPr>
            <a:spLocks noChangeShapeType="1"/>
          </p:cNvSpPr>
          <p:nvPr/>
        </p:nvSpPr>
        <p:spPr bwMode="auto">
          <a:xfrm flipV="1">
            <a:off x="2667000" y="1447800"/>
            <a:ext cx="457200" cy="304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4353" name="Text Box 16"/>
          <p:cNvSpPr txBox="1">
            <a:spLocks noChangeArrowheads="1"/>
          </p:cNvSpPr>
          <p:nvPr/>
        </p:nvSpPr>
        <p:spPr bwMode="auto">
          <a:xfrm>
            <a:off x="7269562" y="348734"/>
            <a:ext cx="377026" cy="369332"/>
          </a:xfrm>
          <a:prstGeom prst="rect">
            <a:avLst/>
          </a:prstGeom>
          <a:noFill/>
          <a:ln w="9525">
            <a:noFill/>
            <a:miter lim="800000"/>
            <a:headEnd/>
            <a:tailEnd/>
          </a:ln>
        </p:spPr>
        <p:txBody>
          <a:bodyPr wrap="none" anchor="ctr">
            <a:spAutoFit/>
          </a:bodyPr>
          <a:lstStyle/>
          <a:p>
            <a:pPr algn="ctr">
              <a:spcBef>
                <a:spcPct val="50000"/>
              </a:spcBef>
            </a:pPr>
            <a:r>
              <a:rPr lang="en-US" altLang="zh-CN">
                <a:solidFill>
                  <a:srgbClr val="FF0000"/>
                </a:solidFill>
                <a:latin typeface="Arial Black" pitchFamily="34" charset="0"/>
              </a:rPr>
              <a:t>Q</a:t>
            </a:r>
            <a:endParaRPr lang="en-US" altLang="zh-CN"/>
          </a:p>
        </p:txBody>
      </p:sp>
      <p:sp>
        <p:nvSpPr>
          <p:cNvPr id="14354" name="Text Box 17"/>
          <p:cNvSpPr txBox="1">
            <a:spLocks noChangeArrowheads="1"/>
          </p:cNvSpPr>
          <p:nvPr/>
        </p:nvSpPr>
        <p:spPr bwMode="auto">
          <a:xfrm>
            <a:off x="4911914" y="1872734"/>
            <a:ext cx="748923" cy="369332"/>
          </a:xfrm>
          <a:prstGeom prst="rect">
            <a:avLst/>
          </a:prstGeom>
          <a:noFill/>
          <a:ln w="9525">
            <a:noFill/>
            <a:miter lim="800000"/>
            <a:headEnd/>
            <a:tailEnd/>
          </a:ln>
        </p:spPr>
        <p:txBody>
          <a:bodyPr wrap="none" anchor="ctr">
            <a:spAutoFit/>
          </a:bodyPr>
          <a:lstStyle/>
          <a:p>
            <a:pPr algn="ctr">
              <a:spcBef>
                <a:spcPct val="50000"/>
              </a:spcBef>
            </a:pPr>
            <a:r>
              <a:rPr lang="en-US" altLang="zh-CN"/>
              <a:t>((1,2))</a:t>
            </a:r>
          </a:p>
        </p:txBody>
      </p:sp>
      <p:sp>
        <p:nvSpPr>
          <p:cNvPr id="14355" name="Line 18"/>
          <p:cNvSpPr>
            <a:spLocks noChangeShapeType="1"/>
          </p:cNvSpPr>
          <p:nvPr/>
        </p:nvSpPr>
        <p:spPr bwMode="auto">
          <a:xfrm>
            <a:off x="3505200" y="1371600"/>
            <a:ext cx="1447800" cy="457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4356" name="Text Box 19"/>
          <p:cNvSpPr txBox="1">
            <a:spLocks noChangeArrowheads="1"/>
          </p:cNvSpPr>
          <p:nvPr/>
        </p:nvSpPr>
        <p:spPr bwMode="auto">
          <a:xfrm>
            <a:off x="8488762" y="882134"/>
            <a:ext cx="377026" cy="369332"/>
          </a:xfrm>
          <a:prstGeom prst="rect">
            <a:avLst/>
          </a:prstGeom>
          <a:noFill/>
          <a:ln w="9525">
            <a:noFill/>
            <a:miter lim="800000"/>
            <a:headEnd/>
            <a:tailEnd/>
          </a:ln>
        </p:spPr>
        <p:txBody>
          <a:bodyPr wrap="none" anchor="ctr">
            <a:spAutoFit/>
          </a:bodyPr>
          <a:lstStyle/>
          <a:p>
            <a:pPr algn="ctr">
              <a:spcBef>
                <a:spcPct val="50000"/>
              </a:spcBef>
            </a:pPr>
            <a:r>
              <a:rPr lang="en-US" altLang="zh-CN">
                <a:solidFill>
                  <a:srgbClr val="FF0000"/>
                </a:solidFill>
                <a:latin typeface="Arial Black" pitchFamily="34" charset="0"/>
              </a:rPr>
              <a:t>Q</a:t>
            </a:r>
            <a:endParaRPr lang="en-US" altLang="zh-CN"/>
          </a:p>
        </p:txBody>
      </p:sp>
      <p:sp>
        <p:nvSpPr>
          <p:cNvPr id="14357" name="Text Box 20"/>
          <p:cNvSpPr txBox="1">
            <a:spLocks noChangeArrowheads="1"/>
          </p:cNvSpPr>
          <p:nvPr/>
        </p:nvSpPr>
        <p:spPr bwMode="auto">
          <a:xfrm>
            <a:off x="5834253" y="3244334"/>
            <a:ext cx="1241045" cy="369332"/>
          </a:xfrm>
          <a:prstGeom prst="rect">
            <a:avLst/>
          </a:prstGeom>
          <a:noFill/>
          <a:ln w="9525">
            <a:noFill/>
            <a:miter lim="800000"/>
            <a:headEnd/>
            <a:tailEnd/>
          </a:ln>
        </p:spPr>
        <p:txBody>
          <a:bodyPr wrap="none" anchor="ctr">
            <a:spAutoFit/>
          </a:bodyPr>
          <a:lstStyle/>
          <a:p>
            <a:pPr algn="ctr">
              <a:spcBef>
                <a:spcPct val="50000"/>
              </a:spcBef>
            </a:pPr>
            <a:r>
              <a:rPr lang="en-US" altLang="zh-CN"/>
              <a:t>((1,2) (2,4))</a:t>
            </a:r>
          </a:p>
        </p:txBody>
      </p:sp>
      <p:sp>
        <p:nvSpPr>
          <p:cNvPr id="14358" name="Line 21"/>
          <p:cNvSpPr>
            <a:spLocks noChangeShapeType="1"/>
          </p:cNvSpPr>
          <p:nvPr/>
        </p:nvSpPr>
        <p:spPr bwMode="auto">
          <a:xfrm>
            <a:off x="5486400" y="2362200"/>
            <a:ext cx="990600" cy="838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4359" name="Text Box 22"/>
          <p:cNvSpPr txBox="1">
            <a:spLocks noChangeArrowheads="1"/>
          </p:cNvSpPr>
          <p:nvPr/>
        </p:nvSpPr>
        <p:spPr bwMode="auto">
          <a:xfrm>
            <a:off x="6659962" y="1415534"/>
            <a:ext cx="377026" cy="369332"/>
          </a:xfrm>
          <a:prstGeom prst="rect">
            <a:avLst/>
          </a:prstGeom>
          <a:noFill/>
          <a:ln w="9525">
            <a:noFill/>
            <a:miter lim="800000"/>
            <a:headEnd/>
            <a:tailEnd/>
          </a:ln>
        </p:spPr>
        <p:txBody>
          <a:bodyPr wrap="none" anchor="ctr">
            <a:spAutoFit/>
          </a:bodyPr>
          <a:lstStyle/>
          <a:p>
            <a:pPr algn="ctr">
              <a:spcBef>
                <a:spcPct val="50000"/>
              </a:spcBef>
            </a:pPr>
            <a:r>
              <a:rPr lang="en-US" altLang="zh-CN">
                <a:solidFill>
                  <a:srgbClr val="FF0000"/>
                </a:solidFill>
                <a:latin typeface="Arial Black" pitchFamily="34" charset="0"/>
              </a:rPr>
              <a:t>Q</a:t>
            </a:r>
            <a:endParaRPr lang="en-US" altLang="zh-CN"/>
          </a:p>
        </p:txBody>
      </p:sp>
      <p:sp>
        <p:nvSpPr>
          <p:cNvPr id="14360" name="Text Box 23"/>
          <p:cNvSpPr txBox="1">
            <a:spLocks noChangeArrowheads="1"/>
          </p:cNvSpPr>
          <p:nvPr/>
        </p:nvSpPr>
        <p:spPr bwMode="auto">
          <a:xfrm>
            <a:off x="5588192" y="4311134"/>
            <a:ext cx="1733167" cy="369332"/>
          </a:xfrm>
          <a:prstGeom prst="rect">
            <a:avLst/>
          </a:prstGeom>
          <a:noFill/>
          <a:ln w="9525">
            <a:noFill/>
            <a:miter lim="800000"/>
            <a:headEnd/>
            <a:tailEnd/>
          </a:ln>
        </p:spPr>
        <p:txBody>
          <a:bodyPr wrap="none" anchor="ctr">
            <a:spAutoFit/>
          </a:bodyPr>
          <a:lstStyle/>
          <a:p>
            <a:pPr algn="ctr">
              <a:spcBef>
                <a:spcPct val="50000"/>
              </a:spcBef>
            </a:pPr>
            <a:r>
              <a:rPr lang="en-US" altLang="zh-CN"/>
              <a:t>((1,2) (2,4) (3,1))</a:t>
            </a:r>
          </a:p>
        </p:txBody>
      </p:sp>
      <p:sp>
        <p:nvSpPr>
          <p:cNvPr id="14361" name="Line 24"/>
          <p:cNvSpPr>
            <a:spLocks noChangeShapeType="1"/>
          </p:cNvSpPr>
          <p:nvPr/>
        </p:nvSpPr>
        <p:spPr bwMode="auto">
          <a:xfrm>
            <a:off x="6477000" y="3733800"/>
            <a:ext cx="0" cy="5334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4362" name="Text Box 25"/>
          <p:cNvSpPr txBox="1">
            <a:spLocks noChangeArrowheads="1"/>
          </p:cNvSpPr>
          <p:nvPr/>
        </p:nvSpPr>
        <p:spPr bwMode="auto">
          <a:xfrm>
            <a:off x="7879162" y="1948934"/>
            <a:ext cx="377026" cy="369332"/>
          </a:xfrm>
          <a:prstGeom prst="rect">
            <a:avLst/>
          </a:prstGeom>
          <a:noFill/>
          <a:ln w="9525">
            <a:noFill/>
            <a:miter lim="800000"/>
            <a:headEnd/>
            <a:tailEnd/>
          </a:ln>
        </p:spPr>
        <p:txBody>
          <a:bodyPr wrap="none" anchor="ctr">
            <a:spAutoFit/>
          </a:bodyPr>
          <a:lstStyle/>
          <a:p>
            <a:pPr algn="ctr">
              <a:spcBef>
                <a:spcPct val="50000"/>
              </a:spcBef>
            </a:pPr>
            <a:r>
              <a:rPr lang="en-US" altLang="zh-CN">
                <a:solidFill>
                  <a:srgbClr val="FF0000"/>
                </a:solidFill>
                <a:latin typeface="Arial Black" pitchFamily="34" charset="0"/>
              </a:rPr>
              <a:t>Q</a:t>
            </a:r>
            <a:endParaRPr lang="en-US" altLang="zh-CN"/>
          </a:p>
        </p:txBody>
      </p:sp>
      <p:sp>
        <p:nvSpPr>
          <p:cNvPr id="14363" name="Text Box 26"/>
          <p:cNvSpPr txBox="1">
            <a:spLocks noChangeArrowheads="1"/>
          </p:cNvSpPr>
          <p:nvPr/>
        </p:nvSpPr>
        <p:spPr bwMode="auto">
          <a:xfrm>
            <a:off x="5367532" y="5530334"/>
            <a:ext cx="2225289" cy="369332"/>
          </a:xfrm>
          <a:prstGeom prst="rect">
            <a:avLst/>
          </a:prstGeom>
          <a:noFill/>
          <a:ln w="9525">
            <a:noFill/>
            <a:miter lim="800000"/>
            <a:headEnd/>
            <a:tailEnd/>
          </a:ln>
        </p:spPr>
        <p:txBody>
          <a:bodyPr wrap="none" anchor="ctr">
            <a:spAutoFit/>
          </a:bodyPr>
          <a:lstStyle/>
          <a:p>
            <a:pPr algn="ctr">
              <a:spcBef>
                <a:spcPct val="50000"/>
              </a:spcBef>
            </a:pPr>
            <a:r>
              <a:rPr lang="en-US" altLang="zh-CN" dirty="0">
                <a:solidFill>
                  <a:srgbClr val="FF0000"/>
                </a:solidFill>
              </a:rPr>
              <a:t>((1,2) (2,4) (3,1) (4,3))</a:t>
            </a:r>
          </a:p>
        </p:txBody>
      </p:sp>
      <p:sp>
        <p:nvSpPr>
          <p:cNvPr id="14364" name="Line 27"/>
          <p:cNvSpPr>
            <a:spLocks noChangeShapeType="1"/>
          </p:cNvSpPr>
          <p:nvPr/>
        </p:nvSpPr>
        <p:spPr bwMode="auto">
          <a:xfrm>
            <a:off x="6477000" y="4876800"/>
            <a:ext cx="0" cy="685800"/>
          </a:xfrm>
          <a:prstGeom prst="line">
            <a:avLst/>
          </a:prstGeom>
          <a:noFill/>
          <a:ln w="9525">
            <a:solidFill>
              <a:schemeClr val="tx1"/>
            </a:solidFill>
            <a:round/>
            <a:headEnd/>
            <a:tailEnd type="triangle" w="med" len="med"/>
          </a:ln>
        </p:spPr>
        <p:txBody>
          <a:bodyPr wrap="none" anchor="ctr"/>
          <a:lstStyle/>
          <a:p>
            <a:endParaRPr lang="zh-CN" altLang="en-US"/>
          </a:p>
        </p:txBody>
      </p:sp>
      <p:graphicFrame>
        <p:nvGraphicFramePr>
          <p:cNvPr id="28675" name="Object 2"/>
          <p:cNvGraphicFramePr>
            <a:graphicFrameLocks noChangeAspect="1"/>
          </p:cNvGraphicFramePr>
          <p:nvPr/>
        </p:nvGraphicFramePr>
        <p:xfrm>
          <a:off x="6480176" y="300038"/>
          <a:ext cx="2874963" cy="2595562"/>
        </p:xfrm>
        <a:graphic>
          <a:graphicData uri="http://schemas.openxmlformats.org/presentationml/2006/ole">
            <mc:AlternateContent xmlns:mc="http://schemas.openxmlformats.org/markup-compatibility/2006">
              <mc:Choice xmlns:v="urn:schemas-microsoft-com:vml" Requires="v">
                <p:oleObj spid="_x0000_s14346" name="Document" r:id="rId4" imgW="7091239" imgH="4625390" progId="Word.Document.8">
                  <p:embed/>
                </p:oleObj>
              </mc:Choice>
              <mc:Fallback>
                <p:oleObj name="Document" r:id="rId4" imgW="7091239" imgH="4625390" progId="Word.Document.8">
                  <p:embed/>
                  <p:pic>
                    <p:nvPicPr>
                      <p:cNvPr id="28675"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0176" y="300038"/>
                        <a:ext cx="2874963"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a:spLocks noGrp="1"/>
          </p:cNvSpPr>
          <p:nvPr>
            <p:ph type="sldNum" sz="quarter" idx="12"/>
          </p:nvPr>
        </p:nvSpPr>
        <p:spPr>
          <a:noFill/>
        </p:spPr>
        <p:txBody>
          <a:bodyPr/>
          <a:lstStyle/>
          <a:p>
            <a:fld id="{4C53C822-03D1-4457-BC14-EADBB9F7D32E}" type="slidenum">
              <a:rPr lang="en-US" altLang="zh-CN" smtClean="0">
                <a:ea typeface="黑体" pitchFamily="49" charset="-122"/>
              </a:rPr>
              <a:pPr/>
              <a:t>23</a:t>
            </a:fld>
            <a:endParaRPr lang="en-US" altLang="zh-CN">
              <a:ea typeface="黑体" pitchFamily="49" charset="-122"/>
            </a:endParaRPr>
          </a:p>
        </p:txBody>
      </p:sp>
      <p:sp>
        <p:nvSpPr>
          <p:cNvPr id="78850" name="Rectangle 2"/>
          <p:cNvSpPr>
            <a:spLocks noGrp="1" noChangeArrowheads="1"/>
          </p:cNvSpPr>
          <p:nvPr>
            <p:ph type="title"/>
          </p:nvPr>
        </p:nvSpPr>
        <p:spPr>
          <a:xfrm>
            <a:off x="2209800" y="228600"/>
            <a:ext cx="7772400" cy="762000"/>
          </a:xfrm>
        </p:spPr>
        <p:txBody>
          <a:bodyPr/>
          <a:lstStyle/>
          <a:p>
            <a:pPr eaLnBrk="1" hangingPunct="1">
              <a:defRPr/>
            </a:pPr>
            <a:r>
              <a:rPr lang="zh-CN" altLang="en-US"/>
              <a:t>递归的思想</a:t>
            </a:r>
          </a:p>
        </p:txBody>
      </p:sp>
      <p:sp>
        <p:nvSpPr>
          <p:cNvPr id="26629" name="Oval 4"/>
          <p:cNvSpPr>
            <a:spLocks noChangeArrowheads="1"/>
          </p:cNvSpPr>
          <p:nvPr/>
        </p:nvSpPr>
        <p:spPr bwMode="auto">
          <a:xfrm>
            <a:off x="3810000" y="2438400"/>
            <a:ext cx="228600" cy="228600"/>
          </a:xfrm>
          <a:prstGeom prst="ellipse">
            <a:avLst/>
          </a:prstGeom>
          <a:solidFill>
            <a:schemeClr val="folHlink"/>
          </a:solidFill>
          <a:ln w="57150">
            <a:solidFill>
              <a:schemeClr val="tx1"/>
            </a:solidFill>
            <a:round/>
            <a:headEnd/>
            <a:tailEnd/>
          </a:ln>
        </p:spPr>
        <p:txBody>
          <a:bodyPr wrap="none" anchor="ctr"/>
          <a:lstStyle/>
          <a:p>
            <a:endParaRPr lang="zh-CN" altLang="en-US"/>
          </a:p>
        </p:txBody>
      </p:sp>
      <p:sp>
        <p:nvSpPr>
          <p:cNvPr id="26630" name="Oval 5"/>
          <p:cNvSpPr>
            <a:spLocks noChangeArrowheads="1"/>
          </p:cNvSpPr>
          <p:nvPr/>
        </p:nvSpPr>
        <p:spPr bwMode="auto">
          <a:xfrm>
            <a:off x="4114800" y="3276600"/>
            <a:ext cx="228600" cy="228600"/>
          </a:xfrm>
          <a:prstGeom prst="ellipse">
            <a:avLst/>
          </a:prstGeom>
          <a:solidFill>
            <a:schemeClr val="accent2"/>
          </a:solidFill>
          <a:ln w="57150">
            <a:solidFill>
              <a:schemeClr val="tx1"/>
            </a:solidFill>
            <a:round/>
            <a:headEnd/>
            <a:tailEnd/>
          </a:ln>
        </p:spPr>
        <p:txBody>
          <a:bodyPr wrap="none" anchor="ctr"/>
          <a:lstStyle/>
          <a:p>
            <a:endParaRPr lang="zh-CN" altLang="en-US"/>
          </a:p>
        </p:txBody>
      </p:sp>
      <p:sp>
        <p:nvSpPr>
          <p:cNvPr id="26631" name="Oval 6"/>
          <p:cNvSpPr>
            <a:spLocks noChangeArrowheads="1"/>
          </p:cNvSpPr>
          <p:nvPr/>
        </p:nvSpPr>
        <p:spPr bwMode="auto">
          <a:xfrm>
            <a:off x="7391400" y="5638800"/>
            <a:ext cx="228600" cy="228600"/>
          </a:xfrm>
          <a:prstGeom prst="ellipse">
            <a:avLst/>
          </a:prstGeom>
          <a:solidFill>
            <a:schemeClr val="hlink"/>
          </a:solidFill>
          <a:ln w="57150">
            <a:solidFill>
              <a:schemeClr val="tx1"/>
            </a:solidFill>
            <a:round/>
            <a:headEnd/>
            <a:tailEnd/>
          </a:ln>
        </p:spPr>
        <p:txBody>
          <a:bodyPr wrap="none" anchor="ctr"/>
          <a:lstStyle/>
          <a:p>
            <a:endParaRPr lang="zh-CN" altLang="en-US"/>
          </a:p>
        </p:txBody>
      </p:sp>
      <p:sp>
        <p:nvSpPr>
          <p:cNvPr id="26632" name="Text Box 7"/>
          <p:cNvSpPr txBox="1">
            <a:spLocks noChangeArrowheads="1"/>
          </p:cNvSpPr>
          <p:nvPr/>
        </p:nvSpPr>
        <p:spPr bwMode="auto">
          <a:xfrm>
            <a:off x="4220301" y="2131369"/>
            <a:ext cx="1422184" cy="461665"/>
          </a:xfrm>
          <a:prstGeom prst="rect">
            <a:avLst/>
          </a:prstGeom>
          <a:noFill/>
          <a:ln w="57150">
            <a:noFill/>
            <a:miter lim="800000"/>
            <a:headEnd/>
            <a:tailEnd/>
          </a:ln>
        </p:spPr>
        <p:txBody>
          <a:bodyPr wrap="none" anchor="ctr">
            <a:spAutoFit/>
          </a:bodyPr>
          <a:lstStyle/>
          <a:p>
            <a:pPr algn="ctr">
              <a:spcBef>
                <a:spcPct val="50000"/>
              </a:spcBef>
            </a:pPr>
            <a:r>
              <a:rPr lang="zh-CN" altLang="en-US" sz="2400" b="1" dirty="0"/>
              <a:t>当前状态</a:t>
            </a:r>
          </a:p>
        </p:txBody>
      </p:sp>
      <p:sp>
        <p:nvSpPr>
          <p:cNvPr id="26633" name="Text Box 8"/>
          <p:cNvSpPr txBox="1">
            <a:spLocks noChangeArrowheads="1"/>
          </p:cNvSpPr>
          <p:nvPr/>
        </p:nvSpPr>
        <p:spPr bwMode="auto">
          <a:xfrm>
            <a:off x="7978017" y="5560369"/>
            <a:ext cx="1601721" cy="461665"/>
          </a:xfrm>
          <a:prstGeom prst="rect">
            <a:avLst/>
          </a:prstGeom>
          <a:noFill/>
          <a:ln w="9525">
            <a:noFill/>
            <a:miter lim="800000"/>
            <a:headEnd/>
            <a:tailEnd/>
          </a:ln>
        </p:spPr>
        <p:txBody>
          <a:bodyPr wrap="none" anchor="ctr">
            <a:spAutoFit/>
          </a:bodyPr>
          <a:lstStyle/>
          <a:p>
            <a:pPr algn="ctr">
              <a:spcBef>
                <a:spcPct val="50000"/>
              </a:spcBef>
            </a:pPr>
            <a:r>
              <a:rPr lang="zh-CN" altLang="en-US" sz="2400" b="1" dirty="0"/>
              <a:t>目标状态</a:t>
            </a:r>
            <a:r>
              <a:rPr lang="en-US" altLang="zh-CN" sz="2400" b="1" dirty="0"/>
              <a:t>g</a:t>
            </a:r>
          </a:p>
        </p:txBody>
      </p:sp>
      <p:sp>
        <p:nvSpPr>
          <p:cNvPr id="26634" name="Line 9"/>
          <p:cNvSpPr>
            <a:spLocks noChangeShapeType="1"/>
          </p:cNvSpPr>
          <p:nvPr/>
        </p:nvSpPr>
        <p:spPr bwMode="auto">
          <a:xfrm>
            <a:off x="3962400" y="2667000"/>
            <a:ext cx="228600" cy="6096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26635" name="Freeform 11"/>
          <p:cNvSpPr>
            <a:spLocks/>
          </p:cNvSpPr>
          <p:nvPr/>
        </p:nvSpPr>
        <p:spPr bwMode="auto">
          <a:xfrm>
            <a:off x="4267200" y="3505200"/>
            <a:ext cx="3124200" cy="2286000"/>
          </a:xfrm>
          <a:custGeom>
            <a:avLst/>
            <a:gdLst>
              <a:gd name="T0" fmla="*/ 0 w 1968"/>
              <a:gd name="T1" fmla="*/ 0 h 1440"/>
              <a:gd name="T2" fmla="*/ 0 w 1968"/>
              <a:gd name="T3" fmla="*/ 2147483647 h 1440"/>
              <a:gd name="T4" fmla="*/ 2147483647 w 1968"/>
              <a:gd name="T5" fmla="*/ 2147483647 h 1440"/>
              <a:gd name="T6" fmla="*/ 2147483647 w 1968"/>
              <a:gd name="T7" fmla="*/ 2147483647 h 1440"/>
              <a:gd name="T8" fmla="*/ 2147483647 w 1968"/>
              <a:gd name="T9" fmla="*/ 2147483647 h 1440"/>
              <a:gd name="T10" fmla="*/ 2147483647 w 1968"/>
              <a:gd name="T11" fmla="*/ 2147483647 h 1440"/>
              <a:gd name="T12" fmla="*/ 2147483647 w 1968"/>
              <a:gd name="T13" fmla="*/ 2147483647 h 1440"/>
              <a:gd name="T14" fmla="*/ 0 60000 65536"/>
              <a:gd name="T15" fmla="*/ 0 60000 65536"/>
              <a:gd name="T16" fmla="*/ 0 60000 65536"/>
              <a:gd name="T17" fmla="*/ 0 60000 65536"/>
              <a:gd name="T18" fmla="*/ 0 60000 65536"/>
              <a:gd name="T19" fmla="*/ 0 60000 65536"/>
              <a:gd name="T20" fmla="*/ 0 60000 65536"/>
              <a:gd name="T21" fmla="*/ 0 w 1968"/>
              <a:gd name="T22" fmla="*/ 0 h 1440"/>
              <a:gd name="T23" fmla="*/ 1968 w 1968"/>
              <a:gd name="T24" fmla="*/ 1440 h 14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68" h="1440">
                <a:moveTo>
                  <a:pt x="0" y="0"/>
                </a:moveTo>
                <a:lnTo>
                  <a:pt x="0" y="384"/>
                </a:lnTo>
                <a:lnTo>
                  <a:pt x="816" y="384"/>
                </a:lnTo>
                <a:lnTo>
                  <a:pt x="288" y="1056"/>
                </a:lnTo>
                <a:lnTo>
                  <a:pt x="1104" y="960"/>
                </a:lnTo>
                <a:lnTo>
                  <a:pt x="1152" y="1440"/>
                </a:lnTo>
                <a:lnTo>
                  <a:pt x="1968" y="1392"/>
                </a:lnTo>
              </a:path>
            </a:pathLst>
          </a:custGeom>
          <a:noFill/>
          <a:ln w="57150">
            <a:solidFill>
              <a:schemeClr val="tx1"/>
            </a:solidFill>
            <a:prstDash val="sysDot"/>
            <a:round/>
            <a:headEnd/>
            <a:tailEnd type="triangle" w="med" len="med"/>
          </a:ln>
        </p:spPr>
        <p:txBody>
          <a:bodyPr wrap="none" anchor="ctr"/>
          <a:lstStyle/>
          <a:p>
            <a:endParaRPr lang="zh-CN" altLang="en-US"/>
          </a:p>
        </p:txBody>
      </p:sp>
      <p:sp>
        <p:nvSpPr>
          <p:cNvPr id="26636" name="Oval 12"/>
          <p:cNvSpPr>
            <a:spLocks noChangeArrowheads="1"/>
          </p:cNvSpPr>
          <p:nvPr/>
        </p:nvSpPr>
        <p:spPr bwMode="auto">
          <a:xfrm>
            <a:off x="4648200" y="3124200"/>
            <a:ext cx="228600" cy="228600"/>
          </a:xfrm>
          <a:prstGeom prst="ellipse">
            <a:avLst/>
          </a:prstGeom>
          <a:solidFill>
            <a:schemeClr val="accent2"/>
          </a:solidFill>
          <a:ln w="57150">
            <a:solidFill>
              <a:schemeClr val="tx1"/>
            </a:solidFill>
            <a:round/>
            <a:headEnd/>
            <a:tailEnd/>
          </a:ln>
        </p:spPr>
        <p:txBody>
          <a:bodyPr wrap="none" anchor="ctr"/>
          <a:lstStyle/>
          <a:p>
            <a:endParaRPr lang="zh-CN" altLang="en-US"/>
          </a:p>
        </p:txBody>
      </p:sp>
      <p:sp>
        <p:nvSpPr>
          <p:cNvPr id="26637" name="Oval 13"/>
          <p:cNvSpPr>
            <a:spLocks noChangeArrowheads="1"/>
          </p:cNvSpPr>
          <p:nvPr/>
        </p:nvSpPr>
        <p:spPr bwMode="auto">
          <a:xfrm>
            <a:off x="3429000" y="3429000"/>
            <a:ext cx="228600" cy="228600"/>
          </a:xfrm>
          <a:prstGeom prst="ellipse">
            <a:avLst/>
          </a:prstGeom>
          <a:solidFill>
            <a:schemeClr val="accent2"/>
          </a:solidFill>
          <a:ln w="57150">
            <a:solidFill>
              <a:schemeClr val="tx1"/>
            </a:solidFill>
            <a:round/>
            <a:headEnd/>
            <a:tailEnd/>
          </a:ln>
        </p:spPr>
        <p:txBody>
          <a:bodyPr wrap="none" anchor="ctr"/>
          <a:lstStyle/>
          <a:p>
            <a:endParaRPr lang="zh-CN" altLang="en-US"/>
          </a:p>
        </p:txBody>
      </p:sp>
      <p:sp>
        <p:nvSpPr>
          <p:cNvPr id="26638" name="Oval 14"/>
          <p:cNvSpPr>
            <a:spLocks noChangeArrowheads="1"/>
          </p:cNvSpPr>
          <p:nvPr/>
        </p:nvSpPr>
        <p:spPr bwMode="auto">
          <a:xfrm>
            <a:off x="5105400" y="2667000"/>
            <a:ext cx="228600" cy="228600"/>
          </a:xfrm>
          <a:prstGeom prst="ellipse">
            <a:avLst/>
          </a:prstGeom>
          <a:solidFill>
            <a:schemeClr val="accent2"/>
          </a:solidFill>
          <a:ln w="57150">
            <a:solidFill>
              <a:schemeClr val="tx1"/>
            </a:solidFill>
            <a:round/>
            <a:headEnd/>
            <a:tailEnd/>
          </a:ln>
        </p:spPr>
        <p:txBody>
          <a:bodyPr wrap="none" anchor="ctr"/>
          <a:lstStyle/>
          <a:p>
            <a:endParaRPr lang="zh-CN" altLang="en-US"/>
          </a:p>
        </p:txBody>
      </p:sp>
      <p:sp>
        <p:nvSpPr>
          <p:cNvPr id="26639" name="Line 15"/>
          <p:cNvSpPr>
            <a:spLocks noChangeShapeType="1"/>
          </p:cNvSpPr>
          <p:nvPr/>
        </p:nvSpPr>
        <p:spPr bwMode="auto">
          <a:xfrm flipH="1">
            <a:off x="3581400" y="2667000"/>
            <a:ext cx="304800" cy="762000"/>
          </a:xfrm>
          <a:prstGeom prst="line">
            <a:avLst/>
          </a:prstGeom>
          <a:noFill/>
          <a:ln w="57150" cap="rnd">
            <a:solidFill>
              <a:schemeClr val="tx1"/>
            </a:solidFill>
            <a:prstDash val="sysDot"/>
            <a:round/>
            <a:headEnd/>
            <a:tailEnd type="triangle" w="med" len="med"/>
          </a:ln>
        </p:spPr>
        <p:txBody>
          <a:bodyPr wrap="none" anchor="ctr"/>
          <a:lstStyle/>
          <a:p>
            <a:endParaRPr lang="zh-CN" altLang="en-US"/>
          </a:p>
        </p:txBody>
      </p:sp>
      <p:sp>
        <p:nvSpPr>
          <p:cNvPr id="26640" name="Line 16"/>
          <p:cNvSpPr>
            <a:spLocks noChangeShapeType="1"/>
          </p:cNvSpPr>
          <p:nvPr/>
        </p:nvSpPr>
        <p:spPr bwMode="auto">
          <a:xfrm>
            <a:off x="4038600" y="2667000"/>
            <a:ext cx="609600" cy="457200"/>
          </a:xfrm>
          <a:prstGeom prst="line">
            <a:avLst/>
          </a:prstGeom>
          <a:noFill/>
          <a:ln w="57150" cap="rnd">
            <a:solidFill>
              <a:schemeClr val="tx1"/>
            </a:solidFill>
            <a:prstDash val="sysDot"/>
            <a:round/>
            <a:headEnd/>
            <a:tailEnd type="triangle" w="med" len="med"/>
          </a:ln>
        </p:spPr>
        <p:txBody>
          <a:bodyPr wrap="none" anchor="ctr"/>
          <a:lstStyle/>
          <a:p>
            <a:endParaRPr lang="zh-CN" altLang="en-US"/>
          </a:p>
        </p:txBody>
      </p:sp>
      <p:sp>
        <p:nvSpPr>
          <p:cNvPr id="26641" name="Line 17"/>
          <p:cNvSpPr>
            <a:spLocks noChangeShapeType="1"/>
          </p:cNvSpPr>
          <p:nvPr/>
        </p:nvSpPr>
        <p:spPr bwMode="auto">
          <a:xfrm>
            <a:off x="4114800" y="2590800"/>
            <a:ext cx="990600" cy="152400"/>
          </a:xfrm>
          <a:prstGeom prst="line">
            <a:avLst/>
          </a:prstGeom>
          <a:noFill/>
          <a:ln w="57150" cap="rnd">
            <a:solidFill>
              <a:schemeClr val="tx1"/>
            </a:solidFill>
            <a:prstDash val="sysDot"/>
            <a:round/>
            <a:headEnd/>
            <a:tailEnd type="triangle" w="med" len="med"/>
          </a:ln>
        </p:spPr>
        <p:txBody>
          <a:bodyPr wrap="none" anchor="ctr"/>
          <a:lstStyle/>
          <a:p>
            <a:endParaRPr lang="zh-CN" altLang="en-US"/>
          </a:p>
        </p:txBody>
      </p:sp>
      <p:sp>
        <p:nvSpPr>
          <p:cNvPr id="26642" name="Line 18"/>
          <p:cNvSpPr>
            <a:spLocks noChangeShapeType="1"/>
          </p:cNvSpPr>
          <p:nvPr/>
        </p:nvSpPr>
        <p:spPr bwMode="auto">
          <a:xfrm>
            <a:off x="3429000" y="1905000"/>
            <a:ext cx="457200" cy="533400"/>
          </a:xfrm>
          <a:prstGeom prst="line">
            <a:avLst/>
          </a:prstGeom>
          <a:noFill/>
          <a:ln w="57150" cap="rnd">
            <a:solidFill>
              <a:schemeClr val="tx1"/>
            </a:solidFill>
            <a:prstDash val="sysDot"/>
            <a:round/>
            <a:headEnd/>
            <a:tailEnd type="triangle" w="med" len="med"/>
          </a:ln>
        </p:spPr>
        <p:txBody>
          <a:bodyPr wrap="none" anchor="ctr"/>
          <a:lstStyle/>
          <a:p>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a:spLocks noGrp="1"/>
          </p:cNvSpPr>
          <p:nvPr>
            <p:ph type="sldNum" sz="quarter" idx="12"/>
          </p:nvPr>
        </p:nvSpPr>
        <p:spPr>
          <a:noFill/>
        </p:spPr>
        <p:txBody>
          <a:bodyPr/>
          <a:lstStyle/>
          <a:p>
            <a:fld id="{CEA57F1E-F93F-4FAE-952F-F183C18A7FF3}" type="slidenum">
              <a:rPr lang="en-US" altLang="zh-CN" smtClean="0">
                <a:ea typeface="黑体" pitchFamily="49" charset="-122"/>
              </a:rPr>
              <a:pPr/>
              <a:t>24</a:t>
            </a:fld>
            <a:endParaRPr lang="en-US" altLang="zh-CN">
              <a:ea typeface="黑体" pitchFamily="49" charset="-122"/>
            </a:endParaRPr>
          </a:p>
        </p:txBody>
      </p:sp>
      <p:sp>
        <p:nvSpPr>
          <p:cNvPr id="71682" name="Rectangle 2"/>
          <p:cNvSpPr>
            <a:spLocks noGrp="1" noChangeArrowheads="1"/>
          </p:cNvSpPr>
          <p:nvPr>
            <p:ph type="title"/>
          </p:nvPr>
        </p:nvSpPr>
        <p:spPr/>
        <p:txBody>
          <a:bodyPr/>
          <a:lstStyle/>
          <a:p>
            <a:pPr eaLnBrk="1" hangingPunct="1">
              <a:defRPr/>
            </a:pPr>
            <a:r>
              <a:rPr lang="zh-CN" altLang="en-US" dirty="0"/>
              <a:t>深度优先搜索</a:t>
            </a:r>
          </a:p>
        </p:txBody>
      </p:sp>
      <p:sp>
        <p:nvSpPr>
          <p:cNvPr id="27652" name="Rectangle 3"/>
          <p:cNvSpPr>
            <a:spLocks noGrp="1" noChangeArrowheads="1"/>
          </p:cNvSpPr>
          <p:nvPr>
            <p:ph type="body" idx="1"/>
          </p:nvPr>
        </p:nvSpPr>
        <p:spPr>
          <a:xfrm>
            <a:off x="2209800" y="1981200"/>
            <a:ext cx="7772400" cy="4495800"/>
          </a:xfrm>
        </p:spPr>
        <p:txBody>
          <a:bodyPr/>
          <a:lstStyle/>
          <a:p>
            <a:pPr>
              <a:buNone/>
            </a:pPr>
            <a:r>
              <a:rPr lang="en-US" altLang="zh-CN" dirty="0"/>
              <a:t>	</a:t>
            </a:r>
            <a:r>
              <a:rPr lang="en-US" altLang="zh-CN" sz="3200" cap="all" dirty="0"/>
              <a:t>Depth-First-Search</a:t>
            </a:r>
            <a:r>
              <a:rPr lang="en-US" altLang="zh-CN" sz="3200" dirty="0"/>
              <a:t> (DATA)</a:t>
            </a:r>
            <a:endParaRPr lang="zh-CN" altLang="en-US" sz="3200" dirty="0"/>
          </a:p>
          <a:p>
            <a:pPr eaLnBrk="1" hangingPunct="1">
              <a:buFont typeface="Wingdings" pitchFamily="2" charset="2"/>
              <a:buNone/>
            </a:pPr>
            <a:r>
              <a:rPr lang="zh-CN" altLang="en-US" sz="3200" dirty="0"/>
              <a:t>	</a:t>
            </a:r>
          </a:p>
          <a:p>
            <a:pPr eaLnBrk="1" hangingPunct="1">
              <a:buFont typeface="Wingdings" pitchFamily="2" charset="2"/>
              <a:buNone/>
            </a:pPr>
            <a:r>
              <a:rPr lang="zh-CN" altLang="en-US" sz="3200" dirty="0"/>
              <a:t>	</a:t>
            </a:r>
            <a:r>
              <a:rPr lang="en-US" altLang="zh-CN" sz="3200" dirty="0"/>
              <a:t>DATA</a:t>
            </a:r>
            <a:r>
              <a:rPr lang="zh-CN" altLang="en-US" sz="3200" dirty="0"/>
              <a:t>：当前状态。</a:t>
            </a:r>
          </a:p>
          <a:p>
            <a:pPr eaLnBrk="1" hangingPunct="1">
              <a:buFont typeface="Wingdings" pitchFamily="2" charset="2"/>
              <a:buNone/>
            </a:pPr>
            <a:r>
              <a:rPr lang="zh-CN" altLang="en-US" sz="3200" dirty="0"/>
              <a:t>	返回值：从当前状态到目标状态的路径</a:t>
            </a:r>
          </a:p>
          <a:p>
            <a:pPr eaLnBrk="1" hangingPunct="1">
              <a:buFont typeface="Wingdings" pitchFamily="2" charset="2"/>
              <a:buNone/>
            </a:pPr>
            <a:r>
              <a:rPr lang="zh-CN" altLang="en-US" sz="3200" dirty="0"/>
              <a:t>			（以规则表的形式表示）</a:t>
            </a:r>
          </a:p>
          <a:p>
            <a:pPr eaLnBrk="1" hangingPunct="1">
              <a:buFont typeface="Wingdings" pitchFamily="2" charset="2"/>
              <a:buNone/>
            </a:pPr>
            <a:r>
              <a:rPr lang="zh-CN" altLang="en-US" sz="3200" dirty="0"/>
              <a:t>			或</a:t>
            </a:r>
            <a:r>
              <a:rPr lang="en-US" altLang="zh-CN" sz="3200" dirty="0"/>
              <a:t>FAIL</a:t>
            </a:r>
            <a:r>
              <a:rPr lang="zh-CN" altLang="en-US" sz="3200" dirty="0"/>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灯片编号占位符 5"/>
          <p:cNvSpPr>
            <a:spLocks noGrp="1"/>
          </p:cNvSpPr>
          <p:nvPr>
            <p:ph type="sldNum" sz="quarter" idx="12"/>
          </p:nvPr>
        </p:nvSpPr>
        <p:spPr>
          <a:noFill/>
        </p:spPr>
        <p:txBody>
          <a:bodyPr/>
          <a:lstStyle/>
          <a:p>
            <a:fld id="{F46A9669-7337-4E02-94A2-13A39E271823}" type="slidenum">
              <a:rPr lang="en-US" altLang="zh-CN" smtClean="0">
                <a:ea typeface="黑体" pitchFamily="49" charset="-122"/>
              </a:rPr>
              <a:pPr/>
              <a:t>25</a:t>
            </a:fld>
            <a:endParaRPr lang="en-US" altLang="zh-CN">
              <a:ea typeface="黑体" pitchFamily="49" charset="-122"/>
            </a:endParaRPr>
          </a:p>
        </p:txBody>
      </p:sp>
      <p:sp>
        <p:nvSpPr>
          <p:cNvPr id="70658" name="Rectangle 2"/>
          <p:cNvSpPr>
            <a:spLocks noGrp="1" noChangeArrowheads="1"/>
          </p:cNvSpPr>
          <p:nvPr>
            <p:ph type="title"/>
          </p:nvPr>
        </p:nvSpPr>
        <p:spPr>
          <a:xfrm>
            <a:off x="2209800" y="542504"/>
            <a:ext cx="7772400" cy="533400"/>
          </a:xfrm>
        </p:spPr>
        <p:txBody>
          <a:bodyPr>
            <a:normAutofit fontScale="90000"/>
          </a:bodyPr>
          <a:lstStyle/>
          <a:p>
            <a:pPr eaLnBrk="1" hangingPunct="1">
              <a:defRPr/>
            </a:pPr>
            <a:r>
              <a:rPr lang="zh-CN" altLang="en-US" sz="3600" dirty="0"/>
              <a:t>深度优先搜索</a:t>
            </a:r>
            <a:endParaRPr lang="zh-CN" altLang="en-US" dirty="0"/>
          </a:p>
        </p:txBody>
      </p:sp>
      <p:sp>
        <p:nvSpPr>
          <p:cNvPr id="70659" name="Rectangle 3"/>
          <p:cNvSpPr>
            <a:spLocks noGrp="1" noChangeArrowheads="1"/>
          </p:cNvSpPr>
          <p:nvPr>
            <p:ph type="body" idx="1"/>
          </p:nvPr>
        </p:nvSpPr>
        <p:spPr>
          <a:xfrm>
            <a:off x="2209800" y="1214656"/>
            <a:ext cx="7772400" cy="5240740"/>
          </a:xfrm>
        </p:spPr>
        <p:txBody>
          <a:bodyPr>
            <a:normAutofit fontScale="92500" lnSpcReduction="10000"/>
          </a:bodyPr>
          <a:lstStyle/>
          <a:p>
            <a:pPr>
              <a:lnSpc>
                <a:spcPct val="90000"/>
              </a:lnSpc>
              <a:buNone/>
            </a:pPr>
            <a:r>
              <a:rPr lang="en-US" altLang="zh-CN" cap="all" dirty="0"/>
              <a:t>Depth-First-Search</a:t>
            </a:r>
            <a:r>
              <a:rPr lang="en-US" altLang="zh-CN" dirty="0"/>
              <a:t>(DATA)</a:t>
            </a:r>
          </a:p>
          <a:p>
            <a:pPr eaLnBrk="1" hangingPunct="1">
              <a:lnSpc>
                <a:spcPct val="90000"/>
              </a:lnSpc>
              <a:buFont typeface="Wingdings" pitchFamily="2" charset="2"/>
              <a:buNone/>
            </a:pPr>
            <a:r>
              <a:rPr lang="en-US" altLang="zh-CN" dirty="0"/>
              <a:t>1, 	IF TERM(DATA) RETURN NIL;</a:t>
            </a:r>
          </a:p>
          <a:p>
            <a:pPr eaLnBrk="1" hangingPunct="1">
              <a:lnSpc>
                <a:spcPct val="90000"/>
              </a:lnSpc>
              <a:buFont typeface="Wingdings" pitchFamily="2" charset="2"/>
              <a:buNone/>
            </a:pPr>
            <a:r>
              <a:rPr lang="en-US" altLang="zh-CN" dirty="0"/>
              <a:t>2, 	IF DEADEND(DATA) RETURN FAIL;</a:t>
            </a:r>
          </a:p>
          <a:p>
            <a:pPr eaLnBrk="1" hangingPunct="1">
              <a:lnSpc>
                <a:spcPct val="90000"/>
              </a:lnSpc>
              <a:buFont typeface="Wingdings" pitchFamily="2" charset="2"/>
              <a:buNone/>
            </a:pPr>
            <a:r>
              <a:rPr lang="en-US" altLang="zh-CN" dirty="0"/>
              <a:t>3, 	RULES:=APPRULES(DATA);</a:t>
            </a:r>
          </a:p>
          <a:p>
            <a:pPr eaLnBrk="1" hangingPunct="1">
              <a:lnSpc>
                <a:spcPct val="90000"/>
              </a:lnSpc>
              <a:buFont typeface="Wingdings" pitchFamily="2" charset="2"/>
              <a:buNone/>
            </a:pPr>
            <a:r>
              <a:rPr lang="en-US" altLang="zh-CN" dirty="0"/>
              <a:t>4,	 LOOP: IF NULL(RULES) RETURN FAIL;</a:t>
            </a:r>
          </a:p>
          <a:p>
            <a:pPr eaLnBrk="1" hangingPunct="1">
              <a:lnSpc>
                <a:spcPct val="90000"/>
              </a:lnSpc>
              <a:buFont typeface="Wingdings" pitchFamily="2" charset="2"/>
              <a:buNone/>
            </a:pPr>
            <a:r>
              <a:rPr lang="en-US" altLang="zh-CN" dirty="0"/>
              <a:t>5, 	 	R:=FIRST(RULES);</a:t>
            </a:r>
          </a:p>
          <a:p>
            <a:pPr eaLnBrk="1" hangingPunct="1">
              <a:lnSpc>
                <a:spcPct val="90000"/>
              </a:lnSpc>
              <a:buFont typeface="Wingdings" pitchFamily="2" charset="2"/>
              <a:buNone/>
            </a:pPr>
            <a:r>
              <a:rPr lang="en-US" altLang="zh-CN" dirty="0"/>
              <a:t>6,		RULES:=TAIL(RULES);</a:t>
            </a:r>
          </a:p>
          <a:p>
            <a:pPr eaLnBrk="1" hangingPunct="1">
              <a:lnSpc>
                <a:spcPct val="90000"/>
              </a:lnSpc>
              <a:buFont typeface="Wingdings" pitchFamily="2" charset="2"/>
              <a:buNone/>
            </a:pPr>
            <a:r>
              <a:rPr lang="en-US" altLang="zh-CN" dirty="0"/>
              <a:t>7,		RDATA:=GEN(R, DATA);</a:t>
            </a:r>
          </a:p>
          <a:p>
            <a:pPr>
              <a:lnSpc>
                <a:spcPct val="90000"/>
              </a:lnSpc>
              <a:buNone/>
            </a:pPr>
            <a:r>
              <a:rPr lang="en-US" altLang="zh-CN" dirty="0"/>
              <a:t>8,		PATH:= </a:t>
            </a:r>
            <a:r>
              <a:rPr lang="en-US" altLang="zh-CN" cap="all" dirty="0"/>
              <a:t>Depth-First-Search</a:t>
            </a:r>
            <a:r>
              <a:rPr lang="en-US" altLang="zh-CN" dirty="0"/>
              <a:t>(RDATA);</a:t>
            </a:r>
          </a:p>
          <a:p>
            <a:pPr eaLnBrk="1" hangingPunct="1">
              <a:lnSpc>
                <a:spcPct val="90000"/>
              </a:lnSpc>
              <a:buFont typeface="Wingdings" pitchFamily="2" charset="2"/>
              <a:buNone/>
            </a:pPr>
            <a:r>
              <a:rPr lang="en-US" altLang="zh-CN" dirty="0"/>
              <a:t>9,		IF PATH=FAIL GO LOOP;</a:t>
            </a:r>
          </a:p>
          <a:p>
            <a:pPr eaLnBrk="1" hangingPunct="1">
              <a:lnSpc>
                <a:spcPct val="90000"/>
              </a:lnSpc>
              <a:buFont typeface="Wingdings" pitchFamily="2" charset="2"/>
              <a:buNone/>
            </a:pPr>
            <a:r>
              <a:rPr lang="en-US" altLang="zh-CN" dirty="0"/>
              <a:t>10,	RETURN CONS(R, PATH);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06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06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06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06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06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06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065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065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7065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7065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7065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灯片编号占位符 5"/>
          <p:cNvSpPr>
            <a:spLocks noGrp="1"/>
          </p:cNvSpPr>
          <p:nvPr>
            <p:ph type="sldNum" sz="quarter" idx="12"/>
          </p:nvPr>
        </p:nvSpPr>
        <p:spPr>
          <a:noFill/>
        </p:spPr>
        <p:txBody>
          <a:bodyPr/>
          <a:lstStyle/>
          <a:p>
            <a:fld id="{D8608410-E7BE-44E7-97E0-4C54E4430F66}" type="slidenum">
              <a:rPr lang="en-US" altLang="zh-CN" smtClean="0">
                <a:ea typeface="黑体" pitchFamily="49" charset="-122"/>
              </a:rPr>
              <a:pPr/>
              <a:t>26</a:t>
            </a:fld>
            <a:endParaRPr lang="en-US" altLang="zh-CN">
              <a:ea typeface="黑体" pitchFamily="49" charset="-122"/>
            </a:endParaRPr>
          </a:p>
        </p:txBody>
      </p:sp>
      <p:sp>
        <p:nvSpPr>
          <p:cNvPr id="72706" name="Rectangle 2"/>
          <p:cNvSpPr>
            <a:spLocks noGrp="1" noChangeArrowheads="1"/>
          </p:cNvSpPr>
          <p:nvPr>
            <p:ph type="title"/>
          </p:nvPr>
        </p:nvSpPr>
        <p:spPr/>
        <p:txBody>
          <a:bodyPr/>
          <a:lstStyle/>
          <a:p>
            <a:pPr eaLnBrk="1" hangingPunct="1">
              <a:defRPr/>
            </a:pPr>
            <a:r>
              <a:rPr lang="zh-CN" altLang="en-US"/>
              <a:t>存在问题及解决办法</a:t>
            </a:r>
          </a:p>
        </p:txBody>
      </p:sp>
      <p:sp>
        <p:nvSpPr>
          <p:cNvPr id="72707" name="Rectangle 3"/>
          <p:cNvSpPr>
            <a:spLocks noGrp="1" noChangeArrowheads="1"/>
          </p:cNvSpPr>
          <p:nvPr>
            <p:ph type="body" idx="1"/>
          </p:nvPr>
        </p:nvSpPr>
        <p:spPr>
          <a:xfrm>
            <a:off x="2209800" y="4362450"/>
            <a:ext cx="7772400" cy="1733550"/>
          </a:xfrm>
        </p:spPr>
        <p:txBody>
          <a:bodyPr/>
          <a:lstStyle/>
          <a:p>
            <a:pPr eaLnBrk="1" hangingPunct="1"/>
            <a:r>
              <a:rPr lang="zh-CN" altLang="en-US" sz="3200" dirty="0"/>
              <a:t>解决办法：</a:t>
            </a:r>
          </a:p>
          <a:p>
            <a:pPr lvl="1" eaLnBrk="1" hangingPunct="1"/>
            <a:r>
              <a:rPr lang="zh-CN" altLang="en-US" sz="2800" dirty="0"/>
              <a:t>对搜索深度加以限制</a:t>
            </a:r>
          </a:p>
          <a:p>
            <a:pPr lvl="1" eaLnBrk="1" hangingPunct="1"/>
            <a:r>
              <a:rPr lang="zh-CN" altLang="en-US" sz="2800" dirty="0"/>
              <a:t>记录从初始状态到当前状态的路径</a:t>
            </a:r>
          </a:p>
          <a:p>
            <a:pPr eaLnBrk="1" hangingPunct="1"/>
            <a:endParaRPr lang="en-US" altLang="zh-CN" dirty="0"/>
          </a:p>
        </p:txBody>
      </p:sp>
      <p:grpSp>
        <p:nvGrpSpPr>
          <p:cNvPr id="2" name="Group 33"/>
          <p:cNvGrpSpPr>
            <a:grpSpLocks/>
          </p:cNvGrpSpPr>
          <p:nvPr/>
        </p:nvGrpSpPr>
        <p:grpSpPr bwMode="auto">
          <a:xfrm>
            <a:off x="6286502" y="1981200"/>
            <a:ext cx="2005013" cy="3867150"/>
            <a:chOff x="3000" y="1248"/>
            <a:chExt cx="1263" cy="2436"/>
          </a:xfrm>
        </p:grpSpPr>
        <p:sp>
          <p:nvSpPr>
            <p:cNvPr id="29714" name="Oval 4"/>
            <p:cNvSpPr>
              <a:spLocks noChangeArrowheads="1"/>
            </p:cNvSpPr>
            <p:nvPr/>
          </p:nvSpPr>
          <p:spPr bwMode="auto">
            <a:xfrm>
              <a:off x="3240" y="1584"/>
              <a:ext cx="144" cy="144"/>
            </a:xfrm>
            <a:prstGeom prst="ellipse">
              <a:avLst/>
            </a:prstGeom>
            <a:solidFill>
              <a:schemeClr val="folHlink"/>
            </a:solidFill>
            <a:ln w="9525">
              <a:solidFill>
                <a:schemeClr val="tx1"/>
              </a:solidFill>
              <a:round/>
              <a:headEnd/>
              <a:tailEnd/>
            </a:ln>
          </p:spPr>
          <p:txBody>
            <a:bodyPr wrap="none" anchor="ctr"/>
            <a:lstStyle/>
            <a:p>
              <a:endParaRPr lang="zh-CN" altLang="en-US"/>
            </a:p>
          </p:txBody>
        </p:sp>
        <p:sp>
          <p:nvSpPr>
            <p:cNvPr id="29715" name="Oval 5"/>
            <p:cNvSpPr>
              <a:spLocks noChangeArrowheads="1"/>
            </p:cNvSpPr>
            <p:nvPr/>
          </p:nvSpPr>
          <p:spPr bwMode="auto">
            <a:xfrm>
              <a:off x="3432" y="2112"/>
              <a:ext cx="144" cy="144"/>
            </a:xfrm>
            <a:prstGeom prst="ellipse">
              <a:avLst/>
            </a:prstGeom>
            <a:solidFill>
              <a:schemeClr val="accent2"/>
            </a:solidFill>
            <a:ln w="9525">
              <a:solidFill>
                <a:schemeClr val="tx1"/>
              </a:solidFill>
              <a:round/>
              <a:headEnd/>
              <a:tailEnd/>
            </a:ln>
          </p:spPr>
          <p:txBody>
            <a:bodyPr wrap="none" anchor="ctr"/>
            <a:lstStyle/>
            <a:p>
              <a:endParaRPr lang="zh-CN" altLang="en-US"/>
            </a:p>
          </p:txBody>
        </p:sp>
        <p:sp>
          <p:nvSpPr>
            <p:cNvPr id="29716" name="Text Box 7"/>
            <p:cNvSpPr txBox="1">
              <a:spLocks noChangeArrowheads="1"/>
            </p:cNvSpPr>
            <p:nvPr/>
          </p:nvSpPr>
          <p:spPr bwMode="auto">
            <a:xfrm>
              <a:off x="3561" y="1420"/>
              <a:ext cx="702" cy="233"/>
            </a:xfrm>
            <a:prstGeom prst="rect">
              <a:avLst/>
            </a:prstGeom>
            <a:noFill/>
            <a:ln w="9525">
              <a:noFill/>
              <a:miter lim="800000"/>
              <a:headEnd/>
              <a:tailEnd/>
            </a:ln>
          </p:spPr>
          <p:txBody>
            <a:bodyPr wrap="none" anchor="ctr">
              <a:spAutoFit/>
            </a:bodyPr>
            <a:lstStyle/>
            <a:p>
              <a:pPr algn="ctr">
                <a:spcBef>
                  <a:spcPct val="50000"/>
                </a:spcBef>
              </a:pPr>
              <a:r>
                <a:rPr lang="zh-CN" altLang="en-US" b="1" dirty="0"/>
                <a:t>当前状态</a:t>
              </a:r>
            </a:p>
          </p:txBody>
        </p:sp>
        <p:sp>
          <p:nvSpPr>
            <p:cNvPr id="29717" name="Line 9"/>
            <p:cNvSpPr>
              <a:spLocks noChangeShapeType="1"/>
            </p:cNvSpPr>
            <p:nvPr/>
          </p:nvSpPr>
          <p:spPr bwMode="auto">
            <a:xfrm>
              <a:off x="3336" y="1728"/>
              <a:ext cx="144" cy="384"/>
            </a:xfrm>
            <a:prstGeom prst="line">
              <a:avLst/>
            </a:prstGeom>
            <a:noFill/>
            <a:ln w="9525">
              <a:solidFill>
                <a:schemeClr val="tx1"/>
              </a:solidFill>
              <a:round/>
              <a:headEnd/>
              <a:tailEnd type="triangle" w="med" len="med"/>
            </a:ln>
          </p:spPr>
          <p:txBody>
            <a:bodyPr wrap="none" anchor="ctr"/>
            <a:lstStyle/>
            <a:p>
              <a:endParaRPr lang="zh-CN" altLang="en-US"/>
            </a:p>
          </p:txBody>
        </p:sp>
        <p:sp>
          <p:nvSpPr>
            <p:cNvPr id="29718" name="Line 17"/>
            <p:cNvSpPr>
              <a:spLocks noChangeShapeType="1"/>
            </p:cNvSpPr>
            <p:nvPr/>
          </p:nvSpPr>
          <p:spPr bwMode="auto">
            <a:xfrm>
              <a:off x="3000" y="1248"/>
              <a:ext cx="288" cy="336"/>
            </a:xfrm>
            <a:prstGeom prst="line">
              <a:avLst/>
            </a:prstGeom>
            <a:noFill/>
            <a:ln w="9525" cap="rnd">
              <a:solidFill>
                <a:schemeClr val="tx1"/>
              </a:solidFill>
              <a:prstDash val="sysDot"/>
              <a:round/>
              <a:headEnd/>
              <a:tailEnd type="triangle" w="med" len="med"/>
            </a:ln>
          </p:spPr>
          <p:txBody>
            <a:bodyPr wrap="none" anchor="ctr"/>
            <a:lstStyle/>
            <a:p>
              <a:endParaRPr lang="zh-CN" altLang="en-US"/>
            </a:p>
          </p:txBody>
        </p:sp>
        <p:sp>
          <p:nvSpPr>
            <p:cNvPr id="29719" name="Freeform 18"/>
            <p:cNvSpPr>
              <a:spLocks/>
            </p:cNvSpPr>
            <p:nvPr/>
          </p:nvSpPr>
          <p:spPr bwMode="auto">
            <a:xfrm>
              <a:off x="3492" y="2256"/>
              <a:ext cx="516" cy="1428"/>
            </a:xfrm>
            <a:custGeom>
              <a:avLst/>
              <a:gdLst>
                <a:gd name="T0" fmla="*/ 24 w 516"/>
                <a:gd name="T1" fmla="*/ 0 h 1428"/>
                <a:gd name="T2" fmla="*/ 0 w 516"/>
                <a:gd name="T3" fmla="*/ 240 h 1428"/>
                <a:gd name="T4" fmla="*/ 168 w 516"/>
                <a:gd name="T5" fmla="*/ 300 h 1428"/>
                <a:gd name="T6" fmla="*/ 132 w 516"/>
                <a:gd name="T7" fmla="*/ 468 h 1428"/>
                <a:gd name="T8" fmla="*/ 384 w 516"/>
                <a:gd name="T9" fmla="*/ 576 h 1428"/>
                <a:gd name="T10" fmla="*/ 288 w 516"/>
                <a:gd name="T11" fmla="*/ 816 h 1428"/>
                <a:gd name="T12" fmla="*/ 468 w 516"/>
                <a:gd name="T13" fmla="*/ 1008 h 1428"/>
                <a:gd name="T14" fmla="*/ 372 w 516"/>
                <a:gd name="T15" fmla="*/ 1272 h 1428"/>
                <a:gd name="T16" fmla="*/ 516 w 516"/>
                <a:gd name="T17" fmla="*/ 1428 h 14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6"/>
                <a:gd name="T28" fmla="*/ 0 h 1428"/>
                <a:gd name="T29" fmla="*/ 516 w 516"/>
                <a:gd name="T30" fmla="*/ 1428 h 14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6" h="1428">
                  <a:moveTo>
                    <a:pt x="24" y="0"/>
                  </a:moveTo>
                  <a:lnTo>
                    <a:pt x="0" y="240"/>
                  </a:lnTo>
                  <a:lnTo>
                    <a:pt x="168" y="300"/>
                  </a:lnTo>
                  <a:lnTo>
                    <a:pt x="132" y="468"/>
                  </a:lnTo>
                  <a:lnTo>
                    <a:pt x="384" y="576"/>
                  </a:lnTo>
                  <a:lnTo>
                    <a:pt x="288" y="816"/>
                  </a:lnTo>
                  <a:lnTo>
                    <a:pt x="468" y="1008"/>
                  </a:lnTo>
                  <a:lnTo>
                    <a:pt x="372" y="1272"/>
                  </a:lnTo>
                  <a:lnTo>
                    <a:pt x="516" y="1428"/>
                  </a:lnTo>
                </a:path>
              </a:pathLst>
            </a:custGeom>
            <a:noFill/>
            <a:ln w="9525">
              <a:solidFill>
                <a:schemeClr val="tx1"/>
              </a:solidFill>
              <a:prstDash val="dash"/>
              <a:round/>
              <a:headEnd/>
              <a:tailEnd type="triangle" w="med" len="med"/>
            </a:ln>
          </p:spPr>
          <p:txBody>
            <a:bodyPr wrap="none"/>
            <a:lstStyle/>
            <a:p>
              <a:endParaRPr lang="zh-CN" altLang="en-US"/>
            </a:p>
          </p:txBody>
        </p:sp>
      </p:grpSp>
      <p:grpSp>
        <p:nvGrpSpPr>
          <p:cNvPr id="3" name="Group 30"/>
          <p:cNvGrpSpPr>
            <a:grpSpLocks/>
          </p:cNvGrpSpPr>
          <p:nvPr/>
        </p:nvGrpSpPr>
        <p:grpSpPr bwMode="auto">
          <a:xfrm>
            <a:off x="8343900" y="2019300"/>
            <a:ext cx="1276350" cy="2590800"/>
            <a:chOff x="2436" y="1080"/>
            <a:chExt cx="804" cy="1632"/>
          </a:xfrm>
        </p:grpSpPr>
        <p:sp>
          <p:nvSpPr>
            <p:cNvPr id="29705" name="Oval 20"/>
            <p:cNvSpPr>
              <a:spLocks noChangeArrowheads="1"/>
            </p:cNvSpPr>
            <p:nvPr/>
          </p:nvSpPr>
          <p:spPr bwMode="auto">
            <a:xfrm>
              <a:off x="2664" y="1320"/>
              <a:ext cx="144" cy="144"/>
            </a:xfrm>
            <a:prstGeom prst="ellipse">
              <a:avLst/>
            </a:prstGeom>
            <a:solidFill>
              <a:schemeClr val="accent2"/>
            </a:solidFill>
            <a:ln w="9525">
              <a:solidFill>
                <a:schemeClr val="tx1"/>
              </a:solidFill>
              <a:round/>
              <a:headEnd/>
              <a:tailEnd/>
            </a:ln>
          </p:spPr>
          <p:txBody>
            <a:bodyPr wrap="none" anchor="ctr"/>
            <a:lstStyle/>
            <a:p>
              <a:endParaRPr lang="zh-CN" altLang="en-US"/>
            </a:p>
          </p:txBody>
        </p:sp>
        <p:sp>
          <p:nvSpPr>
            <p:cNvPr id="29706" name="Oval 21"/>
            <p:cNvSpPr>
              <a:spLocks noChangeArrowheads="1"/>
            </p:cNvSpPr>
            <p:nvPr/>
          </p:nvSpPr>
          <p:spPr bwMode="auto">
            <a:xfrm>
              <a:off x="2436" y="1716"/>
              <a:ext cx="144" cy="144"/>
            </a:xfrm>
            <a:prstGeom prst="ellipse">
              <a:avLst/>
            </a:prstGeom>
            <a:solidFill>
              <a:schemeClr val="accent2"/>
            </a:solidFill>
            <a:ln w="9525">
              <a:solidFill>
                <a:schemeClr val="tx1"/>
              </a:solidFill>
              <a:round/>
              <a:headEnd/>
              <a:tailEnd/>
            </a:ln>
          </p:spPr>
          <p:txBody>
            <a:bodyPr wrap="none" anchor="ctr"/>
            <a:lstStyle/>
            <a:p>
              <a:endParaRPr lang="zh-CN" altLang="en-US"/>
            </a:p>
          </p:txBody>
        </p:sp>
        <p:sp>
          <p:nvSpPr>
            <p:cNvPr id="29707" name="Oval 22"/>
            <p:cNvSpPr>
              <a:spLocks noChangeArrowheads="1"/>
            </p:cNvSpPr>
            <p:nvPr/>
          </p:nvSpPr>
          <p:spPr bwMode="auto">
            <a:xfrm>
              <a:off x="2676" y="2148"/>
              <a:ext cx="144" cy="144"/>
            </a:xfrm>
            <a:prstGeom prst="ellipse">
              <a:avLst/>
            </a:prstGeom>
            <a:solidFill>
              <a:schemeClr val="accent2"/>
            </a:solidFill>
            <a:ln w="9525">
              <a:solidFill>
                <a:schemeClr val="tx1"/>
              </a:solidFill>
              <a:round/>
              <a:headEnd/>
              <a:tailEnd/>
            </a:ln>
          </p:spPr>
          <p:txBody>
            <a:bodyPr wrap="none" anchor="ctr"/>
            <a:lstStyle/>
            <a:p>
              <a:endParaRPr lang="zh-CN" altLang="en-US"/>
            </a:p>
          </p:txBody>
        </p:sp>
        <p:sp>
          <p:nvSpPr>
            <p:cNvPr id="29708" name="Oval 23"/>
            <p:cNvSpPr>
              <a:spLocks noChangeArrowheads="1"/>
            </p:cNvSpPr>
            <p:nvPr/>
          </p:nvSpPr>
          <p:spPr bwMode="auto">
            <a:xfrm>
              <a:off x="3096" y="2568"/>
              <a:ext cx="144" cy="144"/>
            </a:xfrm>
            <a:prstGeom prst="ellipse">
              <a:avLst/>
            </a:prstGeom>
            <a:solidFill>
              <a:schemeClr val="accent2"/>
            </a:solidFill>
            <a:ln w="9525">
              <a:solidFill>
                <a:schemeClr val="tx1"/>
              </a:solidFill>
              <a:round/>
              <a:headEnd/>
              <a:tailEnd/>
            </a:ln>
          </p:spPr>
          <p:txBody>
            <a:bodyPr wrap="none" anchor="ctr"/>
            <a:lstStyle/>
            <a:p>
              <a:endParaRPr lang="zh-CN" altLang="en-US"/>
            </a:p>
          </p:txBody>
        </p:sp>
        <p:sp>
          <p:nvSpPr>
            <p:cNvPr id="29709" name="Line 25"/>
            <p:cNvSpPr>
              <a:spLocks noChangeShapeType="1"/>
            </p:cNvSpPr>
            <p:nvPr/>
          </p:nvSpPr>
          <p:spPr bwMode="auto">
            <a:xfrm flipH="1">
              <a:off x="2784" y="1080"/>
              <a:ext cx="132" cy="240"/>
            </a:xfrm>
            <a:prstGeom prst="line">
              <a:avLst/>
            </a:prstGeom>
            <a:noFill/>
            <a:ln w="9525">
              <a:solidFill>
                <a:schemeClr val="tx1"/>
              </a:solidFill>
              <a:round/>
              <a:headEnd/>
              <a:tailEnd type="triangle" w="med" len="med"/>
            </a:ln>
          </p:spPr>
          <p:txBody>
            <a:bodyPr wrap="none"/>
            <a:lstStyle/>
            <a:p>
              <a:endParaRPr lang="zh-CN" altLang="en-US"/>
            </a:p>
          </p:txBody>
        </p:sp>
        <p:sp>
          <p:nvSpPr>
            <p:cNvPr id="29710" name="Line 26"/>
            <p:cNvSpPr>
              <a:spLocks noChangeShapeType="1"/>
            </p:cNvSpPr>
            <p:nvPr/>
          </p:nvSpPr>
          <p:spPr bwMode="auto">
            <a:xfrm flipH="1">
              <a:off x="2556" y="1464"/>
              <a:ext cx="132" cy="252"/>
            </a:xfrm>
            <a:prstGeom prst="line">
              <a:avLst/>
            </a:prstGeom>
            <a:noFill/>
            <a:ln w="9525">
              <a:solidFill>
                <a:schemeClr val="tx1"/>
              </a:solidFill>
              <a:round/>
              <a:headEnd/>
              <a:tailEnd type="triangle" w="med" len="med"/>
            </a:ln>
          </p:spPr>
          <p:txBody>
            <a:bodyPr wrap="none"/>
            <a:lstStyle/>
            <a:p>
              <a:endParaRPr lang="zh-CN" altLang="en-US"/>
            </a:p>
          </p:txBody>
        </p:sp>
        <p:sp>
          <p:nvSpPr>
            <p:cNvPr id="29711" name="Line 27"/>
            <p:cNvSpPr>
              <a:spLocks noChangeShapeType="1"/>
            </p:cNvSpPr>
            <p:nvPr/>
          </p:nvSpPr>
          <p:spPr bwMode="auto">
            <a:xfrm>
              <a:off x="2532" y="1860"/>
              <a:ext cx="168" cy="312"/>
            </a:xfrm>
            <a:prstGeom prst="line">
              <a:avLst/>
            </a:prstGeom>
            <a:noFill/>
            <a:ln w="9525">
              <a:solidFill>
                <a:schemeClr val="tx1"/>
              </a:solidFill>
              <a:round/>
              <a:headEnd/>
              <a:tailEnd type="triangle" w="med" len="med"/>
            </a:ln>
          </p:spPr>
          <p:txBody>
            <a:bodyPr wrap="none"/>
            <a:lstStyle/>
            <a:p>
              <a:endParaRPr lang="zh-CN" altLang="en-US"/>
            </a:p>
          </p:txBody>
        </p:sp>
        <p:sp>
          <p:nvSpPr>
            <p:cNvPr id="29712" name="Line 28"/>
            <p:cNvSpPr>
              <a:spLocks noChangeShapeType="1"/>
            </p:cNvSpPr>
            <p:nvPr/>
          </p:nvSpPr>
          <p:spPr bwMode="auto">
            <a:xfrm>
              <a:off x="2784" y="2280"/>
              <a:ext cx="324" cy="288"/>
            </a:xfrm>
            <a:prstGeom prst="line">
              <a:avLst/>
            </a:prstGeom>
            <a:noFill/>
            <a:ln w="9525">
              <a:solidFill>
                <a:schemeClr val="tx1"/>
              </a:solidFill>
              <a:round/>
              <a:headEnd/>
              <a:tailEnd type="triangle" w="med" len="med"/>
            </a:ln>
          </p:spPr>
          <p:txBody>
            <a:bodyPr wrap="none"/>
            <a:lstStyle/>
            <a:p>
              <a:endParaRPr lang="zh-CN" altLang="en-US"/>
            </a:p>
          </p:txBody>
        </p:sp>
        <p:sp>
          <p:nvSpPr>
            <p:cNvPr id="29713" name="Line 29"/>
            <p:cNvSpPr>
              <a:spLocks noChangeShapeType="1"/>
            </p:cNvSpPr>
            <p:nvPr/>
          </p:nvSpPr>
          <p:spPr bwMode="auto">
            <a:xfrm flipH="1" flipV="1">
              <a:off x="2796" y="1452"/>
              <a:ext cx="396" cy="1116"/>
            </a:xfrm>
            <a:prstGeom prst="line">
              <a:avLst/>
            </a:prstGeom>
            <a:noFill/>
            <a:ln w="9525">
              <a:solidFill>
                <a:schemeClr val="tx1"/>
              </a:solidFill>
              <a:round/>
              <a:headEnd/>
              <a:tailEnd type="triangle" w="med" len="med"/>
            </a:ln>
          </p:spPr>
          <p:txBody>
            <a:bodyPr wrap="none"/>
            <a:lstStyle/>
            <a:p>
              <a:endParaRPr lang="zh-CN" altLang="en-US"/>
            </a:p>
          </p:txBody>
        </p:sp>
      </p:grpSp>
      <p:sp>
        <p:nvSpPr>
          <p:cNvPr id="72735" name="Rectangle 31"/>
          <p:cNvSpPr>
            <a:spLocks noChangeArrowheads="1"/>
          </p:cNvSpPr>
          <p:nvPr/>
        </p:nvSpPr>
        <p:spPr bwMode="auto">
          <a:xfrm>
            <a:off x="2266950" y="1905000"/>
            <a:ext cx="7772400" cy="1181100"/>
          </a:xfrm>
          <a:prstGeom prst="rect">
            <a:avLst/>
          </a:prstGeom>
          <a:noFill/>
          <a:ln w="9525">
            <a:noFill/>
            <a:miter lim="800000"/>
            <a:headEnd/>
            <a:tailEnd/>
          </a:ln>
        </p:spPr>
        <p:txBody>
          <a:bodyPr/>
          <a:lstStyle/>
          <a:p>
            <a:pPr marL="342900" indent="-342900">
              <a:spcBef>
                <a:spcPct val="20000"/>
              </a:spcBef>
              <a:buClr>
                <a:schemeClr val="accent2"/>
              </a:buClr>
              <a:buSzPct val="80000"/>
              <a:buFont typeface="Wingdings" pitchFamily="2" charset="2"/>
              <a:buChar char="l"/>
            </a:pPr>
            <a:r>
              <a:rPr lang="zh-CN" altLang="en-US" sz="3200" dirty="0"/>
              <a:t>问题：</a:t>
            </a:r>
          </a:p>
          <a:p>
            <a:pPr marL="742950" lvl="1" indent="-285750">
              <a:spcBef>
                <a:spcPct val="20000"/>
              </a:spcBef>
              <a:buClr>
                <a:schemeClr val="tx1"/>
              </a:buClr>
              <a:buSzPct val="90000"/>
              <a:buFontTx/>
              <a:buChar char="–"/>
            </a:pPr>
            <a:r>
              <a:rPr lang="zh-CN" altLang="en-US" sz="2800" dirty="0"/>
              <a:t>深度问题</a:t>
            </a:r>
            <a:endParaRPr lang="zh-CN" altLang="en-US" sz="3200" dirty="0"/>
          </a:p>
        </p:txBody>
      </p:sp>
      <p:sp>
        <p:nvSpPr>
          <p:cNvPr id="72736" name="Rectangle 32"/>
          <p:cNvSpPr>
            <a:spLocks noChangeArrowheads="1"/>
          </p:cNvSpPr>
          <p:nvPr/>
        </p:nvSpPr>
        <p:spPr bwMode="auto">
          <a:xfrm>
            <a:off x="2266950" y="2571750"/>
            <a:ext cx="7772400" cy="1181100"/>
          </a:xfrm>
          <a:prstGeom prst="rect">
            <a:avLst/>
          </a:prstGeom>
          <a:noFill/>
          <a:ln w="9525">
            <a:noFill/>
            <a:miter lim="800000"/>
            <a:headEnd/>
            <a:tailEnd/>
          </a:ln>
        </p:spPr>
        <p:txBody>
          <a:bodyPr/>
          <a:lstStyle/>
          <a:p>
            <a:pPr marL="342900" indent="-342900">
              <a:spcBef>
                <a:spcPct val="20000"/>
              </a:spcBef>
              <a:buClr>
                <a:schemeClr val="accent2"/>
              </a:buClr>
              <a:buSzPct val="80000"/>
            </a:pPr>
            <a:endParaRPr lang="en-US" altLang="zh-CN" sz="3200" dirty="0"/>
          </a:p>
          <a:p>
            <a:pPr marL="742950" lvl="1" indent="-285750">
              <a:spcBef>
                <a:spcPct val="20000"/>
              </a:spcBef>
              <a:buClr>
                <a:schemeClr val="tx1"/>
              </a:buClr>
              <a:buSzPct val="90000"/>
              <a:buFontTx/>
              <a:buChar char="–"/>
            </a:pPr>
            <a:r>
              <a:rPr lang="zh-CN" altLang="en-US" sz="2800" dirty="0"/>
              <a:t>死循环问题</a:t>
            </a:r>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27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27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273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270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2707">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27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bldLvl="2" autoUpdateAnimBg="0"/>
      <p:bldP spid="72735" grpId="0" build="p" bldLvl="2" autoUpdateAnimBg="0"/>
      <p:bldP spid="72736" grpId="0" build="p" bldLvl="2"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p:cNvSpPr>
            <a:spLocks noGrp="1"/>
          </p:cNvSpPr>
          <p:nvPr>
            <p:ph type="sldNum" sz="quarter" idx="12"/>
          </p:nvPr>
        </p:nvSpPr>
        <p:spPr>
          <a:noFill/>
        </p:spPr>
        <p:txBody>
          <a:bodyPr/>
          <a:lstStyle/>
          <a:p>
            <a:fld id="{9D122222-3360-4766-A98F-209E4DD109E6}" type="slidenum">
              <a:rPr lang="en-US" altLang="zh-CN" smtClean="0">
                <a:ea typeface="黑体" pitchFamily="49" charset="-122"/>
              </a:rPr>
              <a:pPr/>
              <a:t>27</a:t>
            </a:fld>
            <a:endParaRPr lang="en-US" altLang="zh-CN">
              <a:ea typeface="黑体" pitchFamily="49" charset="-122"/>
            </a:endParaRPr>
          </a:p>
        </p:txBody>
      </p:sp>
      <p:sp>
        <p:nvSpPr>
          <p:cNvPr id="73730" name="Rectangle 2"/>
          <p:cNvSpPr>
            <a:spLocks noGrp="1" noChangeArrowheads="1"/>
          </p:cNvSpPr>
          <p:nvPr>
            <p:ph type="title"/>
          </p:nvPr>
        </p:nvSpPr>
        <p:spPr/>
        <p:txBody>
          <a:bodyPr/>
          <a:lstStyle/>
          <a:p>
            <a:pPr eaLnBrk="1" hangingPunct="1">
              <a:defRPr/>
            </a:pPr>
            <a:r>
              <a:rPr lang="zh-CN" altLang="en-US" dirty="0"/>
              <a:t>深度优先搜索</a:t>
            </a:r>
            <a:r>
              <a:rPr lang="en-US" altLang="zh-CN" dirty="0"/>
              <a:t>1</a:t>
            </a:r>
          </a:p>
        </p:txBody>
      </p:sp>
      <p:sp>
        <p:nvSpPr>
          <p:cNvPr id="30724" name="Rectangle 3"/>
          <p:cNvSpPr>
            <a:spLocks noGrp="1" noChangeArrowheads="1"/>
          </p:cNvSpPr>
          <p:nvPr>
            <p:ph type="body" idx="1"/>
          </p:nvPr>
        </p:nvSpPr>
        <p:spPr>
          <a:xfrm>
            <a:off x="1828800" y="1981200"/>
            <a:ext cx="8534400" cy="4114800"/>
          </a:xfrm>
        </p:spPr>
        <p:txBody>
          <a:bodyPr/>
          <a:lstStyle/>
          <a:p>
            <a:pPr>
              <a:buNone/>
            </a:pPr>
            <a:r>
              <a:rPr lang="en-US" altLang="zh-CN" sz="3200" cap="all" dirty="0"/>
              <a:t>  Depth-First-Search</a:t>
            </a:r>
            <a:r>
              <a:rPr lang="en-US" altLang="zh-CN" sz="3200" dirty="0"/>
              <a:t> 1(DATALIST)</a:t>
            </a:r>
            <a:endParaRPr lang="zh-CN" altLang="en-US" sz="3200" dirty="0"/>
          </a:p>
          <a:p>
            <a:pPr eaLnBrk="1" hangingPunct="1">
              <a:buFont typeface="Wingdings" pitchFamily="2" charset="2"/>
              <a:buNone/>
            </a:pPr>
            <a:r>
              <a:rPr lang="zh-CN" altLang="en-US" sz="3200" dirty="0"/>
              <a:t>	</a:t>
            </a:r>
          </a:p>
          <a:p>
            <a:pPr eaLnBrk="1" hangingPunct="1">
              <a:buFont typeface="Wingdings" pitchFamily="2" charset="2"/>
              <a:buNone/>
            </a:pPr>
            <a:r>
              <a:rPr lang="zh-CN" altLang="en-US" sz="3200" dirty="0"/>
              <a:t>	</a:t>
            </a:r>
            <a:r>
              <a:rPr lang="en-US" altLang="zh-CN" sz="3200" dirty="0"/>
              <a:t>DATALIST</a:t>
            </a:r>
            <a:r>
              <a:rPr lang="zh-CN" altLang="en-US" sz="3200" dirty="0"/>
              <a:t>：从初始到当前的状态表（逆向）</a:t>
            </a:r>
          </a:p>
          <a:p>
            <a:pPr eaLnBrk="1" hangingPunct="1">
              <a:buFont typeface="Wingdings" pitchFamily="2" charset="2"/>
              <a:buNone/>
            </a:pPr>
            <a:r>
              <a:rPr lang="zh-CN" altLang="en-US" sz="3200" dirty="0"/>
              <a:t>	返回值：从当前状态到目标状态的路径</a:t>
            </a:r>
          </a:p>
          <a:p>
            <a:pPr eaLnBrk="1" hangingPunct="1">
              <a:buFont typeface="Wingdings" pitchFamily="2" charset="2"/>
              <a:buNone/>
            </a:pPr>
            <a:r>
              <a:rPr lang="zh-CN" altLang="en-US" sz="3200" dirty="0"/>
              <a:t>			（以规则表的形式表示）</a:t>
            </a:r>
          </a:p>
          <a:p>
            <a:pPr eaLnBrk="1" hangingPunct="1">
              <a:buFont typeface="Wingdings" pitchFamily="2" charset="2"/>
              <a:buNone/>
            </a:pPr>
            <a:r>
              <a:rPr lang="zh-CN" altLang="en-US" sz="3200" dirty="0"/>
              <a:t>			  或</a:t>
            </a:r>
            <a:r>
              <a:rPr lang="en-US" altLang="zh-CN" sz="3200" dirty="0"/>
              <a:t>FAIL</a:t>
            </a:r>
            <a:r>
              <a:rPr lang="zh-CN" altLang="en-US" sz="3200" dirty="0"/>
              <a:t>。</a:t>
            </a:r>
          </a:p>
          <a:p>
            <a:pPr eaLnBrk="1" hangingPunct="1"/>
            <a:endParaRPr lang="en-US" altLang="zh-C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p:cNvSpPr>
            <a:spLocks noGrp="1"/>
          </p:cNvSpPr>
          <p:nvPr>
            <p:ph type="sldNum" sz="quarter" idx="12"/>
          </p:nvPr>
        </p:nvSpPr>
        <p:spPr>
          <a:noFill/>
        </p:spPr>
        <p:txBody>
          <a:bodyPr/>
          <a:lstStyle/>
          <a:p>
            <a:fld id="{2DA5EA22-D986-4FCE-A186-022B8B30E5D1}" type="slidenum">
              <a:rPr lang="en-US" altLang="zh-CN" smtClean="0">
                <a:ea typeface="黑体" pitchFamily="49" charset="-122"/>
              </a:rPr>
              <a:pPr/>
              <a:t>28</a:t>
            </a:fld>
            <a:endParaRPr lang="en-US" altLang="zh-CN">
              <a:ea typeface="黑体" pitchFamily="49" charset="-122"/>
            </a:endParaRPr>
          </a:p>
        </p:txBody>
      </p:sp>
      <p:sp>
        <p:nvSpPr>
          <p:cNvPr id="74754" name="Rectangle 2"/>
          <p:cNvSpPr>
            <a:spLocks noGrp="1" noChangeArrowheads="1"/>
          </p:cNvSpPr>
          <p:nvPr>
            <p:ph type="title"/>
          </p:nvPr>
        </p:nvSpPr>
        <p:spPr>
          <a:xfrm>
            <a:off x="2209800" y="228600"/>
            <a:ext cx="7772400" cy="838200"/>
          </a:xfrm>
        </p:spPr>
        <p:txBody>
          <a:bodyPr/>
          <a:lstStyle/>
          <a:p>
            <a:pPr eaLnBrk="1" hangingPunct="1">
              <a:defRPr/>
            </a:pPr>
            <a:r>
              <a:rPr lang="zh-CN" altLang="en-US" dirty="0"/>
              <a:t>深度优先搜索</a:t>
            </a:r>
            <a:r>
              <a:rPr lang="en-US" altLang="zh-CN" dirty="0"/>
              <a:t>1</a:t>
            </a:r>
          </a:p>
        </p:txBody>
      </p:sp>
      <p:sp>
        <p:nvSpPr>
          <p:cNvPr id="31748" name="Rectangle 3"/>
          <p:cNvSpPr>
            <a:spLocks noGrp="1" noChangeArrowheads="1"/>
          </p:cNvSpPr>
          <p:nvPr>
            <p:ph type="body" idx="1"/>
          </p:nvPr>
        </p:nvSpPr>
        <p:spPr>
          <a:xfrm>
            <a:off x="1828800" y="1219200"/>
            <a:ext cx="8382000" cy="5257800"/>
          </a:xfrm>
        </p:spPr>
        <p:txBody>
          <a:bodyPr>
            <a:normAutofit lnSpcReduction="10000"/>
          </a:bodyPr>
          <a:lstStyle/>
          <a:p>
            <a:pPr>
              <a:buNone/>
            </a:pPr>
            <a:r>
              <a:rPr lang="en-US" altLang="zh-CN" cap="all" dirty="0"/>
              <a:t>Depth-First-Search1(</a:t>
            </a:r>
            <a:r>
              <a:rPr lang="en-US" altLang="zh-CN" dirty="0"/>
              <a:t>DATALIST</a:t>
            </a:r>
            <a:r>
              <a:rPr lang="en-US" altLang="zh-CN" cap="all" dirty="0"/>
              <a:t>)</a:t>
            </a:r>
            <a:endParaRPr lang="en-US" altLang="zh-CN" dirty="0"/>
          </a:p>
          <a:p>
            <a:pPr eaLnBrk="1" hangingPunct="1">
              <a:buFont typeface="Wingdings" pitchFamily="2" charset="2"/>
              <a:buNone/>
            </a:pPr>
            <a:r>
              <a:rPr lang="en-US" altLang="zh-CN" dirty="0"/>
              <a:t>1, 	DATA:=FIRST(DATALIST)</a:t>
            </a:r>
          </a:p>
          <a:p>
            <a:pPr eaLnBrk="1" hangingPunct="1">
              <a:buFont typeface="Wingdings" pitchFamily="2" charset="2"/>
              <a:buNone/>
            </a:pPr>
            <a:r>
              <a:rPr lang="en-US" altLang="zh-CN" dirty="0"/>
              <a:t>2, </a:t>
            </a:r>
            <a:r>
              <a:rPr lang="en-US" altLang="zh-CN" dirty="0">
                <a:solidFill>
                  <a:schemeClr val="tx2"/>
                </a:solidFill>
              </a:rPr>
              <a:t>	</a:t>
            </a:r>
            <a:r>
              <a:rPr lang="en-US" altLang="zh-CN" dirty="0">
                <a:solidFill>
                  <a:srgbClr val="FF0000"/>
                </a:solidFill>
              </a:rPr>
              <a:t>IF MEMBER(DATA, TAIL(DATALIST))</a:t>
            </a:r>
          </a:p>
          <a:p>
            <a:pPr eaLnBrk="1" hangingPunct="1">
              <a:buFont typeface="Wingdings" pitchFamily="2" charset="2"/>
              <a:buNone/>
            </a:pPr>
            <a:r>
              <a:rPr lang="en-US" altLang="zh-CN" dirty="0">
                <a:solidFill>
                  <a:srgbClr val="FF0000"/>
                </a:solidFill>
              </a:rPr>
              <a:t>	 	RETURN FAIL;</a:t>
            </a:r>
            <a:r>
              <a:rPr lang="en-US" altLang="zh-CN" dirty="0"/>
              <a:t>	</a:t>
            </a:r>
          </a:p>
          <a:p>
            <a:pPr eaLnBrk="1" hangingPunct="1">
              <a:buFont typeface="Wingdings" pitchFamily="2" charset="2"/>
              <a:buNone/>
            </a:pPr>
            <a:r>
              <a:rPr lang="en-US" altLang="zh-CN" dirty="0"/>
              <a:t>3, 	IF TERM(DATA) RETURN NIL;</a:t>
            </a:r>
          </a:p>
          <a:p>
            <a:pPr eaLnBrk="1" hangingPunct="1">
              <a:buFont typeface="Wingdings" pitchFamily="2" charset="2"/>
              <a:buNone/>
            </a:pPr>
            <a:r>
              <a:rPr lang="en-US" altLang="zh-CN" dirty="0"/>
              <a:t>4, 	IF DEADEND(DATA) RETURN FAIL;</a:t>
            </a:r>
          </a:p>
          <a:p>
            <a:pPr eaLnBrk="1" hangingPunct="1">
              <a:buFont typeface="Wingdings" pitchFamily="2" charset="2"/>
              <a:buNone/>
            </a:pPr>
            <a:r>
              <a:rPr lang="en-US" altLang="zh-CN" dirty="0"/>
              <a:t>5, </a:t>
            </a:r>
            <a:r>
              <a:rPr lang="en-US" altLang="zh-CN" dirty="0">
                <a:solidFill>
                  <a:schemeClr val="tx2"/>
                </a:solidFill>
              </a:rPr>
              <a:t>	</a:t>
            </a:r>
            <a:r>
              <a:rPr lang="en-US" altLang="zh-CN" dirty="0">
                <a:solidFill>
                  <a:srgbClr val="FF0000"/>
                </a:solidFill>
              </a:rPr>
              <a:t>IF LENGTH(DATALIST)&gt;BOUND</a:t>
            </a:r>
          </a:p>
          <a:p>
            <a:pPr eaLnBrk="1" hangingPunct="1">
              <a:buFont typeface="Wingdings" pitchFamily="2" charset="2"/>
              <a:buNone/>
            </a:pPr>
            <a:r>
              <a:rPr lang="en-US" altLang="zh-CN" dirty="0">
                <a:solidFill>
                  <a:srgbClr val="FF0000"/>
                </a:solidFill>
              </a:rPr>
              <a:t>	 	RETURN FAIL;</a:t>
            </a:r>
          </a:p>
          <a:p>
            <a:pPr eaLnBrk="1" hangingPunct="1">
              <a:buFont typeface="Wingdings" pitchFamily="2" charset="2"/>
              <a:buNone/>
            </a:pPr>
            <a:r>
              <a:rPr lang="en-US" altLang="zh-CN" dirty="0"/>
              <a:t>6, 	RULES:=APPRULES(DATA);</a:t>
            </a:r>
          </a:p>
          <a:p>
            <a:pPr eaLnBrk="1" hangingPunct="1">
              <a:buFont typeface="Wingdings" pitchFamily="2" charset="2"/>
              <a:buNone/>
            </a:pPr>
            <a:r>
              <a:rPr lang="en-US" altLang="zh-CN" dirty="0"/>
              <a:t>7,       LOOP: IF NULL(RULES) RETURN FAIL;</a:t>
            </a:r>
          </a:p>
          <a:p>
            <a:pPr eaLnBrk="1" hangingPunct="1">
              <a:buFont typeface="Wingdings" pitchFamily="2" charset="2"/>
              <a:buNone/>
            </a:pPr>
            <a:r>
              <a:rPr lang="en-US" altLang="zh-CN" dirty="0"/>
              <a:t>8, 	 R:=FIRST(RULES);</a:t>
            </a:r>
            <a:endParaRPr lang="en-US" altLang="zh-CN" dirty="0">
              <a:solidFill>
                <a:schemeClr val="tx2"/>
              </a:solidFill>
            </a:endParaRPr>
          </a:p>
          <a:p>
            <a:pPr eaLnBrk="1" hangingPunct="1">
              <a:buFont typeface="Wingdings" pitchFamily="2" charset="2"/>
              <a:buNone/>
            </a:pPr>
            <a:endParaRPr lang="en-US" altLang="zh-C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a:spLocks noGrp="1"/>
          </p:cNvSpPr>
          <p:nvPr>
            <p:ph type="sldNum" sz="quarter" idx="12"/>
          </p:nvPr>
        </p:nvSpPr>
        <p:spPr>
          <a:noFill/>
        </p:spPr>
        <p:txBody>
          <a:bodyPr/>
          <a:lstStyle/>
          <a:p>
            <a:fld id="{5DA8417D-66B7-4D74-B4BD-B52EDD1334D8}" type="slidenum">
              <a:rPr lang="en-US" altLang="zh-CN" smtClean="0">
                <a:ea typeface="黑体" pitchFamily="49" charset="-122"/>
              </a:rPr>
              <a:pPr/>
              <a:t>29</a:t>
            </a:fld>
            <a:endParaRPr lang="en-US" altLang="zh-CN">
              <a:ea typeface="黑体" pitchFamily="49" charset="-122"/>
            </a:endParaRPr>
          </a:p>
        </p:txBody>
      </p:sp>
      <p:sp>
        <p:nvSpPr>
          <p:cNvPr id="75778" name="Rectangle 2"/>
          <p:cNvSpPr>
            <a:spLocks noGrp="1" noChangeArrowheads="1"/>
          </p:cNvSpPr>
          <p:nvPr>
            <p:ph type="title"/>
          </p:nvPr>
        </p:nvSpPr>
        <p:spPr/>
        <p:txBody>
          <a:bodyPr/>
          <a:lstStyle/>
          <a:p>
            <a:pPr eaLnBrk="1" hangingPunct="1">
              <a:defRPr/>
            </a:pPr>
            <a:r>
              <a:rPr lang="zh-CN" altLang="en-US" dirty="0"/>
              <a:t>深度优先搜索</a:t>
            </a:r>
            <a:r>
              <a:rPr lang="en-US" altLang="zh-CN" dirty="0"/>
              <a:t>1</a:t>
            </a:r>
            <a:endParaRPr lang="zh-CN" altLang="en-US" dirty="0"/>
          </a:p>
        </p:txBody>
      </p:sp>
      <p:sp>
        <p:nvSpPr>
          <p:cNvPr id="32772" name="Rectangle 3"/>
          <p:cNvSpPr>
            <a:spLocks noGrp="1" noChangeArrowheads="1"/>
          </p:cNvSpPr>
          <p:nvPr>
            <p:ph type="body" idx="1"/>
          </p:nvPr>
        </p:nvSpPr>
        <p:spPr>
          <a:xfrm>
            <a:off x="1332466" y="1944129"/>
            <a:ext cx="9393195" cy="4114800"/>
          </a:xfrm>
        </p:spPr>
        <p:txBody>
          <a:bodyPr/>
          <a:lstStyle/>
          <a:p>
            <a:pPr eaLnBrk="1" hangingPunct="1">
              <a:buFont typeface="Wingdings" pitchFamily="2" charset="2"/>
              <a:buNone/>
            </a:pPr>
            <a:r>
              <a:rPr lang="en-US" altLang="zh-CN" dirty="0"/>
              <a:t>9, 	         RULES:=TAIL(RULES);</a:t>
            </a:r>
          </a:p>
          <a:p>
            <a:pPr eaLnBrk="1" hangingPunct="1">
              <a:buFont typeface="Wingdings" pitchFamily="2" charset="2"/>
              <a:buNone/>
            </a:pPr>
            <a:r>
              <a:rPr lang="en-US" altLang="zh-CN" dirty="0"/>
              <a:t>10,	         RDATA:=GEN(R, DATA);</a:t>
            </a:r>
          </a:p>
          <a:p>
            <a:pPr eaLnBrk="1" hangingPunct="1">
              <a:buFont typeface="Wingdings" pitchFamily="2" charset="2"/>
              <a:buNone/>
            </a:pPr>
            <a:r>
              <a:rPr lang="en-US" altLang="zh-CN" dirty="0"/>
              <a:t>11,</a:t>
            </a:r>
            <a:r>
              <a:rPr lang="en-US" altLang="zh-CN" dirty="0">
                <a:solidFill>
                  <a:schemeClr val="tx2"/>
                </a:solidFill>
              </a:rPr>
              <a:t>	         </a:t>
            </a:r>
            <a:r>
              <a:rPr lang="en-US" altLang="zh-CN" dirty="0">
                <a:solidFill>
                  <a:srgbClr val="FF0000"/>
                </a:solidFill>
              </a:rPr>
              <a:t>RDATALIST:=CONS(RDATA, DATALIST);</a:t>
            </a:r>
          </a:p>
          <a:p>
            <a:pPr>
              <a:buNone/>
            </a:pPr>
            <a:r>
              <a:rPr lang="en-US" altLang="zh-CN" dirty="0"/>
              <a:t>12,	         PATH:=</a:t>
            </a:r>
            <a:r>
              <a:rPr lang="en-US" altLang="zh-CN" cap="all" dirty="0"/>
              <a:t> Depth-First-Search </a:t>
            </a:r>
            <a:r>
              <a:rPr lang="en-US" altLang="zh-CN" dirty="0"/>
              <a:t>1(RDATALIST)</a:t>
            </a:r>
          </a:p>
          <a:p>
            <a:pPr eaLnBrk="1" hangingPunct="1">
              <a:buFont typeface="Wingdings" pitchFamily="2" charset="2"/>
              <a:buNone/>
            </a:pPr>
            <a:r>
              <a:rPr lang="en-US" altLang="zh-CN" dirty="0"/>
              <a:t>13,	         IF PATH=FAIL GO LOOP;</a:t>
            </a:r>
          </a:p>
          <a:p>
            <a:pPr eaLnBrk="1" hangingPunct="1">
              <a:buFont typeface="Wingdings" pitchFamily="2" charset="2"/>
              <a:buNone/>
            </a:pPr>
            <a:r>
              <a:rPr lang="en-US" altLang="zh-CN" dirty="0"/>
              <a:t>14,	RETURN CONS(R, PATH);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descr="地图&#10;&#10;描述已自动生成">
            <a:extLst>
              <a:ext uri="{FF2B5EF4-FFF2-40B4-BE49-F238E27FC236}">
                <a16:creationId xmlns:a16="http://schemas.microsoft.com/office/drawing/2014/main" id="{36792E4D-DA51-41C9-83D8-72ED22B3F71C}"/>
              </a:ext>
            </a:extLst>
          </p:cNvPr>
          <p:cNvPicPr>
            <a:picLocks noChangeAspect="1"/>
          </p:cNvPicPr>
          <p:nvPr/>
        </p:nvPicPr>
        <p:blipFill rotWithShape="1">
          <a:blip r:embed="rId3">
            <a:extLst>
              <a:ext uri="{28A0092B-C50C-407E-A947-70E740481C1C}">
                <a14:useLocalDpi xmlns:a14="http://schemas.microsoft.com/office/drawing/2010/main" val="0"/>
              </a:ext>
            </a:extLst>
          </a:blip>
          <a:srcRect r="4872" b="1"/>
          <a:stretch/>
        </p:blipFill>
        <p:spPr>
          <a:xfrm>
            <a:off x="20" y="1282"/>
            <a:ext cx="12191980" cy="6856718"/>
          </a:xfrm>
          <a:prstGeom prst="rect">
            <a:avLst/>
          </a:prstGeo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椭圆 5">
            <a:extLst>
              <a:ext uri="{FF2B5EF4-FFF2-40B4-BE49-F238E27FC236}">
                <a16:creationId xmlns:a16="http://schemas.microsoft.com/office/drawing/2014/main" id="{43377761-EDF2-4014-91CC-C6266CE458A1}"/>
              </a:ext>
            </a:extLst>
          </p:cNvPr>
          <p:cNvSpPr/>
          <p:nvPr/>
        </p:nvSpPr>
        <p:spPr>
          <a:xfrm>
            <a:off x="2360140" y="2458994"/>
            <a:ext cx="98854" cy="98854"/>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D95D8E17-15CF-4573-8E76-1E48A2F2784F}"/>
              </a:ext>
            </a:extLst>
          </p:cNvPr>
          <p:cNvSpPr/>
          <p:nvPr/>
        </p:nvSpPr>
        <p:spPr>
          <a:xfrm>
            <a:off x="7047483" y="4712049"/>
            <a:ext cx="98854" cy="988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47358C48-F441-4EA5-9527-A1BF30301D99}"/>
              </a:ext>
            </a:extLst>
          </p:cNvPr>
          <p:cNvSpPr/>
          <p:nvPr/>
        </p:nvSpPr>
        <p:spPr>
          <a:xfrm>
            <a:off x="3142736" y="2364260"/>
            <a:ext cx="98854" cy="9885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CA4BEC41-7B32-418D-B09D-09271CC73896}"/>
              </a:ext>
            </a:extLst>
          </p:cNvPr>
          <p:cNvCxnSpPr>
            <a:cxnSpLocks/>
          </p:cNvCxnSpPr>
          <p:nvPr/>
        </p:nvCxnSpPr>
        <p:spPr>
          <a:xfrm flipV="1">
            <a:off x="2448759" y="2388973"/>
            <a:ext cx="766595" cy="10921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91A1D73C-23B2-4C7C-BEF5-AAD7FEA73662}"/>
              </a:ext>
            </a:extLst>
          </p:cNvPr>
          <p:cNvSpPr/>
          <p:nvPr/>
        </p:nvSpPr>
        <p:spPr>
          <a:xfrm>
            <a:off x="2368379" y="3010932"/>
            <a:ext cx="98854" cy="9885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5EDB0084-551F-4B78-81AE-BC61E82E26AB}"/>
              </a:ext>
            </a:extLst>
          </p:cNvPr>
          <p:cNvCxnSpPr>
            <a:cxnSpLocks/>
          </p:cNvCxnSpPr>
          <p:nvPr/>
        </p:nvCxnSpPr>
        <p:spPr>
          <a:xfrm>
            <a:off x="2409567" y="2557849"/>
            <a:ext cx="20596" cy="45308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65F285F9-EDB7-4690-929F-4654AA639F7A}"/>
              </a:ext>
            </a:extLst>
          </p:cNvPr>
          <p:cNvSpPr/>
          <p:nvPr/>
        </p:nvSpPr>
        <p:spPr>
          <a:xfrm>
            <a:off x="3356921" y="5037445"/>
            <a:ext cx="98854" cy="9885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id="{565E0642-D3B8-45D5-BDE4-934E5DC50590}"/>
              </a:ext>
            </a:extLst>
          </p:cNvPr>
          <p:cNvCxnSpPr>
            <a:cxnSpLocks/>
          </p:cNvCxnSpPr>
          <p:nvPr/>
        </p:nvCxnSpPr>
        <p:spPr>
          <a:xfrm>
            <a:off x="3192162" y="2438400"/>
            <a:ext cx="214185" cy="262375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54295CEF-5ADA-4EA0-BA11-3DEB3B321D67}"/>
              </a:ext>
            </a:extLst>
          </p:cNvPr>
          <p:cNvSpPr/>
          <p:nvPr/>
        </p:nvSpPr>
        <p:spPr>
          <a:xfrm>
            <a:off x="5609973" y="4856209"/>
            <a:ext cx="98854" cy="9885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A8C14B89-C236-42AC-923E-F8735321BB1D}"/>
              </a:ext>
            </a:extLst>
          </p:cNvPr>
          <p:cNvCxnSpPr>
            <a:cxnSpLocks/>
          </p:cNvCxnSpPr>
          <p:nvPr/>
        </p:nvCxnSpPr>
        <p:spPr>
          <a:xfrm flipV="1">
            <a:off x="3431061" y="4905636"/>
            <a:ext cx="2203624" cy="18123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F5DE2F8-7818-4558-9385-C8164D84C85C}"/>
              </a:ext>
            </a:extLst>
          </p:cNvPr>
          <p:cNvCxnSpPr>
            <a:cxnSpLocks/>
          </p:cNvCxnSpPr>
          <p:nvPr/>
        </p:nvCxnSpPr>
        <p:spPr>
          <a:xfrm flipV="1">
            <a:off x="5647044" y="4761476"/>
            <a:ext cx="1398915" cy="14416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64603D81-F47C-4CAD-ADB7-5EB317E39C22}"/>
              </a:ext>
            </a:extLst>
          </p:cNvPr>
          <p:cNvSpPr/>
          <p:nvPr/>
        </p:nvSpPr>
        <p:spPr>
          <a:xfrm>
            <a:off x="3179805" y="2973859"/>
            <a:ext cx="98854" cy="9885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813752E2-D403-4AE0-8881-DF9368A1AE2C}"/>
              </a:ext>
            </a:extLst>
          </p:cNvPr>
          <p:cNvSpPr/>
          <p:nvPr/>
        </p:nvSpPr>
        <p:spPr>
          <a:xfrm>
            <a:off x="3249827" y="3700852"/>
            <a:ext cx="98854" cy="9885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78BBE808-56C3-4728-A9BE-C7EB30DFC4D9}"/>
              </a:ext>
            </a:extLst>
          </p:cNvPr>
          <p:cNvSpPr/>
          <p:nvPr/>
        </p:nvSpPr>
        <p:spPr>
          <a:xfrm>
            <a:off x="3332206" y="4588481"/>
            <a:ext cx="98854" cy="9885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ABA04F93-DBEB-4F51-B3BF-E99548F0A92E}"/>
              </a:ext>
            </a:extLst>
          </p:cNvPr>
          <p:cNvSpPr/>
          <p:nvPr/>
        </p:nvSpPr>
        <p:spPr>
          <a:xfrm>
            <a:off x="4160109" y="4959182"/>
            <a:ext cx="98854" cy="9885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DA05ED98-EF54-4F17-AA50-0305E60F6EA3}"/>
              </a:ext>
            </a:extLst>
          </p:cNvPr>
          <p:cNvSpPr/>
          <p:nvPr/>
        </p:nvSpPr>
        <p:spPr>
          <a:xfrm>
            <a:off x="4889157" y="4909755"/>
            <a:ext cx="98854" cy="9885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893B0144-F575-4825-8F2D-FFCFA7535C48}"/>
              </a:ext>
            </a:extLst>
          </p:cNvPr>
          <p:cNvSpPr/>
          <p:nvPr/>
        </p:nvSpPr>
        <p:spPr>
          <a:xfrm>
            <a:off x="5830324" y="4823260"/>
            <a:ext cx="98854" cy="9885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C6BA76C8-30DD-448F-B168-992DCAEA4797}"/>
              </a:ext>
            </a:extLst>
          </p:cNvPr>
          <p:cNvSpPr/>
          <p:nvPr/>
        </p:nvSpPr>
        <p:spPr>
          <a:xfrm>
            <a:off x="6469299" y="4763535"/>
            <a:ext cx="98854" cy="9885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3F595FBA-05C8-4DAC-B08D-049CBE4C6D86}"/>
              </a:ext>
            </a:extLst>
          </p:cNvPr>
          <p:cNvSpPr txBox="1"/>
          <p:nvPr/>
        </p:nvSpPr>
        <p:spPr>
          <a:xfrm>
            <a:off x="2261285" y="1977081"/>
            <a:ext cx="805311" cy="369332"/>
          </a:xfrm>
          <a:prstGeom prst="rect">
            <a:avLst/>
          </a:prstGeom>
          <a:noFill/>
        </p:spPr>
        <p:txBody>
          <a:bodyPr wrap="square" rtlCol="0">
            <a:spAutoFit/>
          </a:bodyPr>
          <a:lstStyle/>
          <a:p>
            <a:r>
              <a:rPr lang="zh-CN" altLang="en-US" dirty="0"/>
              <a:t>状态</a:t>
            </a:r>
          </a:p>
        </p:txBody>
      </p:sp>
      <p:sp>
        <p:nvSpPr>
          <p:cNvPr id="52" name="文本框 51">
            <a:extLst>
              <a:ext uri="{FF2B5EF4-FFF2-40B4-BE49-F238E27FC236}">
                <a16:creationId xmlns:a16="http://schemas.microsoft.com/office/drawing/2014/main" id="{B33D47CF-F59F-4DC1-8638-B88A96653DE9}"/>
              </a:ext>
            </a:extLst>
          </p:cNvPr>
          <p:cNvSpPr txBox="1"/>
          <p:nvPr/>
        </p:nvSpPr>
        <p:spPr>
          <a:xfrm>
            <a:off x="3142736" y="1751912"/>
            <a:ext cx="805311" cy="369332"/>
          </a:xfrm>
          <a:prstGeom prst="rect">
            <a:avLst/>
          </a:prstGeom>
          <a:noFill/>
        </p:spPr>
        <p:txBody>
          <a:bodyPr wrap="square" rtlCol="0">
            <a:spAutoFit/>
          </a:bodyPr>
          <a:lstStyle/>
          <a:p>
            <a:r>
              <a:rPr lang="zh-CN" altLang="en-US" dirty="0"/>
              <a:t>动作</a:t>
            </a:r>
          </a:p>
        </p:txBody>
      </p:sp>
      <p:sp>
        <p:nvSpPr>
          <p:cNvPr id="54" name="文本框 53">
            <a:extLst>
              <a:ext uri="{FF2B5EF4-FFF2-40B4-BE49-F238E27FC236}">
                <a16:creationId xmlns:a16="http://schemas.microsoft.com/office/drawing/2014/main" id="{8C9BFC4E-119E-4F8E-95FF-4267AAEC0DF4}"/>
              </a:ext>
            </a:extLst>
          </p:cNvPr>
          <p:cNvSpPr txBox="1"/>
          <p:nvPr/>
        </p:nvSpPr>
        <p:spPr>
          <a:xfrm>
            <a:off x="4240491" y="3873848"/>
            <a:ext cx="1418910" cy="646331"/>
          </a:xfrm>
          <a:prstGeom prst="rect">
            <a:avLst/>
          </a:prstGeom>
          <a:noFill/>
        </p:spPr>
        <p:txBody>
          <a:bodyPr wrap="square" rtlCol="0">
            <a:spAutoFit/>
          </a:bodyPr>
          <a:lstStyle/>
          <a:p>
            <a:r>
              <a:rPr lang="zh-CN" altLang="en-US" dirty="0"/>
              <a:t>路径和代价（或耗散值）</a:t>
            </a:r>
          </a:p>
        </p:txBody>
      </p:sp>
      <p:sp>
        <p:nvSpPr>
          <p:cNvPr id="56" name="文本框 55">
            <a:extLst>
              <a:ext uri="{FF2B5EF4-FFF2-40B4-BE49-F238E27FC236}">
                <a16:creationId xmlns:a16="http://schemas.microsoft.com/office/drawing/2014/main" id="{DEF702F0-E797-4195-A852-323B839F0244}"/>
              </a:ext>
            </a:extLst>
          </p:cNvPr>
          <p:cNvSpPr txBox="1"/>
          <p:nvPr/>
        </p:nvSpPr>
        <p:spPr>
          <a:xfrm>
            <a:off x="6469299" y="4083569"/>
            <a:ext cx="1418910" cy="369332"/>
          </a:xfrm>
          <a:prstGeom prst="rect">
            <a:avLst/>
          </a:prstGeom>
          <a:noFill/>
        </p:spPr>
        <p:txBody>
          <a:bodyPr wrap="square" rtlCol="0">
            <a:spAutoFit/>
          </a:bodyPr>
          <a:lstStyle/>
          <a:p>
            <a:r>
              <a:rPr lang="zh-CN" altLang="en-US" dirty="0"/>
              <a:t>目标检测</a:t>
            </a:r>
          </a:p>
        </p:txBody>
      </p:sp>
    </p:spTree>
    <p:extLst>
      <p:ext uri="{BB962C8B-B14F-4D97-AF65-F5344CB8AC3E}">
        <p14:creationId xmlns:p14="http://schemas.microsoft.com/office/powerpoint/2010/main" val="244392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灯片编号占位符 5"/>
          <p:cNvSpPr>
            <a:spLocks noGrp="1"/>
          </p:cNvSpPr>
          <p:nvPr>
            <p:ph type="sldNum" sz="quarter" idx="12"/>
          </p:nvPr>
        </p:nvSpPr>
        <p:spPr>
          <a:noFill/>
        </p:spPr>
        <p:txBody>
          <a:bodyPr/>
          <a:lstStyle/>
          <a:p>
            <a:fld id="{A826463D-0835-45FA-BADF-2311CF2BF3D3}" type="slidenum">
              <a:rPr lang="en-US" altLang="zh-CN" smtClean="0">
                <a:ea typeface="黑体" pitchFamily="49" charset="-122"/>
              </a:rPr>
              <a:pPr/>
              <a:t>30</a:t>
            </a:fld>
            <a:endParaRPr lang="en-US" altLang="zh-CN">
              <a:ea typeface="黑体" pitchFamily="49" charset="-122"/>
            </a:endParaRPr>
          </a:p>
        </p:txBody>
      </p:sp>
      <p:sp>
        <p:nvSpPr>
          <p:cNvPr id="95234" name="Rectangle 2"/>
          <p:cNvSpPr>
            <a:spLocks noGrp="1" noChangeArrowheads="1"/>
          </p:cNvSpPr>
          <p:nvPr>
            <p:ph type="title"/>
          </p:nvPr>
        </p:nvSpPr>
        <p:spPr/>
        <p:txBody>
          <a:bodyPr/>
          <a:lstStyle/>
          <a:p>
            <a:pPr eaLnBrk="1" hangingPunct="1">
              <a:defRPr/>
            </a:pPr>
            <a:r>
              <a:rPr lang="zh-CN" altLang="en-US" dirty="0"/>
              <a:t>深度优先搜索的性质</a:t>
            </a:r>
          </a:p>
        </p:txBody>
      </p:sp>
      <p:sp>
        <p:nvSpPr>
          <p:cNvPr id="95235" name="Rectangle 3"/>
          <p:cNvSpPr>
            <a:spLocks noGrp="1" noChangeArrowheads="1"/>
          </p:cNvSpPr>
          <p:nvPr>
            <p:ph type="body" idx="1"/>
          </p:nvPr>
        </p:nvSpPr>
        <p:spPr>
          <a:xfrm>
            <a:off x="2438400" y="1774209"/>
            <a:ext cx="7772400" cy="4245591"/>
          </a:xfrm>
        </p:spPr>
        <p:txBody>
          <a:bodyPr>
            <a:normAutofit/>
          </a:bodyPr>
          <a:lstStyle/>
          <a:p>
            <a:pPr eaLnBrk="1" hangingPunct="1"/>
            <a:r>
              <a:rPr lang="zh-CN" altLang="en-US" sz="3200" dirty="0"/>
              <a:t>一般不能保证找到最优解</a:t>
            </a:r>
          </a:p>
          <a:p>
            <a:pPr eaLnBrk="1" hangingPunct="1"/>
            <a:r>
              <a:rPr lang="zh-CN" altLang="en-US" sz="3200" dirty="0"/>
              <a:t>当深度限制不合理时，可能找不到解，可以将算法改为可变深度限制</a:t>
            </a:r>
          </a:p>
          <a:p>
            <a:pPr eaLnBrk="1" hangingPunct="1"/>
            <a:r>
              <a:rPr lang="zh-CN" altLang="en-US" sz="3200" dirty="0"/>
              <a:t>最坏情况时，搜索空间等同于穷举</a:t>
            </a:r>
          </a:p>
          <a:p>
            <a:pPr eaLnBrk="1" hangingPunct="1"/>
            <a:r>
              <a:rPr lang="zh-CN" altLang="en-US" sz="3200" dirty="0"/>
              <a:t>是一个通用的与问题无关的方法</a:t>
            </a:r>
            <a:endParaRPr lang="en-US" altLang="zh-CN" sz="3200" dirty="0"/>
          </a:p>
          <a:p>
            <a:pPr eaLnBrk="1" hangingPunct="1"/>
            <a:r>
              <a:rPr lang="zh-CN" altLang="en-US" sz="3200" dirty="0"/>
              <a:t>节省内存，只存储从初始节点到当前节点的路径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52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52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52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52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52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宽度优先搜索</a:t>
            </a:r>
          </a:p>
        </p:txBody>
      </p:sp>
      <p:sp>
        <p:nvSpPr>
          <p:cNvPr id="3" name="内容占位符 2"/>
          <p:cNvSpPr>
            <a:spLocks noGrp="1"/>
          </p:cNvSpPr>
          <p:nvPr>
            <p:ph sz="quarter" idx="1"/>
          </p:nvPr>
        </p:nvSpPr>
        <p:spPr/>
        <p:txBody>
          <a:bodyPr/>
          <a:lstStyle/>
          <a:p>
            <a:endParaRPr lang="en-US" altLang="zh-CN" dirty="0"/>
          </a:p>
          <a:p>
            <a:r>
              <a:rPr lang="zh-CN" altLang="en-US" sz="3200" dirty="0"/>
              <a:t>优先扩展深度浅的节点</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3"/>
          <p:cNvSpPr>
            <a:spLocks noGrp="1"/>
          </p:cNvSpPr>
          <p:nvPr>
            <p:ph type="sldNum" sz="quarter" idx="12"/>
          </p:nvPr>
        </p:nvSpPr>
        <p:spPr>
          <a:noFill/>
        </p:spPr>
        <p:txBody>
          <a:bodyPr/>
          <a:lstStyle/>
          <a:p>
            <a:fld id="{B39DA30B-5916-4C5A-BE81-E33304432F4D}" type="slidenum">
              <a:rPr lang="en-US" altLang="zh-CN" smtClean="0">
                <a:ea typeface="黑体" pitchFamily="49" charset="-122"/>
              </a:rPr>
              <a:pPr/>
              <a:t>32</a:t>
            </a:fld>
            <a:endParaRPr lang="en-US" altLang="zh-CN">
              <a:ea typeface="黑体" pitchFamily="49" charset="-122"/>
            </a:endParaRPr>
          </a:p>
        </p:txBody>
      </p:sp>
      <p:sp>
        <p:nvSpPr>
          <p:cNvPr id="49155" name="Rectangle 2"/>
          <p:cNvSpPr>
            <a:spLocks noChangeArrowheads="1"/>
          </p:cNvSpPr>
          <p:nvPr/>
        </p:nvSpPr>
        <p:spPr bwMode="auto">
          <a:xfrm>
            <a:off x="2209800" y="228600"/>
            <a:ext cx="7772400" cy="838200"/>
          </a:xfrm>
          <a:prstGeom prst="rect">
            <a:avLst/>
          </a:prstGeom>
          <a:noFill/>
          <a:ln w="9525">
            <a:noFill/>
            <a:miter lim="800000"/>
            <a:headEnd/>
            <a:tailEnd/>
          </a:ln>
        </p:spPr>
        <p:txBody>
          <a:bodyPr anchor="ctr"/>
          <a:lstStyle/>
          <a:p>
            <a:pPr>
              <a:spcBef>
                <a:spcPct val="0"/>
              </a:spcBef>
              <a:defRPr/>
            </a:pPr>
            <a:r>
              <a:rPr lang="zh-CN" altLang="en-US" sz="3200" b="1" dirty="0">
                <a:latin typeface="Times New Roman" pitchFamily="18" charset="0"/>
                <a:ea typeface="+mj-ea"/>
                <a:cs typeface="Times New Roman" pitchFamily="18" charset="0"/>
              </a:rPr>
              <a:t>宽度优先搜索</a:t>
            </a:r>
          </a:p>
        </p:txBody>
      </p:sp>
      <p:sp>
        <p:nvSpPr>
          <p:cNvPr id="49156" name="Rectangle 3"/>
          <p:cNvSpPr>
            <a:spLocks noChangeArrowheads="1"/>
          </p:cNvSpPr>
          <p:nvPr/>
        </p:nvSpPr>
        <p:spPr bwMode="auto">
          <a:xfrm>
            <a:off x="2209800" y="1066800"/>
            <a:ext cx="7772400" cy="5181600"/>
          </a:xfrm>
          <a:prstGeom prst="rect">
            <a:avLst/>
          </a:prstGeom>
          <a:noFill/>
          <a:ln w="9525">
            <a:noFill/>
            <a:miter lim="800000"/>
            <a:headEnd/>
            <a:tailEnd/>
          </a:ln>
        </p:spPr>
        <p:txBody>
          <a:bodyPr/>
          <a:lstStyle/>
          <a:p>
            <a:r>
              <a:rPr lang="en-US" altLang="zh-CN" sz="3200" dirty="0"/>
              <a:t>BREADTH-FIRST-SEARCH</a:t>
            </a:r>
          </a:p>
          <a:p>
            <a:r>
              <a:rPr lang="en-US" altLang="zh-CN" sz="3200" dirty="0"/>
              <a:t>1, G:=G0(G0=s), OPEN:=(s), CLOSED:=( );</a:t>
            </a:r>
          </a:p>
          <a:p>
            <a:r>
              <a:rPr lang="en-US" altLang="zh-CN" sz="3200" dirty="0"/>
              <a:t>2, LOOP: IF OPEN=( ) THEN EXIT (FAIL);</a:t>
            </a:r>
          </a:p>
          <a:p>
            <a:r>
              <a:rPr lang="en-US" altLang="zh-CN" sz="3200" dirty="0"/>
              <a:t>3, 	n:=FIRST(OPEN);</a:t>
            </a:r>
          </a:p>
          <a:p>
            <a:r>
              <a:rPr lang="en-US" altLang="zh-CN" sz="3200" dirty="0"/>
              <a:t>4, 	IF GOAL(n) THEN EXIT (SUCCESS);</a:t>
            </a:r>
          </a:p>
          <a:p>
            <a:r>
              <a:rPr lang="en-US" altLang="zh-CN" sz="3200" dirty="0"/>
              <a:t>5, 	REMOVE(n, OPEN), ADD(n, CLOSED);</a:t>
            </a:r>
          </a:p>
          <a:p>
            <a:r>
              <a:rPr lang="en-US" altLang="zh-CN" sz="3200" dirty="0"/>
              <a:t>6, 	EXPAND(n) →{m</a:t>
            </a:r>
            <a:r>
              <a:rPr lang="en-US" altLang="zh-CN" sz="3200" baseline="-25000" dirty="0"/>
              <a:t>i</a:t>
            </a:r>
            <a:r>
              <a:rPr lang="en-US" altLang="zh-CN" sz="3200" dirty="0"/>
              <a:t>}, G:=ADD(m</a:t>
            </a:r>
            <a:r>
              <a:rPr lang="en-US" altLang="zh-CN" sz="3200" baseline="-25000" dirty="0"/>
              <a:t>i</a:t>
            </a:r>
            <a:r>
              <a:rPr lang="en-US" altLang="zh-CN" sz="3200" dirty="0"/>
              <a:t>, G);</a:t>
            </a:r>
          </a:p>
          <a:p>
            <a:r>
              <a:rPr lang="en-US" altLang="zh-CN" sz="3200" dirty="0"/>
              <a:t>7, 	IF </a:t>
            </a:r>
            <a:r>
              <a:rPr lang="zh-CN" altLang="en-US" sz="3200" dirty="0"/>
              <a:t>目标在</a:t>
            </a:r>
            <a:r>
              <a:rPr lang="en-US" altLang="zh-CN" sz="3200" dirty="0"/>
              <a:t>{mi}</a:t>
            </a:r>
            <a:r>
              <a:rPr lang="zh-CN" altLang="en-US" sz="3200" dirty="0"/>
              <a:t>中 </a:t>
            </a:r>
            <a:r>
              <a:rPr lang="en-US" altLang="zh-CN" sz="3200" dirty="0"/>
              <a:t>THEN EXIT(SUCCESS);</a:t>
            </a:r>
          </a:p>
          <a:p>
            <a:r>
              <a:rPr lang="en-US" altLang="zh-CN" sz="3200" dirty="0"/>
              <a:t>8, 	</a:t>
            </a:r>
            <a:r>
              <a:rPr lang="en-US" altLang="zh-CN" sz="3200" dirty="0">
                <a:solidFill>
                  <a:srgbClr val="FF0000"/>
                </a:solidFill>
              </a:rPr>
              <a:t>ADD(OPEN, </a:t>
            </a:r>
            <a:r>
              <a:rPr lang="en-US" altLang="zh-CN" sz="3200" dirty="0" err="1">
                <a:solidFill>
                  <a:srgbClr val="FF0000"/>
                </a:solidFill>
              </a:rPr>
              <a:t>m</a:t>
            </a:r>
            <a:r>
              <a:rPr lang="en-US" altLang="zh-CN" sz="3200" baseline="-25000" dirty="0" err="1">
                <a:solidFill>
                  <a:srgbClr val="FF0000"/>
                </a:solidFill>
              </a:rPr>
              <a:t>j</a:t>
            </a:r>
            <a:r>
              <a:rPr lang="en-US" altLang="zh-CN" sz="3200" dirty="0">
                <a:solidFill>
                  <a:srgbClr val="FF0000"/>
                </a:solidFill>
              </a:rPr>
              <a:t>),</a:t>
            </a:r>
            <a:r>
              <a:rPr lang="en-US" altLang="zh-CN" sz="3200" dirty="0"/>
              <a:t> </a:t>
            </a:r>
            <a:r>
              <a:rPr lang="zh-CN" altLang="en-US" sz="3200" dirty="0"/>
              <a:t>并标记</a:t>
            </a:r>
            <a:r>
              <a:rPr lang="en-US" altLang="zh-CN" sz="3200" dirty="0" err="1"/>
              <a:t>m</a:t>
            </a:r>
            <a:r>
              <a:rPr lang="en-US" altLang="zh-CN" sz="3200" baseline="-25000" dirty="0" err="1"/>
              <a:t>j</a:t>
            </a:r>
            <a:r>
              <a:rPr lang="zh-CN" altLang="zh-CN" sz="3200" dirty="0"/>
              <a:t>到</a:t>
            </a:r>
            <a:r>
              <a:rPr lang="en-US" altLang="zh-CN" sz="3200" dirty="0"/>
              <a:t>n</a:t>
            </a:r>
            <a:r>
              <a:rPr lang="zh-CN" altLang="zh-CN" sz="3200" dirty="0"/>
              <a:t>的指针</a:t>
            </a:r>
            <a:r>
              <a:rPr lang="en-US" altLang="zh-CN" sz="3200" dirty="0"/>
              <a:t>;</a:t>
            </a:r>
          </a:p>
          <a:p>
            <a:r>
              <a:rPr lang="en-US" altLang="zh-CN" sz="3200" dirty="0"/>
              <a:t>9, 	GO LOOP;</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3"/>
          <p:cNvSpPr>
            <a:spLocks noGrp="1"/>
          </p:cNvSpPr>
          <p:nvPr>
            <p:ph type="sldNum" sz="quarter" idx="12"/>
          </p:nvPr>
        </p:nvSpPr>
        <p:spPr>
          <a:noFill/>
        </p:spPr>
        <p:txBody>
          <a:bodyPr/>
          <a:lstStyle/>
          <a:p>
            <a:fld id="{822913F5-7BDC-4648-BBBF-C26432A5F6FF}" type="slidenum">
              <a:rPr lang="en-US" altLang="zh-CN" smtClean="0">
                <a:ea typeface="黑体" pitchFamily="49" charset="-122"/>
              </a:rPr>
              <a:pPr/>
              <a:t>33</a:t>
            </a:fld>
            <a:endParaRPr lang="en-US" altLang="zh-CN">
              <a:ea typeface="黑体" pitchFamily="49" charset="-122"/>
            </a:endParaRPr>
          </a:p>
        </p:txBody>
      </p:sp>
      <p:sp>
        <p:nvSpPr>
          <p:cNvPr id="98306" name="Text Box 2"/>
          <p:cNvSpPr txBox="1">
            <a:spLocks noChangeArrowheads="1"/>
          </p:cNvSpPr>
          <p:nvPr/>
        </p:nvSpPr>
        <p:spPr bwMode="auto">
          <a:xfrm>
            <a:off x="5902326" y="383015"/>
            <a:ext cx="848309" cy="830997"/>
          </a:xfrm>
          <a:prstGeom prst="rect">
            <a:avLst/>
          </a:prstGeom>
          <a:noFill/>
          <a:ln w="9525">
            <a:solidFill>
              <a:schemeClr val="tx2"/>
            </a:solidFill>
            <a:miter lim="800000"/>
            <a:headEnd/>
            <a:tailEnd/>
          </a:ln>
        </p:spPr>
        <p:txBody>
          <a:bodyPr wrap="none" anchor="ctr">
            <a:spAutoFit/>
          </a:bodyPr>
          <a:lstStyle/>
          <a:p>
            <a:r>
              <a:rPr lang="en-US" altLang="zh-CN" sz="1600"/>
              <a:t>2        3</a:t>
            </a:r>
          </a:p>
          <a:p>
            <a:r>
              <a:rPr lang="en-US" altLang="zh-CN" sz="1600"/>
              <a:t>1   8   4</a:t>
            </a:r>
          </a:p>
          <a:p>
            <a:r>
              <a:rPr lang="en-US" altLang="zh-CN" sz="1600"/>
              <a:t>7   6   5</a:t>
            </a:r>
          </a:p>
        </p:txBody>
      </p:sp>
      <p:grpSp>
        <p:nvGrpSpPr>
          <p:cNvPr id="2" name="Group 3"/>
          <p:cNvGrpSpPr>
            <a:grpSpLocks/>
          </p:cNvGrpSpPr>
          <p:nvPr/>
        </p:nvGrpSpPr>
        <p:grpSpPr bwMode="auto">
          <a:xfrm>
            <a:off x="4495801" y="1219200"/>
            <a:ext cx="3890963" cy="1365250"/>
            <a:chOff x="1872" y="768"/>
            <a:chExt cx="2451" cy="860"/>
          </a:xfrm>
        </p:grpSpPr>
        <p:sp>
          <p:nvSpPr>
            <p:cNvPr id="50223" name="Text Box 4"/>
            <p:cNvSpPr txBox="1">
              <a:spLocks noChangeArrowheads="1"/>
            </p:cNvSpPr>
            <p:nvPr/>
          </p:nvSpPr>
          <p:spPr bwMode="auto">
            <a:xfrm>
              <a:off x="2784" y="1105"/>
              <a:ext cx="534" cy="523"/>
            </a:xfrm>
            <a:prstGeom prst="rect">
              <a:avLst/>
            </a:prstGeom>
            <a:noFill/>
            <a:ln w="9525">
              <a:solidFill>
                <a:schemeClr val="tx2"/>
              </a:solidFill>
              <a:miter lim="800000"/>
              <a:headEnd/>
              <a:tailEnd/>
            </a:ln>
          </p:spPr>
          <p:txBody>
            <a:bodyPr wrap="none" anchor="ctr">
              <a:spAutoFit/>
            </a:bodyPr>
            <a:lstStyle/>
            <a:p>
              <a:r>
                <a:rPr lang="en-US" altLang="zh-CN" sz="1600"/>
                <a:t>     2   3</a:t>
              </a:r>
            </a:p>
            <a:p>
              <a:r>
                <a:rPr lang="en-US" altLang="zh-CN" sz="1600"/>
                <a:t>1   8   4</a:t>
              </a:r>
            </a:p>
            <a:p>
              <a:r>
                <a:rPr lang="en-US" altLang="zh-CN" sz="1600"/>
                <a:t>7   6   5</a:t>
              </a:r>
            </a:p>
          </p:txBody>
        </p:sp>
        <p:sp>
          <p:nvSpPr>
            <p:cNvPr id="50224" name="Text Box 5"/>
            <p:cNvSpPr txBox="1">
              <a:spLocks noChangeArrowheads="1"/>
            </p:cNvSpPr>
            <p:nvPr/>
          </p:nvSpPr>
          <p:spPr bwMode="auto">
            <a:xfrm>
              <a:off x="1872" y="1105"/>
              <a:ext cx="534" cy="523"/>
            </a:xfrm>
            <a:prstGeom prst="rect">
              <a:avLst/>
            </a:prstGeom>
            <a:noFill/>
            <a:ln w="9525">
              <a:solidFill>
                <a:schemeClr val="tx2"/>
              </a:solidFill>
              <a:miter lim="800000"/>
              <a:headEnd/>
              <a:tailEnd/>
            </a:ln>
          </p:spPr>
          <p:txBody>
            <a:bodyPr wrap="none" anchor="ctr">
              <a:spAutoFit/>
            </a:bodyPr>
            <a:lstStyle/>
            <a:p>
              <a:r>
                <a:rPr lang="en-US" altLang="zh-CN" sz="1600"/>
                <a:t>2   8   3</a:t>
              </a:r>
            </a:p>
            <a:p>
              <a:r>
                <a:rPr lang="en-US" altLang="zh-CN" sz="1600"/>
                <a:t>1        4</a:t>
              </a:r>
            </a:p>
            <a:p>
              <a:r>
                <a:rPr lang="en-US" altLang="zh-CN" sz="1600"/>
                <a:t>7   6   5</a:t>
              </a:r>
            </a:p>
          </p:txBody>
        </p:sp>
        <p:sp>
          <p:nvSpPr>
            <p:cNvPr id="50225" name="Text Box 6"/>
            <p:cNvSpPr txBox="1">
              <a:spLocks noChangeArrowheads="1"/>
            </p:cNvSpPr>
            <p:nvPr/>
          </p:nvSpPr>
          <p:spPr bwMode="auto">
            <a:xfrm>
              <a:off x="3792" y="1105"/>
              <a:ext cx="531" cy="523"/>
            </a:xfrm>
            <a:prstGeom prst="rect">
              <a:avLst/>
            </a:prstGeom>
            <a:noFill/>
            <a:ln w="9525">
              <a:solidFill>
                <a:schemeClr val="tx2"/>
              </a:solidFill>
              <a:miter lim="800000"/>
              <a:headEnd/>
              <a:tailEnd/>
            </a:ln>
          </p:spPr>
          <p:txBody>
            <a:bodyPr wrap="none" anchor="ctr">
              <a:spAutoFit/>
            </a:bodyPr>
            <a:lstStyle/>
            <a:p>
              <a:r>
                <a:rPr lang="en-US" altLang="zh-CN" sz="1600"/>
                <a:t>2   3</a:t>
              </a:r>
            </a:p>
            <a:p>
              <a:r>
                <a:rPr lang="en-US" altLang="zh-CN" sz="1600"/>
                <a:t>1   8   4</a:t>
              </a:r>
            </a:p>
            <a:p>
              <a:r>
                <a:rPr lang="en-US" altLang="zh-CN" sz="1600"/>
                <a:t>7   6   5</a:t>
              </a:r>
            </a:p>
          </p:txBody>
        </p:sp>
        <p:sp>
          <p:nvSpPr>
            <p:cNvPr id="50226" name="Line 7"/>
            <p:cNvSpPr>
              <a:spLocks noChangeShapeType="1"/>
            </p:cNvSpPr>
            <p:nvPr/>
          </p:nvSpPr>
          <p:spPr bwMode="auto">
            <a:xfrm flipV="1">
              <a:off x="2112" y="768"/>
              <a:ext cx="864" cy="336"/>
            </a:xfrm>
            <a:prstGeom prst="line">
              <a:avLst/>
            </a:prstGeom>
            <a:noFill/>
            <a:ln w="9525">
              <a:solidFill>
                <a:schemeClr val="tx1"/>
              </a:solidFill>
              <a:round/>
              <a:headEnd/>
              <a:tailEnd type="triangle" w="med" len="med"/>
            </a:ln>
          </p:spPr>
          <p:txBody>
            <a:bodyPr wrap="none" anchor="ctr"/>
            <a:lstStyle/>
            <a:p>
              <a:endParaRPr lang="zh-CN" altLang="en-US"/>
            </a:p>
          </p:txBody>
        </p:sp>
        <p:sp>
          <p:nvSpPr>
            <p:cNvPr id="50227" name="Line 8"/>
            <p:cNvSpPr>
              <a:spLocks noChangeShapeType="1"/>
            </p:cNvSpPr>
            <p:nvPr/>
          </p:nvSpPr>
          <p:spPr bwMode="auto">
            <a:xfrm flipH="1" flipV="1">
              <a:off x="2976" y="768"/>
              <a:ext cx="48" cy="336"/>
            </a:xfrm>
            <a:prstGeom prst="line">
              <a:avLst/>
            </a:prstGeom>
            <a:noFill/>
            <a:ln w="9525">
              <a:solidFill>
                <a:schemeClr val="tx1"/>
              </a:solidFill>
              <a:round/>
              <a:headEnd/>
              <a:tailEnd type="triangle" w="med" len="med"/>
            </a:ln>
          </p:spPr>
          <p:txBody>
            <a:bodyPr wrap="none" anchor="ctr"/>
            <a:lstStyle/>
            <a:p>
              <a:endParaRPr lang="zh-CN" altLang="en-US"/>
            </a:p>
          </p:txBody>
        </p:sp>
        <p:sp>
          <p:nvSpPr>
            <p:cNvPr id="50228" name="Line 9"/>
            <p:cNvSpPr>
              <a:spLocks noChangeShapeType="1"/>
            </p:cNvSpPr>
            <p:nvPr/>
          </p:nvSpPr>
          <p:spPr bwMode="auto">
            <a:xfrm flipH="1" flipV="1">
              <a:off x="3072" y="768"/>
              <a:ext cx="960" cy="336"/>
            </a:xfrm>
            <a:prstGeom prst="line">
              <a:avLst/>
            </a:prstGeom>
            <a:noFill/>
            <a:ln w="9525">
              <a:solidFill>
                <a:schemeClr val="tx1"/>
              </a:solidFill>
              <a:round/>
              <a:headEnd/>
              <a:tailEnd type="triangle" w="med" len="med"/>
            </a:ln>
          </p:spPr>
          <p:txBody>
            <a:bodyPr wrap="none" anchor="ctr"/>
            <a:lstStyle/>
            <a:p>
              <a:endParaRPr lang="zh-CN" altLang="en-US"/>
            </a:p>
          </p:txBody>
        </p:sp>
      </p:grpSp>
      <p:grpSp>
        <p:nvGrpSpPr>
          <p:cNvPr id="3" name="Group 10"/>
          <p:cNvGrpSpPr>
            <a:grpSpLocks/>
          </p:cNvGrpSpPr>
          <p:nvPr/>
        </p:nvGrpSpPr>
        <p:grpSpPr bwMode="auto">
          <a:xfrm>
            <a:off x="3352801" y="2590800"/>
            <a:ext cx="3433763" cy="1289050"/>
            <a:chOff x="1152" y="1632"/>
            <a:chExt cx="2163" cy="812"/>
          </a:xfrm>
        </p:grpSpPr>
        <p:sp>
          <p:nvSpPr>
            <p:cNvPr id="50217" name="Text Box 11"/>
            <p:cNvSpPr txBox="1">
              <a:spLocks noChangeArrowheads="1"/>
            </p:cNvSpPr>
            <p:nvPr/>
          </p:nvSpPr>
          <p:spPr bwMode="auto">
            <a:xfrm>
              <a:off x="2784" y="1921"/>
              <a:ext cx="531" cy="523"/>
            </a:xfrm>
            <a:prstGeom prst="rect">
              <a:avLst/>
            </a:prstGeom>
            <a:noFill/>
            <a:ln w="9525">
              <a:solidFill>
                <a:schemeClr val="tx2"/>
              </a:solidFill>
              <a:miter lim="800000"/>
              <a:headEnd/>
              <a:tailEnd/>
            </a:ln>
          </p:spPr>
          <p:txBody>
            <a:bodyPr wrap="none" anchor="ctr">
              <a:spAutoFit/>
            </a:bodyPr>
            <a:lstStyle/>
            <a:p>
              <a:r>
                <a:rPr lang="en-US" altLang="zh-CN" sz="1600"/>
                <a:t>2   8   3</a:t>
              </a:r>
            </a:p>
            <a:p>
              <a:r>
                <a:rPr lang="en-US" altLang="zh-CN" sz="1600"/>
                <a:t>1   4</a:t>
              </a:r>
            </a:p>
            <a:p>
              <a:r>
                <a:rPr lang="en-US" altLang="zh-CN" sz="1600"/>
                <a:t>7   6   5</a:t>
              </a:r>
            </a:p>
          </p:txBody>
        </p:sp>
        <p:sp>
          <p:nvSpPr>
            <p:cNvPr id="50218" name="Text Box 12"/>
            <p:cNvSpPr txBox="1">
              <a:spLocks noChangeArrowheads="1"/>
            </p:cNvSpPr>
            <p:nvPr/>
          </p:nvSpPr>
          <p:spPr bwMode="auto">
            <a:xfrm>
              <a:off x="1152" y="1873"/>
              <a:ext cx="534" cy="523"/>
            </a:xfrm>
            <a:prstGeom prst="rect">
              <a:avLst/>
            </a:prstGeom>
            <a:noFill/>
            <a:ln w="9525">
              <a:solidFill>
                <a:schemeClr val="tx2"/>
              </a:solidFill>
              <a:miter lim="800000"/>
              <a:headEnd/>
              <a:tailEnd/>
            </a:ln>
          </p:spPr>
          <p:txBody>
            <a:bodyPr wrap="none" anchor="ctr">
              <a:spAutoFit/>
            </a:bodyPr>
            <a:lstStyle/>
            <a:p>
              <a:r>
                <a:rPr lang="en-US" altLang="zh-CN" sz="1600"/>
                <a:t>2   8   3</a:t>
              </a:r>
            </a:p>
            <a:p>
              <a:r>
                <a:rPr lang="en-US" altLang="zh-CN" sz="1600"/>
                <a:t>1   6   4</a:t>
              </a:r>
            </a:p>
            <a:p>
              <a:r>
                <a:rPr lang="en-US" altLang="zh-CN" sz="1600"/>
                <a:t>7        5</a:t>
              </a:r>
            </a:p>
          </p:txBody>
        </p:sp>
        <p:sp>
          <p:nvSpPr>
            <p:cNvPr id="50219" name="Text Box 13"/>
            <p:cNvSpPr txBox="1">
              <a:spLocks noChangeArrowheads="1"/>
            </p:cNvSpPr>
            <p:nvPr/>
          </p:nvSpPr>
          <p:spPr bwMode="auto">
            <a:xfrm>
              <a:off x="1968" y="1873"/>
              <a:ext cx="534" cy="523"/>
            </a:xfrm>
            <a:prstGeom prst="rect">
              <a:avLst/>
            </a:prstGeom>
            <a:noFill/>
            <a:ln w="9525">
              <a:solidFill>
                <a:schemeClr val="tx2"/>
              </a:solidFill>
              <a:miter lim="800000"/>
              <a:headEnd/>
              <a:tailEnd/>
            </a:ln>
          </p:spPr>
          <p:txBody>
            <a:bodyPr wrap="none" anchor="ctr">
              <a:spAutoFit/>
            </a:bodyPr>
            <a:lstStyle/>
            <a:p>
              <a:r>
                <a:rPr lang="en-US" altLang="zh-CN" sz="1600"/>
                <a:t>2   8   3</a:t>
              </a:r>
            </a:p>
            <a:p>
              <a:r>
                <a:rPr lang="en-US" altLang="zh-CN" sz="1600"/>
                <a:t>     1   4</a:t>
              </a:r>
            </a:p>
            <a:p>
              <a:r>
                <a:rPr lang="en-US" altLang="zh-CN" sz="1600"/>
                <a:t>7   6   5</a:t>
              </a:r>
            </a:p>
          </p:txBody>
        </p:sp>
        <p:sp>
          <p:nvSpPr>
            <p:cNvPr id="50220" name="Line 14"/>
            <p:cNvSpPr>
              <a:spLocks noChangeShapeType="1"/>
            </p:cNvSpPr>
            <p:nvPr/>
          </p:nvSpPr>
          <p:spPr bwMode="auto">
            <a:xfrm flipV="1">
              <a:off x="1392" y="1632"/>
              <a:ext cx="672" cy="240"/>
            </a:xfrm>
            <a:prstGeom prst="line">
              <a:avLst/>
            </a:prstGeom>
            <a:noFill/>
            <a:ln w="9525">
              <a:solidFill>
                <a:schemeClr val="tx1"/>
              </a:solidFill>
              <a:round/>
              <a:headEnd/>
              <a:tailEnd type="triangle" w="med" len="med"/>
            </a:ln>
          </p:spPr>
          <p:txBody>
            <a:bodyPr wrap="none" anchor="ctr"/>
            <a:lstStyle/>
            <a:p>
              <a:endParaRPr lang="zh-CN" altLang="en-US"/>
            </a:p>
          </p:txBody>
        </p:sp>
        <p:sp>
          <p:nvSpPr>
            <p:cNvPr id="50221" name="Line 15"/>
            <p:cNvSpPr>
              <a:spLocks noChangeShapeType="1"/>
            </p:cNvSpPr>
            <p:nvPr/>
          </p:nvSpPr>
          <p:spPr bwMode="auto">
            <a:xfrm flipH="1" flipV="1">
              <a:off x="2112" y="1632"/>
              <a:ext cx="96" cy="240"/>
            </a:xfrm>
            <a:prstGeom prst="line">
              <a:avLst/>
            </a:prstGeom>
            <a:noFill/>
            <a:ln w="9525">
              <a:solidFill>
                <a:schemeClr val="tx1"/>
              </a:solidFill>
              <a:round/>
              <a:headEnd/>
              <a:tailEnd type="triangle" w="med" len="med"/>
            </a:ln>
          </p:spPr>
          <p:txBody>
            <a:bodyPr wrap="none" anchor="ctr"/>
            <a:lstStyle/>
            <a:p>
              <a:endParaRPr lang="zh-CN" altLang="en-US"/>
            </a:p>
          </p:txBody>
        </p:sp>
        <p:sp>
          <p:nvSpPr>
            <p:cNvPr id="50222" name="Line 16"/>
            <p:cNvSpPr>
              <a:spLocks noChangeShapeType="1"/>
            </p:cNvSpPr>
            <p:nvPr/>
          </p:nvSpPr>
          <p:spPr bwMode="auto">
            <a:xfrm flipH="1" flipV="1">
              <a:off x="2160" y="1632"/>
              <a:ext cx="864" cy="288"/>
            </a:xfrm>
            <a:prstGeom prst="line">
              <a:avLst/>
            </a:prstGeom>
            <a:noFill/>
            <a:ln w="9525">
              <a:solidFill>
                <a:schemeClr val="tx1"/>
              </a:solidFill>
              <a:round/>
              <a:headEnd/>
              <a:tailEnd type="triangle" w="med" len="med"/>
            </a:ln>
          </p:spPr>
          <p:txBody>
            <a:bodyPr wrap="none" anchor="ctr"/>
            <a:lstStyle/>
            <a:p>
              <a:endParaRPr lang="zh-CN" altLang="en-US"/>
            </a:p>
          </p:txBody>
        </p:sp>
      </p:grpSp>
      <p:grpSp>
        <p:nvGrpSpPr>
          <p:cNvPr id="4" name="Group 17"/>
          <p:cNvGrpSpPr>
            <a:grpSpLocks/>
          </p:cNvGrpSpPr>
          <p:nvPr/>
        </p:nvGrpSpPr>
        <p:grpSpPr bwMode="auto">
          <a:xfrm>
            <a:off x="2092326" y="3810000"/>
            <a:ext cx="1909763" cy="1365250"/>
            <a:chOff x="358" y="2400"/>
            <a:chExt cx="1203" cy="860"/>
          </a:xfrm>
        </p:grpSpPr>
        <p:sp>
          <p:nvSpPr>
            <p:cNvPr id="50213" name="Text Box 18"/>
            <p:cNvSpPr txBox="1">
              <a:spLocks noChangeArrowheads="1"/>
            </p:cNvSpPr>
            <p:nvPr/>
          </p:nvSpPr>
          <p:spPr bwMode="auto">
            <a:xfrm>
              <a:off x="1030" y="2737"/>
              <a:ext cx="531" cy="523"/>
            </a:xfrm>
            <a:prstGeom prst="rect">
              <a:avLst/>
            </a:prstGeom>
            <a:noFill/>
            <a:ln w="9525">
              <a:solidFill>
                <a:schemeClr val="tx2"/>
              </a:solidFill>
              <a:miter lim="800000"/>
              <a:headEnd/>
              <a:tailEnd/>
            </a:ln>
          </p:spPr>
          <p:txBody>
            <a:bodyPr wrap="none" anchor="ctr">
              <a:spAutoFit/>
            </a:bodyPr>
            <a:lstStyle/>
            <a:p>
              <a:r>
                <a:rPr lang="en-US" altLang="zh-CN" sz="1600"/>
                <a:t>2   8   3</a:t>
              </a:r>
            </a:p>
            <a:p>
              <a:r>
                <a:rPr lang="en-US" altLang="zh-CN" sz="1600"/>
                <a:t>1   6   4</a:t>
              </a:r>
            </a:p>
            <a:p>
              <a:r>
                <a:rPr lang="en-US" altLang="zh-CN" sz="1600"/>
                <a:t>7   5</a:t>
              </a:r>
            </a:p>
          </p:txBody>
        </p:sp>
        <p:sp>
          <p:nvSpPr>
            <p:cNvPr id="50214" name="Text Box 19"/>
            <p:cNvSpPr txBox="1">
              <a:spLocks noChangeArrowheads="1"/>
            </p:cNvSpPr>
            <p:nvPr/>
          </p:nvSpPr>
          <p:spPr bwMode="auto">
            <a:xfrm>
              <a:off x="358" y="2737"/>
              <a:ext cx="531" cy="523"/>
            </a:xfrm>
            <a:prstGeom prst="rect">
              <a:avLst/>
            </a:prstGeom>
            <a:noFill/>
            <a:ln w="9525">
              <a:solidFill>
                <a:schemeClr val="tx2"/>
              </a:solidFill>
              <a:miter lim="800000"/>
              <a:headEnd/>
              <a:tailEnd/>
            </a:ln>
          </p:spPr>
          <p:txBody>
            <a:bodyPr wrap="none" anchor="ctr">
              <a:spAutoFit/>
            </a:bodyPr>
            <a:lstStyle/>
            <a:p>
              <a:r>
                <a:rPr lang="en-US" altLang="zh-CN" sz="1600"/>
                <a:t>2   8   3</a:t>
              </a:r>
            </a:p>
            <a:p>
              <a:r>
                <a:rPr lang="en-US" altLang="zh-CN" sz="1600"/>
                <a:t>1   6   4</a:t>
              </a:r>
            </a:p>
            <a:p>
              <a:r>
                <a:rPr lang="en-US" altLang="zh-CN" sz="1600"/>
                <a:t>    7   5</a:t>
              </a:r>
            </a:p>
          </p:txBody>
        </p:sp>
        <p:sp>
          <p:nvSpPr>
            <p:cNvPr id="50215" name="Line 20"/>
            <p:cNvSpPr>
              <a:spLocks noChangeShapeType="1"/>
            </p:cNvSpPr>
            <p:nvPr/>
          </p:nvSpPr>
          <p:spPr bwMode="auto">
            <a:xfrm flipV="1">
              <a:off x="624" y="2400"/>
              <a:ext cx="720" cy="336"/>
            </a:xfrm>
            <a:prstGeom prst="line">
              <a:avLst/>
            </a:prstGeom>
            <a:noFill/>
            <a:ln w="9525">
              <a:solidFill>
                <a:schemeClr val="tx1"/>
              </a:solidFill>
              <a:round/>
              <a:headEnd/>
              <a:tailEnd type="triangle" w="med" len="med"/>
            </a:ln>
          </p:spPr>
          <p:txBody>
            <a:bodyPr wrap="none" anchor="ctr"/>
            <a:lstStyle/>
            <a:p>
              <a:endParaRPr lang="zh-CN" altLang="en-US"/>
            </a:p>
          </p:txBody>
        </p:sp>
        <p:sp>
          <p:nvSpPr>
            <p:cNvPr id="50216" name="Line 21"/>
            <p:cNvSpPr>
              <a:spLocks noChangeShapeType="1"/>
            </p:cNvSpPr>
            <p:nvPr/>
          </p:nvSpPr>
          <p:spPr bwMode="auto">
            <a:xfrm flipV="1">
              <a:off x="1296" y="2400"/>
              <a:ext cx="48" cy="336"/>
            </a:xfrm>
            <a:prstGeom prst="line">
              <a:avLst/>
            </a:prstGeom>
            <a:noFill/>
            <a:ln w="9525">
              <a:solidFill>
                <a:schemeClr val="tx1"/>
              </a:solidFill>
              <a:round/>
              <a:headEnd/>
              <a:tailEnd type="triangle" w="med" len="med"/>
            </a:ln>
          </p:spPr>
          <p:txBody>
            <a:bodyPr wrap="none" anchor="ctr"/>
            <a:lstStyle/>
            <a:p>
              <a:endParaRPr lang="zh-CN" altLang="en-US"/>
            </a:p>
          </p:txBody>
        </p:sp>
      </p:grpSp>
      <p:grpSp>
        <p:nvGrpSpPr>
          <p:cNvPr id="5" name="Group 22"/>
          <p:cNvGrpSpPr>
            <a:grpSpLocks/>
          </p:cNvGrpSpPr>
          <p:nvPr/>
        </p:nvGrpSpPr>
        <p:grpSpPr bwMode="auto">
          <a:xfrm>
            <a:off x="4225926" y="3810000"/>
            <a:ext cx="1914525" cy="1365250"/>
            <a:chOff x="1702" y="2400"/>
            <a:chExt cx="1206" cy="860"/>
          </a:xfrm>
        </p:grpSpPr>
        <p:sp>
          <p:nvSpPr>
            <p:cNvPr id="50209" name="Text Box 23"/>
            <p:cNvSpPr txBox="1">
              <a:spLocks noChangeArrowheads="1"/>
            </p:cNvSpPr>
            <p:nvPr/>
          </p:nvSpPr>
          <p:spPr bwMode="auto">
            <a:xfrm>
              <a:off x="2374" y="2737"/>
              <a:ext cx="534" cy="523"/>
            </a:xfrm>
            <a:prstGeom prst="rect">
              <a:avLst/>
            </a:prstGeom>
            <a:noFill/>
            <a:ln w="9525">
              <a:solidFill>
                <a:schemeClr val="tx2"/>
              </a:solidFill>
              <a:miter lim="800000"/>
              <a:headEnd/>
              <a:tailEnd/>
            </a:ln>
          </p:spPr>
          <p:txBody>
            <a:bodyPr wrap="none" anchor="ctr">
              <a:spAutoFit/>
            </a:bodyPr>
            <a:lstStyle/>
            <a:p>
              <a:r>
                <a:rPr lang="en-US" altLang="zh-CN" sz="1600"/>
                <a:t>2   8   3</a:t>
              </a:r>
            </a:p>
            <a:p>
              <a:r>
                <a:rPr lang="en-US" altLang="zh-CN" sz="1600"/>
                <a:t>7   1   4</a:t>
              </a:r>
            </a:p>
            <a:p>
              <a:r>
                <a:rPr lang="en-US" altLang="zh-CN" sz="1600"/>
                <a:t>     6   5</a:t>
              </a:r>
            </a:p>
          </p:txBody>
        </p:sp>
        <p:sp>
          <p:nvSpPr>
            <p:cNvPr id="50210" name="Text Box 24"/>
            <p:cNvSpPr txBox="1">
              <a:spLocks noChangeArrowheads="1"/>
            </p:cNvSpPr>
            <p:nvPr/>
          </p:nvSpPr>
          <p:spPr bwMode="auto">
            <a:xfrm>
              <a:off x="1702" y="2737"/>
              <a:ext cx="534" cy="523"/>
            </a:xfrm>
            <a:prstGeom prst="rect">
              <a:avLst/>
            </a:prstGeom>
            <a:noFill/>
            <a:ln w="9525">
              <a:solidFill>
                <a:schemeClr val="tx2"/>
              </a:solidFill>
              <a:miter lim="800000"/>
              <a:headEnd/>
              <a:tailEnd/>
            </a:ln>
          </p:spPr>
          <p:txBody>
            <a:bodyPr wrap="none" anchor="ctr">
              <a:spAutoFit/>
            </a:bodyPr>
            <a:lstStyle/>
            <a:p>
              <a:r>
                <a:rPr lang="en-US" altLang="zh-CN" sz="1600"/>
                <a:t>     8   3</a:t>
              </a:r>
            </a:p>
            <a:p>
              <a:r>
                <a:rPr lang="en-US" altLang="zh-CN" sz="1600"/>
                <a:t>2   1   4</a:t>
              </a:r>
            </a:p>
            <a:p>
              <a:r>
                <a:rPr lang="en-US" altLang="zh-CN" sz="1600"/>
                <a:t>7   6   5</a:t>
              </a:r>
            </a:p>
          </p:txBody>
        </p:sp>
        <p:sp>
          <p:nvSpPr>
            <p:cNvPr id="50211" name="Line 25"/>
            <p:cNvSpPr>
              <a:spLocks noChangeShapeType="1"/>
            </p:cNvSpPr>
            <p:nvPr/>
          </p:nvSpPr>
          <p:spPr bwMode="auto">
            <a:xfrm flipV="1">
              <a:off x="1968" y="2400"/>
              <a:ext cx="240" cy="336"/>
            </a:xfrm>
            <a:prstGeom prst="line">
              <a:avLst/>
            </a:prstGeom>
            <a:noFill/>
            <a:ln w="9525">
              <a:solidFill>
                <a:schemeClr val="tx1"/>
              </a:solidFill>
              <a:round/>
              <a:headEnd/>
              <a:tailEnd type="triangle" w="med" len="med"/>
            </a:ln>
          </p:spPr>
          <p:txBody>
            <a:bodyPr wrap="none" anchor="ctr"/>
            <a:lstStyle/>
            <a:p>
              <a:endParaRPr lang="zh-CN" altLang="en-US"/>
            </a:p>
          </p:txBody>
        </p:sp>
        <p:sp>
          <p:nvSpPr>
            <p:cNvPr id="50212" name="Line 26"/>
            <p:cNvSpPr>
              <a:spLocks noChangeShapeType="1"/>
            </p:cNvSpPr>
            <p:nvPr/>
          </p:nvSpPr>
          <p:spPr bwMode="auto">
            <a:xfrm flipH="1" flipV="1">
              <a:off x="2256" y="2400"/>
              <a:ext cx="384" cy="336"/>
            </a:xfrm>
            <a:prstGeom prst="line">
              <a:avLst/>
            </a:prstGeom>
            <a:noFill/>
            <a:ln w="9525">
              <a:solidFill>
                <a:schemeClr val="tx1"/>
              </a:solidFill>
              <a:round/>
              <a:headEnd/>
              <a:tailEnd type="triangle" w="med" len="med"/>
            </a:ln>
          </p:spPr>
          <p:txBody>
            <a:bodyPr wrap="none" anchor="ctr"/>
            <a:lstStyle/>
            <a:p>
              <a:endParaRPr lang="zh-CN" altLang="en-US"/>
            </a:p>
          </p:txBody>
        </p:sp>
      </p:grpSp>
      <p:grpSp>
        <p:nvGrpSpPr>
          <p:cNvPr id="6" name="Group 27"/>
          <p:cNvGrpSpPr>
            <a:grpSpLocks/>
          </p:cNvGrpSpPr>
          <p:nvPr/>
        </p:nvGrpSpPr>
        <p:grpSpPr bwMode="auto">
          <a:xfrm>
            <a:off x="6283327" y="3886200"/>
            <a:ext cx="1909763" cy="1289050"/>
            <a:chOff x="2998" y="2448"/>
            <a:chExt cx="1203" cy="812"/>
          </a:xfrm>
        </p:grpSpPr>
        <p:sp>
          <p:nvSpPr>
            <p:cNvPr id="50205" name="Text Box 28"/>
            <p:cNvSpPr txBox="1">
              <a:spLocks noChangeArrowheads="1"/>
            </p:cNvSpPr>
            <p:nvPr/>
          </p:nvSpPr>
          <p:spPr bwMode="auto">
            <a:xfrm>
              <a:off x="2998" y="2737"/>
              <a:ext cx="531" cy="523"/>
            </a:xfrm>
            <a:prstGeom prst="rect">
              <a:avLst/>
            </a:prstGeom>
            <a:noFill/>
            <a:ln w="9525">
              <a:solidFill>
                <a:schemeClr val="tx2"/>
              </a:solidFill>
              <a:miter lim="800000"/>
              <a:headEnd/>
              <a:tailEnd/>
            </a:ln>
          </p:spPr>
          <p:txBody>
            <a:bodyPr wrap="none" anchor="ctr">
              <a:spAutoFit/>
            </a:bodyPr>
            <a:lstStyle/>
            <a:p>
              <a:r>
                <a:rPr lang="en-US" altLang="zh-CN" sz="1600"/>
                <a:t>2   8</a:t>
              </a:r>
            </a:p>
            <a:p>
              <a:r>
                <a:rPr lang="en-US" altLang="zh-CN" sz="1600"/>
                <a:t>1   4   3</a:t>
              </a:r>
            </a:p>
            <a:p>
              <a:r>
                <a:rPr lang="en-US" altLang="zh-CN" sz="1600"/>
                <a:t>7   6   5</a:t>
              </a:r>
            </a:p>
          </p:txBody>
        </p:sp>
        <p:sp>
          <p:nvSpPr>
            <p:cNvPr id="50206" name="Text Box 29"/>
            <p:cNvSpPr txBox="1">
              <a:spLocks noChangeArrowheads="1"/>
            </p:cNvSpPr>
            <p:nvPr/>
          </p:nvSpPr>
          <p:spPr bwMode="auto">
            <a:xfrm>
              <a:off x="3670" y="2737"/>
              <a:ext cx="531" cy="523"/>
            </a:xfrm>
            <a:prstGeom prst="rect">
              <a:avLst/>
            </a:prstGeom>
            <a:noFill/>
            <a:ln w="9525">
              <a:solidFill>
                <a:schemeClr val="tx2"/>
              </a:solidFill>
              <a:miter lim="800000"/>
              <a:headEnd/>
              <a:tailEnd/>
            </a:ln>
          </p:spPr>
          <p:txBody>
            <a:bodyPr wrap="none" anchor="ctr">
              <a:spAutoFit/>
            </a:bodyPr>
            <a:lstStyle/>
            <a:p>
              <a:r>
                <a:rPr lang="en-US" altLang="zh-CN" sz="1600"/>
                <a:t>2   8   3</a:t>
              </a:r>
            </a:p>
            <a:p>
              <a:r>
                <a:rPr lang="en-US" altLang="zh-CN" sz="1600"/>
                <a:t>1   4   5</a:t>
              </a:r>
            </a:p>
            <a:p>
              <a:r>
                <a:rPr lang="en-US" altLang="zh-CN" sz="1600"/>
                <a:t>7   6   </a:t>
              </a:r>
            </a:p>
          </p:txBody>
        </p:sp>
        <p:sp>
          <p:nvSpPr>
            <p:cNvPr id="50207" name="Line 30"/>
            <p:cNvSpPr>
              <a:spLocks noChangeShapeType="1"/>
            </p:cNvSpPr>
            <p:nvPr/>
          </p:nvSpPr>
          <p:spPr bwMode="auto">
            <a:xfrm flipH="1" flipV="1">
              <a:off x="3024" y="2448"/>
              <a:ext cx="240" cy="288"/>
            </a:xfrm>
            <a:prstGeom prst="line">
              <a:avLst/>
            </a:prstGeom>
            <a:noFill/>
            <a:ln w="9525">
              <a:solidFill>
                <a:schemeClr val="tx1"/>
              </a:solidFill>
              <a:round/>
              <a:headEnd/>
              <a:tailEnd type="triangle" w="med" len="med"/>
            </a:ln>
          </p:spPr>
          <p:txBody>
            <a:bodyPr wrap="none" anchor="ctr"/>
            <a:lstStyle/>
            <a:p>
              <a:endParaRPr lang="zh-CN" altLang="en-US"/>
            </a:p>
          </p:txBody>
        </p:sp>
        <p:sp>
          <p:nvSpPr>
            <p:cNvPr id="50208" name="Line 31"/>
            <p:cNvSpPr>
              <a:spLocks noChangeShapeType="1"/>
            </p:cNvSpPr>
            <p:nvPr/>
          </p:nvSpPr>
          <p:spPr bwMode="auto">
            <a:xfrm flipH="1" flipV="1">
              <a:off x="3072" y="2448"/>
              <a:ext cx="864" cy="288"/>
            </a:xfrm>
            <a:prstGeom prst="line">
              <a:avLst/>
            </a:prstGeom>
            <a:noFill/>
            <a:ln w="9525">
              <a:solidFill>
                <a:schemeClr val="tx1"/>
              </a:solidFill>
              <a:round/>
              <a:headEnd/>
              <a:tailEnd type="triangle" w="med" len="med"/>
            </a:ln>
          </p:spPr>
          <p:txBody>
            <a:bodyPr wrap="none" anchor="ctr"/>
            <a:lstStyle/>
            <a:p>
              <a:endParaRPr lang="zh-CN" altLang="en-US"/>
            </a:p>
          </p:txBody>
        </p:sp>
      </p:grpSp>
      <p:grpSp>
        <p:nvGrpSpPr>
          <p:cNvPr id="7" name="Group 32"/>
          <p:cNvGrpSpPr>
            <a:grpSpLocks/>
          </p:cNvGrpSpPr>
          <p:nvPr/>
        </p:nvGrpSpPr>
        <p:grpSpPr bwMode="auto">
          <a:xfrm>
            <a:off x="7848601" y="3810000"/>
            <a:ext cx="2427288" cy="1365250"/>
            <a:chOff x="3984" y="2400"/>
            <a:chExt cx="1529" cy="860"/>
          </a:xfrm>
        </p:grpSpPr>
        <p:sp>
          <p:nvSpPr>
            <p:cNvPr id="50201" name="Text Box 33"/>
            <p:cNvSpPr txBox="1">
              <a:spLocks noChangeArrowheads="1"/>
            </p:cNvSpPr>
            <p:nvPr/>
          </p:nvSpPr>
          <p:spPr bwMode="auto">
            <a:xfrm>
              <a:off x="4342" y="2737"/>
              <a:ext cx="534" cy="523"/>
            </a:xfrm>
            <a:prstGeom prst="rect">
              <a:avLst/>
            </a:prstGeom>
            <a:noFill/>
            <a:ln w="9525">
              <a:solidFill>
                <a:schemeClr val="tx2"/>
              </a:solidFill>
              <a:miter lim="800000"/>
              <a:headEnd/>
              <a:tailEnd/>
            </a:ln>
          </p:spPr>
          <p:txBody>
            <a:bodyPr wrap="none" anchor="ctr">
              <a:spAutoFit/>
            </a:bodyPr>
            <a:lstStyle/>
            <a:p>
              <a:r>
                <a:rPr lang="en-US" altLang="zh-CN" sz="1600"/>
                <a:t>1   2   3</a:t>
              </a:r>
            </a:p>
            <a:p>
              <a:r>
                <a:rPr lang="en-US" altLang="zh-CN" sz="1600"/>
                <a:t>7   8   4</a:t>
              </a:r>
            </a:p>
            <a:p>
              <a:r>
                <a:rPr lang="en-US" altLang="zh-CN" sz="1600"/>
                <a:t>     6   5</a:t>
              </a:r>
            </a:p>
          </p:txBody>
        </p:sp>
        <p:sp>
          <p:nvSpPr>
            <p:cNvPr id="50202" name="Text Box 34"/>
            <p:cNvSpPr txBox="1">
              <a:spLocks noChangeArrowheads="1"/>
            </p:cNvSpPr>
            <p:nvPr/>
          </p:nvSpPr>
          <p:spPr bwMode="auto">
            <a:xfrm>
              <a:off x="5014" y="2737"/>
              <a:ext cx="499" cy="523"/>
            </a:xfrm>
            <a:prstGeom prst="rect">
              <a:avLst/>
            </a:prstGeom>
            <a:noFill/>
            <a:ln w="9525">
              <a:solidFill>
                <a:schemeClr val="tx2"/>
              </a:solidFill>
              <a:miter lim="800000"/>
              <a:headEnd/>
              <a:tailEnd/>
            </a:ln>
          </p:spPr>
          <p:txBody>
            <a:bodyPr wrap="none" anchor="ctr">
              <a:spAutoFit/>
            </a:bodyPr>
            <a:lstStyle/>
            <a:p>
              <a:r>
                <a:rPr lang="en-US" altLang="zh-CN" sz="1600"/>
                <a:t>1  2   3</a:t>
              </a:r>
            </a:p>
            <a:p>
              <a:r>
                <a:rPr lang="en-US" altLang="zh-CN" sz="1600"/>
                <a:t>8       4</a:t>
              </a:r>
            </a:p>
            <a:p>
              <a:r>
                <a:rPr lang="en-US" altLang="zh-CN" sz="1600"/>
                <a:t>7   6  5</a:t>
              </a:r>
            </a:p>
          </p:txBody>
        </p:sp>
        <p:sp>
          <p:nvSpPr>
            <p:cNvPr id="50203" name="Line 35"/>
            <p:cNvSpPr>
              <a:spLocks noChangeShapeType="1"/>
            </p:cNvSpPr>
            <p:nvPr/>
          </p:nvSpPr>
          <p:spPr bwMode="auto">
            <a:xfrm flipH="1" flipV="1">
              <a:off x="3984" y="2400"/>
              <a:ext cx="576" cy="336"/>
            </a:xfrm>
            <a:prstGeom prst="line">
              <a:avLst/>
            </a:prstGeom>
            <a:noFill/>
            <a:ln w="9525">
              <a:solidFill>
                <a:schemeClr val="tx1"/>
              </a:solidFill>
              <a:round/>
              <a:headEnd/>
              <a:tailEnd type="triangle" w="med" len="med"/>
            </a:ln>
          </p:spPr>
          <p:txBody>
            <a:bodyPr wrap="none" anchor="ctr"/>
            <a:lstStyle/>
            <a:p>
              <a:endParaRPr lang="zh-CN" altLang="en-US"/>
            </a:p>
          </p:txBody>
        </p:sp>
        <p:sp>
          <p:nvSpPr>
            <p:cNvPr id="50204" name="Line 36"/>
            <p:cNvSpPr>
              <a:spLocks noChangeShapeType="1"/>
            </p:cNvSpPr>
            <p:nvPr/>
          </p:nvSpPr>
          <p:spPr bwMode="auto">
            <a:xfrm flipH="1" flipV="1">
              <a:off x="4080" y="2400"/>
              <a:ext cx="1152" cy="336"/>
            </a:xfrm>
            <a:prstGeom prst="line">
              <a:avLst/>
            </a:prstGeom>
            <a:noFill/>
            <a:ln w="9525">
              <a:solidFill>
                <a:schemeClr val="tx1"/>
              </a:solidFill>
              <a:round/>
              <a:headEnd/>
              <a:tailEnd type="triangle" w="med" len="med"/>
            </a:ln>
          </p:spPr>
          <p:txBody>
            <a:bodyPr wrap="none" anchor="ctr"/>
            <a:lstStyle/>
            <a:p>
              <a:endParaRPr lang="zh-CN" altLang="en-US"/>
            </a:p>
          </p:txBody>
        </p:sp>
      </p:grpSp>
      <p:sp>
        <p:nvSpPr>
          <p:cNvPr id="98359" name="Oval 55"/>
          <p:cNvSpPr>
            <a:spLocks noChangeArrowheads="1"/>
          </p:cNvSpPr>
          <p:nvPr/>
        </p:nvSpPr>
        <p:spPr bwMode="auto">
          <a:xfrm>
            <a:off x="6707189" y="-15577"/>
            <a:ext cx="407987" cy="432792"/>
          </a:xfrm>
          <a:prstGeom prst="ellipse">
            <a:avLst/>
          </a:prstGeom>
          <a:noFill/>
          <a:ln w="38100">
            <a:solidFill>
              <a:srgbClr val="FF0000"/>
            </a:solidFill>
            <a:round/>
            <a:headEnd/>
            <a:tailEnd/>
          </a:ln>
        </p:spPr>
        <p:txBody>
          <a:bodyPr anchor="ctr">
            <a:spAutoFit/>
          </a:bodyPr>
          <a:lstStyle/>
          <a:p>
            <a:pPr algn="ctr">
              <a:spcBef>
                <a:spcPct val="50000"/>
              </a:spcBef>
            </a:pPr>
            <a:r>
              <a:rPr lang="en-US" altLang="zh-CN" sz="1400"/>
              <a:t>1</a:t>
            </a:r>
            <a:endParaRPr lang="en-US" altLang="zh-CN"/>
          </a:p>
        </p:txBody>
      </p:sp>
      <p:sp>
        <p:nvSpPr>
          <p:cNvPr id="98360" name="Oval 56"/>
          <p:cNvSpPr>
            <a:spLocks noChangeArrowheads="1"/>
          </p:cNvSpPr>
          <p:nvPr/>
        </p:nvSpPr>
        <p:spPr bwMode="auto">
          <a:xfrm>
            <a:off x="4497389" y="1279823"/>
            <a:ext cx="407987" cy="432792"/>
          </a:xfrm>
          <a:prstGeom prst="ellipse">
            <a:avLst/>
          </a:prstGeom>
          <a:noFill/>
          <a:ln w="38100">
            <a:solidFill>
              <a:srgbClr val="FF0000"/>
            </a:solidFill>
            <a:round/>
            <a:headEnd/>
            <a:tailEnd/>
          </a:ln>
        </p:spPr>
        <p:txBody>
          <a:bodyPr anchor="ctr">
            <a:spAutoFit/>
          </a:bodyPr>
          <a:lstStyle/>
          <a:p>
            <a:pPr algn="ctr">
              <a:spcBef>
                <a:spcPct val="50000"/>
              </a:spcBef>
            </a:pPr>
            <a:r>
              <a:rPr lang="en-US" altLang="zh-CN" sz="1400"/>
              <a:t>2</a:t>
            </a:r>
            <a:endParaRPr lang="en-US" altLang="zh-CN"/>
          </a:p>
        </p:txBody>
      </p:sp>
      <p:sp>
        <p:nvSpPr>
          <p:cNvPr id="98361" name="Oval 57"/>
          <p:cNvSpPr>
            <a:spLocks noChangeArrowheads="1"/>
          </p:cNvSpPr>
          <p:nvPr/>
        </p:nvSpPr>
        <p:spPr bwMode="auto">
          <a:xfrm>
            <a:off x="3278189" y="2499023"/>
            <a:ext cx="407987" cy="432792"/>
          </a:xfrm>
          <a:prstGeom prst="ellipse">
            <a:avLst/>
          </a:prstGeom>
          <a:noFill/>
          <a:ln w="38100">
            <a:solidFill>
              <a:srgbClr val="FF0000"/>
            </a:solidFill>
            <a:round/>
            <a:headEnd/>
            <a:tailEnd/>
          </a:ln>
        </p:spPr>
        <p:txBody>
          <a:bodyPr anchor="ctr">
            <a:spAutoFit/>
          </a:bodyPr>
          <a:lstStyle/>
          <a:p>
            <a:pPr algn="ctr">
              <a:spcBef>
                <a:spcPct val="50000"/>
              </a:spcBef>
            </a:pPr>
            <a:r>
              <a:rPr lang="en-US" altLang="zh-CN" sz="1400"/>
              <a:t>5</a:t>
            </a:r>
            <a:endParaRPr lang="en-US" altLang="zh-CN"/>
          </a:p>
        </p:txBody>
      </p:sp>
      <p:sp>
        <p:nvSpPr>
          <p:cNvPr id="98364" name="Oval 60"/>
          <p:cNvSpPr>
            <a:spLocks noChangeArrowheads="1"/>
          </p:cNvSpPr>
          <p:nvPr/>
        </p:nvSpPr>
        <p:spPr bwMode="auto">
          <a:xfrm>
            <a:off x="5030789" y="2651423"/>
            <a:ext cx="407987" cy="432792"/>
          </a:xfrm>
          <a:prstGeom prst="ellipse">
            <a:avLst/>
          </a:prstGeom>
          <a:noFill/>
          <a:ln w="38100">
            <a:solidFill>
              <a:srgbClr val="FF0000"/>
            </a:solidFill>
            <a:round/>
            <a:headEnd/>
            <a:tailEnd/>
          </a:ln>
        </p:spPr>
        <p:txBody>
          <a:bodyPr anchor="ctr">
            <a:spAutoFit/>
          </a:bodyPr>
          <a:lstStyle/>
          <a:p>
            <a:pPr algn="ctr">
              <a:spcBef>
                <a:spcPct val="50000"/>
              </a:spcBef>
            </a:pPr>
            <a:r>
              <a:rPr lang="en-US" altLang="zh-CN" sz="1400"/>
              <a:t>6</a:t>
            </a:r>
            <a:endParaRPr lang="en-US" altLang="zh-CN"/>
          </a:p>
        </p:txBody>
      </p:sp>
      <p:sp>
        <p:nvSpPr>
          <p:cNvPr id="98367" name="Oval 63"/>
          <p:cNvSpPr>
            <a:spLocks noChangeArrowheads="1"/>
          </p:cNvSpPr>
          <p:nvPr/>
        </p:nvSpPr>
        <p:spPr bwMode="auto">
          <a:xfrm>
            <a:off x="6249989" y="2651423"/>
            <a:ext cx="407987" cy="432792"/>
          </a:xfrm>
          <a:prstGeom prst="ellipse">
            <a:avLst/>
          </a:prstGeom>
          <a:noFill/>
          <a:ln w="38100">
            <a:solidFill>
              <a:srgbClr val="FF0000"/>
            </a:solidFill>
            <a:round/>
            <a:headEnd/>
            <a:tailEnd/>
          </a:ln>
        </p:spPr>
        <p:txBody>
          <a:bodyPr anchor="ctr">
            <a:spAutoFit/>
          </a:bodyPr>
          <a:lstStyle/>
          <a:p>
            <a:pPr algn="ctr">
              <a:spcBef>
                <a:spcPct val="50000"/>
              </a:spcBef>
            </a:pPr>
            <a:r>
              <a:rPr lang="en-US" altLang="zh-CN" sz="1400"/>
              <a:t>7</a:t>
            </a:r>
            <a:endParaRPr lang="en-US" altLang="zh-CN"/>
          </a:p>
        </p:txBody>
      </p:sp>
      <p:sp>
        <p:nvSpPr>
          <p:cNvPr id="98370" name="Oval 66"/>
          <p:cNvSpPr>
            <a:spLocks noChangeArrowheads="1"/>
          </p:cNvSpPr>
          <p:nvPr/>
        </p:nvSpPr>
        <p:spPr bwMode="auto">
          <a:xfrm>
            <a:off x="6326189" y="1356023"/>
            <a:ext cx="407987" cy="432792"/>
          </a:xfrm>
          <a:prstGeom prst="ellipse">
            <a:avLst/>
          </a:prstGeom>
          <a:noFill/>
          <a:ln w="38100">
            <a:solidFill>
              <a:srgbClr val="FF0000"/>
            </a:solidFill>
            <a:round/>
            <a:headEnd/>
            <a:tailEnd/>
          </a:ln>
        </p:spPr>
        <p:txBody>
          <a:bodyPr anchor="ctr">
            <a:spAutoFit/>
          </a:bodyPr>
          <a:lstStyle/>
          <a:p>
            <a:pPr algn="ctr">
              <a:spcBef>
                <a:spcPct val="50000"/>
              </a:spcBef>
            </a:pPr>
            <a:r>
              <a:rPr lang="en-US" altLang="zh-CN" sz="1400"/>
              <a:t>3</a:t>
            </a:r>
            <a:endParaRPr lang="en-US" altLang="zh-CN"/>
          </a:p>
        </p:txBody>
      </p:sp>
      <p:grpSp>
        <p:nvGrpSpPr>
          <p:cNvPr id="8" name="Group 68"/>
          <p:cNvGrpSpPr>
            <a:grpSpLocks/>
          </p:cNvGrpSpPr>
          <p:nvPr/>
        </p:nvGrpSpPr>
        <p:grpSpPr bwMode="auto">
          <a:xfrm>
            <a:off x="6400801" y="2590800"/>
            <a:ext cx="1914525" cy="1212850"/>
            <a:chOff x="3072" y="1632"/>
            <a:chExt cx="1206" cy="764"/>
          </a:xfrm>
        </p:grpSpPr>
        <p:sp>
          <p:nvSpPr>
            <p:cNvPr id="50199" name="Text Box 69"/>
            <p:cNvSpPr txBox="1">
              <a:spLocks noChangeArrowheads="1"/>
            </p:cNvSpPr>
            <p:nvPr/>
          </p:nvSpPr>
          <p:spPr bwMode="auto">
            <a:xfrm>
              <a:off x="3744" y="1873"/>
              <a:ext cx="534" cy="523"/>
            </a:xfrm>
            <a:prstGeom prst="rect">
              <a:avLst/>
            </a:prstGeom>
            <a:noFill/>
            <a:ln w="9525">
              <a:solidFill>
                <a:schemeClr val="tx2"/>
              </a:solidFill>
              <a:miter lim="800000"/>
              <a:headEnd/>
              <a:tailEnd/>
            </a:ln>
          </p:spPr>
          <p:txBody>
            <a:bodyPr wrap="none" anchor="ctr">
              <a:spAutoFit/>
            </a:bodyPr>
            <a:lstStyle/>
            <a:p>
              <a:r>
                <a:rPr lang="en-US" altLang="zh-CN" sz="1600"/>
                <a:t>1   2   3</a:t>
              </a:r>
            </a:p>
            <a:p>
              <a:r>
                <a:rPr lang="en-US" altLang="zh-CN" sz="1600"/>
                <a:t>     8   4</a:t>
              </a:r>
            </a:p>
            <a:p>
              <a:r>
                <a:rPr lang="en-US" altLang="zh-CN" sz="1600"/>
                <a:t>7   6   5</a:t>
              </a:r>
            </a:p>
          </p:txBody>
        </p:sp>
        <p:sp>
          <p:nvSpPr>
            <p:cNvPr id="50200" name="Line 70"/>
            <p:cNvSpPr>
              <a:spLocks noChangeShapeType="1"/>
            </p:cNvSpPr>
            <p:nvPr/>
          </p:nvSpPr>
          <p:spPr bwMode="auto">
            <a:xfrm flipH="1" flipV="1">
              <a:off x="3072" y="1632"/>
              <a:ext cx="912" cy="240"/>
            </a:xfrm>
            <a:prstGeom prst="line">
              <a:avLst/>
            </a:prstGeom>
            <a:noFill/>
            <a:ln w="9525">
              <a:solidFill>
                <a:schemeClr val="tx1"/>
              </a:solidFill>
              <a:round/>
              <a:headEnd/>
              <a:tailEnd type="triangle" w="med" len="med"/>
            </a:ln>
          </p:spPr>
          <p:txBody>
            <a:bodyPr wrap="none" anchor="ctr"/>
            <a:lstStyle/>
            <a:p>
              <a:endParaRPr lang="zh-CN" altLang="en-US"/>
            </a:p>
          </p:txBody>
        </p:sp>
      </p:grpSp>
      <p:sp>
        <p:nvSpPr>
          <p:cNvPr id="98375" name="AutoShape 71"/>
          <p:cNvSpPr>
            <a:spLocks noChangeArrowheads="1"/>
          </p:cNvSpPr>
          <p:nvPr/>
        </p:nvSpPr>
        <p:spPr bwMode="auto">
          <a:xfrm>
            <a:off x="9601200" y="5867400"/>
            <a:ext cx="838200" cy="457200"/>
          </a:xfrm>
          <a:prstGeom prst="wedgeRectCallout">
            <a:avLst>
              <a:gd name="adj1" fmla="val -23676"/>
              <a:gd name="adj2" fmla="val -198611"/>
            </a:avLst>
          </a:prstGeom>
          <a:noFill/>
          <a:ln w="38100">
            <a:solidFill>
              <a:schemeClr val="hlink"/>
            </a:solidFill>
            <a:miter lim="800000"/>
            <a:headEnd/>
            <a:tailEnd/>
          </a:ln>
        </p:spPr>
        <p:txBody>
          <a:bodyPr wrap="none" anchor="ctr"/>
          <a:lstStyle/>
          <a:p>
            <a:pPr algn="ctr"/>
            <a:r>
              <a:rPr lang="zh-CN" altLang="en-US" b="1" dirty="0">
                <a:solidFill>
                  <a:srgbClr val="FF0000"/>
                </a:solidFill>
              </a:rPr>
              <a:t>目标</a:t>
            </a:r>
          </a:p>
        </p:txBody>
      </p:sp>
      <p:sp>
        <p:nvSpPr>
          <p:cNvPr id="98371" name="Oval 67"/>
          <p:cNvSpPr>
            <a:spLocks noChangeArrowheads="1"/>
          </p:cNvSpPr>
          <p:nvPr/>
        </p:nvSpPr>
        <p:spPr bwMode="auto">
          <a:xfrm>
            <a:off x="7697789" y="2575223"/>
            <a:ext cx="407987" cy="432792"/>
          </a:xfrm>
          <a:prstGeom prst="ellipse">
            <a:avLst/>
          </a:prstGeom>
          <a:noFill/>
          <a:ln w="38100">
            <a:solidFill>
              <a:srgbClr val="FF0000"/>
            </a:solidFill>
            <a:round/>
            <a:headEnd/>
            <a:tailEnd/>
          </a:ln>
        </p:spPr>
        <p:txBody>
          <a:bodyPr anchor="ctr">
            <a:spAutoFit/>
          </a:bodyPr>
          <a:lstStyle/>
          <a:p>
            <a:pPr algn="ctr">
              <a:spcBef>
                <a:spcPct val="50000"/>
              </a:spcBef>
            </a:pPr>
            <a:r>
              <a:rPr lang="en-US" altLang="zh-CN" sz="1400"/>
              <a:t>8</a:t>
            </a:r>
            <a:endParaRPr lang="en-US" altLang="zh-CN"/>
          </a:p>
        </p:txBody>
      </p:sp>
      <p:grpSp>
        <p:nvGrpSpPr>
          <p:cNvPr id="9" name="Group 76"/>
          <p:cNvGrpSpPr>
            <a:grpSpLocks/>
          </p:cNvGrpSpPr>
          <p:nvPr/>
        </p:nvGrpSpPr>
        <p:grpSpPr bwMode="auto">
          <a:xfrm>
            <a:off x="8001003" y="2590800"/>
            <a:ext cx="1757363" cy="1212850"/>
            <a:chOff x="4080" y="1632"/>
            <a:chExt cx="1107" cy="764"/>
          </a:xfrm>
        </p:grpSpPr>
        <p:sp>
          <p:nvSpPr>
            <p:cNvPr id="50197" name="Text Box 72"/>
            <p:cNvSpPr txBox="1">
              <a:spLocks noChangeArrowheads="1"/>
            </p:cNvSpPr>
            <p:nvPr/>
          </p:nvSpPr>
          <p:spPr bwMode="auto">
            <a:xfrm>
              <a:off x="4656" y="1873"/>
              <a:ext cx="531" cy="523"/>
            </a:xfrm>
            <a:prstGeom prst="rect">
              <a:avLst/>
            </a:prstGeom>
            <a:noFill/>
            <a:ln w="9525">
              <a:solidFill>
                <a:schemeClr val="tx2"/>
              </a:solidFill>
              <a:miter lim="800000"/>
              <a:headEnd/>
              <a:tailEnd/>
            </a:ln>
          </p:spPr>
          <p:txBody>
            <a:bodyPr wrap="none" anchor="ctr">
              <a:spAutoFit/>
            </a:bodyPr>
            <a:lstStyle/>
            <a:p>
              <a:r>
                <a:rPr lang="en-US" altLang="zh-CN" sz="1600"/>
                <a:t>2   3   4</a:t>
              </a:r>
            </a:p>
            <a:p>
              <a:r>
                <a:rPr lang="en-US" altLang="zh-CN" sz="1600"/>
                <a:t>1   8   </a:t>
              </a:r>
            </a:p>
            <a:p>
              <a:r>
                <a:rPr lang="en-US" altLang="zh-CN" sz="1600"/>
                <a:t>7   6   5</a:t>
              </a:r>
            </a:p>
          </p:txBody>
        </p:sp>
        <p:sp>
          <p:nvSpPr>
            <p:cNvPr id="50198" name="Line 73"/>
            <p:cNvSpPr>
              <a:spLocks noChangeShapeType="1"/>
            </p:cNvSpPr>
            <p:nvPr/>
          </p:nvSpPr>
          <p:spPr bwMode="auto">
            <a:xfrm flipH="1" flipV="1">
              <a:off x="4080" y="1632"/>
              <a:ext cx="816" cy="240"/>
            </a:xfrm>
            <a:prstGeom prst="line">
              <a:avLst/>
            </a:prstGeom>
            <a:noFill/>
            <a:ln w="9525">
              <a:solidFill>
                <a:schemeClr val="tx1"/>
              </a:solidFill>
              <a:round/>
              <a:headEnd/>
              <a:tailEnd type="triangle" w="med" len="med"/>
            </a:ln>
          </p:spPr>
          <p:txBody>
            <a:bodyPr wrap="none" anchor="ctr"/>
            <a:lstStyle/>
            <a:p>
              <a:endParaRPr lang="zh-CN" altLang="en-US"/>
            </a:p>
          </p:txBody>
        </p:sp>
      </p:grpSp>
      <p:sp>
        <p:nvSpPr>
          <p:cNvPr id="98379" name="Oval 75"/>
          <p:cNvSpPr>
            <a:spLocks noChangeArrowheads="1"/>
          </p:cNvSpPr>
          <p:nvPr/>
        </p:nvSpPr>
        <p:spPr bwMode="auto">
          <a:xfrm>
            <a:off x="7850189" y="1356023"/>
            <a:ext cx="407987" cy="432792"/>
          </a:xfrm>
          <a:prstGeom prst="ellipse">
            <a:avLst/>
          </a:prstGeom>
          <a:noFill/>
          <a:ln w="38100">
            <a:solidFill>
              <a:srgbClr val="FF0000"/>
            </a:solidFill>
            <a:round/>
            <a:headEnd/>
            <a:tailEnd/>
          </a:ln>
        </p:spPr>
        <p:txBody>
          <a:bodyPr anchor="ctr">
            <a:spAutoFit/>
          </a:bodyPr>
          <a:lstStyle/>
          <a:p>
            <a:pPr algn="ctr">
              <a:spcBef>
                <a:spcPct val="50000"/>
              </a:spcBef>
            </a:pPr>
            <a:r>
              <a:rPr lang="en-US" altLang="zh-CN" sz="1400"/>
              <a:t>4</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83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83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83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83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983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9836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9836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9836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499"/>
                                          </p:stCondLst>
                                        </p:cTn>
                                        <p:tgtEl>
                                          <p:spTgt spid="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9837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499"/>
                                          </p:stCondLst>
                                        </p:cTn>
                                        <p:tgtEl>
                                          <p:spTgt spid="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983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6" grpId="0" animBg="1" autoUpdateAnimBg="0"/>
      <p:bldP spid="98359" grpId="0" animBg="1" autoUpdateAnimBg="0"/>
      <p:bldP spid="98360" grpId="0" animBg="1" autoUpdateAnimBg="0"/>
      <p:bldP spid="98361" grpId="0" animBg="1" autoUpdateAnimBg="0"/>
      <p:bldP spid="98364" grpId="0" animBg="1" autoUpdateAnimBg="0"/>
      <p:bldP spid="98367" grpId="0" animBg="1" autoUpdateAnimBg="0"/>
      <p:bldP spid="98370" grpId="0" animBg="1" autoUpdateAnimBg="0"/>
      <p:bldP spid="98375" grpId="0" animBg="1" autoUpdateAnimBg="0"/>
      <p:bldP spid="98371" grpId="0" animBg="1" autoUpdateAnimBg="0"/>
      <p:bldP spid="98379"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灯片编号占位符 5"/>
          <p:cNvSpPr>
            <a:spLocks noGrp="1"/>
          </p:cNvSpPr>
          <p:nvPr>
            <p:ph type="sldNum" sz="quarter" idx="12"/>
          </p:nvPr>
        </p:nvSpPr>
        <p:spPr>
          <a:noFill/>
        </p:spPr>
        <p:txBody>
          <a:bodyPr/>
          <a:lstStyle/>
          <a:p>
            <a:fld id="{221C02C6-79F2-4654-A0A6-5BCA4B713B2C}" type="slidenum">
              <a:rPr lang="en-US" altLang="zh-CN" smtClean="0">
                <a:ea typeface="黑体" pitchFamily="49" charset="-122"/>
              </a:rPr>
              <a:pPr/>
              <a:t>34</a:t>
            </a:fld>
            <a:endParaRPr lang="en-US" altLang="zh-CN">
              <a:ea typeface="黑体" pitchFamily="49" charset="-122"/>
            </a:endParaRPr>
          </a:p>
        </p:txBody>
      </p:sp>
      <p:sp>
        <p:nvSpPr>
          <p:cNvPr id="99330" name="Rectangle 2"/>
          <p:cNvSpPr>
            <a:spLocks noGrp="1" noChangeArrowheads="1"/>
          </p:cNvSpPr>
          <p:nvPr>
            <p:ph type="title"/>
          </p:nvPr>
        </p:nvSpPr>
        <p:spPr/>
        <p:txBody>
          <a:bodyPr/>
          <a:lstStyle/>
          <a:p>
            <a:pPr eaLnBrk="1" hangingPunct="1">
              <a:defRPr/>
            </a:pPr>
            <a:r>
              <a:rPr lang="zh-CN" altLang="en-US"/>
              <a:t>宽度优先搜索的性质</a:t>
            </a:r>
          </a:p>
        </p:txBody>
      </p:sp>
      <p:sp>
        <p:nvSpPr>
          <p:cNvPr id="99331" name="Rectangle 3"/>
          <p:cNvSpPr>
            <a:spLocks noGrp="1" noChangeArrowheads="1"/>
          </p:cNvSpPr>
          <p:nvPr>
            <p:ph type="body" idx="1"/>
          </p:nvPr>
        </p:nvSpPr>
        <p:spPr>
          <a:xfrm>
            <a:off x="2438400" y="1774209"/>
            <a:ext cx="7772400" cy="4245591"/>
          </a:xfrm>
        </p:spPr>
        <p:txBody>
          <a:bodyPr>
            <a:normAutofit/>
          </a:bodyPr>
          <a:lstStyle/>
          <a:p>
            <a:pPr eaLnBrk="1" hangingPunct="1"/>
            <a:r>
              <a:rPr lang="zh-CN" altLang="en-US" sz="3200" dirty="0"/>
              <a:t>当问题有解时，一定能找到解</a:t>
            </a:r>
          </a:p>
          <a:p>
            <a:pPr eaLnBrk="1" hangingPunct="1"/>
            <a:r>
              <a:rPr lang="zh-CN" altLang="en-US" sz="3200" dirty="0"/>
              <a:t>当问题为单位耗散值，且问题有解时，一定能找到最优解</a:t>
            </a:r>
          </a:p>
          <a:p>
            <a:pPr eaLnBrk="1" hangingPunct="1"/>
            <a:r>
              <a:rPr lang="zh-CN" altLang="en-US" sz="3200" dirty="0"/>
              <a:t>方法与问题无关，具有通用性</a:t>
            </a:r>
          </a:p>
          <a:p>
            <a:pPr eaLnBrk="1" hangingPunct="1"/>
            <a:r>
              <a:rPr lang="zh-CN" altLang="en-US" sz="3200" dirty="0"/>
              <a:t>效率较低</a:t>
            </a:r>
          </a:p>
          <a:p>
            <a:pPr eaLnBrk="1" hangingPunct="1"/>
            <a:r>
              <a:rPr lang="zh-CN" altLang="en-US" sz="3200" dirty="0"/>
              <a:t>存储量比较大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93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93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93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93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93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灯片编号占位符 5"/>
          <p:cNvSpPr>
            <a:spLocks noGrp="1"/>
          </p:cNvSpPr>
          <p:nvPr>
            <p:ph type="sldNum" sz="quarter" idx="12"/>
          </p:nvPr>
        </p:nvSpPr>
        <p:spPr>
          <a:noFill/>
        </p:spPr>
        <p:txBody>
          <a:bodyPr/>
          <a:lstStyle/>
          <a:p>
            <a:fld id="{B5E2C887-8FE9-4B33-B380-4ACE344B1FA6}" type="slidenum">
              <a:rPr lang="en-US" altLang="zh-CN" smtClean="0">
                <a:ea typeface="黑体" pitchFamily="49" charset="-122"/>
              </a:rPr>
              <a:pPr/>
              <a:t>35</a:t>
            </a:fld>
            <a:endParaRPr lang="en-US" altLang="zh-CN">
              <a:ea typeface="黑体" pitchFamily="49" charset="-122"/>
            </a:endParaRPr>
          </a:p>
        </p:txBody>
      </p:sp>
      <p:sp>
        <p:nvSpPr>
          <p:cNvPr id="100354" name="Rectangle 2"/>
          <p:cNvSpPr>
            <a:spLocks noGrp="1" noChangeArrowheads="1"/>
          </p:cNvSpPr>
          <p:nvPr>
            <p:ph type="title"/>
          </p:nvPr>
        </p:nvSpPr>
        <p:spPr/>
        <p:txBody>
          <a:bodyPr/>
          <a:lstStyle/>
          <a:p>
            <a:pPr eaLnBrk="1" hangingPunct="1">
              <a:defRPr/>
            </a:pPr>
            <a:r>
              <a:rPr lang="en-US" altLang="zh-CN" dirty="0"/>
              <a:t>1.3 </a:t>
            </a:r>
            <a:r>
              <a:rPr lang="zh-CN" altLang="en-US" dirty="0"/>
              <a:t>启发式图搜索</a:t>
            </a:r>
          </a:p>
        </p:txBody>
      </p:sp>
      <p:sp>
        <p:nvSpPr>
          <p:cNvPr id="100355" name="Rectangle 3"/>
          <p:cNvSpPr>
            <a:spLocks noGrp="1" noChangeArrowheads="1"/>
          </p:cNvSpPr>
          <p:nvPr>
            <p:ph type="body" idx="1"/>
          </p:nvPr>
        </p:nvSpPr>
        <p:spPr>
          <a:xfrm>
            <a:off x="2438400" y="1910687"/>
            <a:ext cx="7772400" cy="4109113"/>
          </a:xfrm>
        </p:spPr>
        <p:txBody>
          <a:bodyPr>
            <a:noAutofit/>
          </a:bodyPr>
          <a:lstStyle/>
          <a:p>
            <a:pPr eaLnBrk="1" hangingPunct="1"/>
            <a:r>
              <a:rPr lang="zh-CN" altLang="en-US" sz="3200" dirty="0"/>
              <a:t>优先扩展“最佳”节点</a:t>
            </a:r>
            <a:endParaRPr lang="en-US" altLang="zh-CN" sz="3200" dirty="0"/>
          </a:p>
          <a:p>
            <a:pPr eaLnBrk="1" hangingPunct="1"/>
            <a:r>
              <a:rPr lang="zh-CN" altLang="en-US" sz="3200" dirty="0"/>
              <a:t>利用知识来引导搜索，达到减少搜索范围，提高搜索效率的目的。</a:t>
            </a:r>
          </a:p>
          <a:p>
            <a:pPr eaLnBrk="1" hangingPunct="1"/>
            <a:r>
              <a:rPr lang="zh-CN" altLang="en-US" sz="3200" dirty="0"/>
              <a:t>启发信息的强度</a:t>
            </a:r>
          </a:p>
          <a:p>
            <a:pPr lvl="1" eaLnBrk="1" hangingPunct="1"/>
            <a:r>
              <a:rPr lang="zh-CN" altLang="en-US" sz="2800" dirty="0"/>
              <a:t>强：降低搜索工作量，但可能导致找不到最优解</a:t>
            </a:r>
          </a:p>
          <a:p>
            <a:pPr lvl="1" eaLnBrk="1" hangingPunct="1"/>
            <a:r>
              <a:rPr lang="zh-CN" altLang="en-US" sz="2800" dirty="0"/>
              <a:t>弱：一般导致工作量加大，极限情况下变为盲目搜索，但可能可以找到最优解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03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03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03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03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003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bldLvl="2"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5"/>
          <p:cNvSpPr>
            <a:spLocks noGrp="1"/>
          </p:cNvSpPr>
          <p:nvPr>
            <p:ph type="sldNum" sz="quarter" idx="12"/>
          </p:nvPr>
        </p:nvSpPr>
        <p:spPr>
          <a:noFill/>
        </p:spPr>
        <p:txBody>
          <a:bodyPr/>
          <a:lstStyle/>
          <a:p>
            <a:fld id="{68B01B0B-C2F2-43EB-9D31-9D952690B48D}" type="slidenum">
              <a:rPr lang="en-US" altLang="zh-CN" smtClean="0">
                <a:ea typeface="黑体" pitchFamily="49" charset="-122"/>
              </a:rPr>
              <a:pPr/>
              <a:t>36</a:t>
            </a:fld>
            <a:endParaRPr lang="en-US" altLang="zh-CN">
              <a:ea typeface="黑体" pitchFamily="49" charset="-122"/>
            </a:endParaRPr>
          </a:p>
        </p:txBody>
      </p:sp>
      <p:sp>
        <p:nvSpPr>
          <p:cNvPr id="101378" name="Rectangle 2"/>
          <p:cNvSpPr>
            <a:spLocks noGrp="1" noChangeArrowheads="1"/>
          </p:cNvSpPr>
          <p:nvPr>
            <p:ph type="title"/>
          </p:nvPr>
        </p:nvSpPr>
        <p:spPr/>
        <p:txBody>
          <a:bodyPr/>
          <a:lstStyle/>
          <a:p>
            <a:pPr eaLnBrk="1" hangingPunct="1">
              <a:defRPr/>
            </a:pPr>
            <a:r>
              <a:rPr lang="zh-CN" altLang="en-US"/>
              <a:t>希望：</a:t>
            </a:r>
          </a:p>
        </p:txBody>
      </p:sp>
      <p:sp>
        <p:nvSpPr>
          <p:cNvPr id="59396" name="Rectangle 3"/>
          <p:cNvSpPr>
            <a:spLocks noGrp="1" noChangeArrowheads="1"/>
          </p:cNvSpPr>
          <p:nvPr>
            <p:ph type="body" idx="1"/>
          </p:nvPr>
        </p:nvSpPr>
        <p:spPr/>
        <p:txBody>
          <a:bodyPr/>
          <a:lstStyle/>
          <a:p>
            <a:pPr eaLnBrk="1" hangingPunct="1"/>
            <a:endParaRPr lang="en-US" altLang="zh-CN" dirty="0"/>
          </a:p>
          <a:p>
            <a:pPr eaLnBrk="1" hangingPunct="1"/>
            <a:r>
              <a:rPr lang="zh-CN" altLang="en-US" sz="3200" dirty="0"/>
              <a:t>引入启发知识，在保证找到最佳解的情况下，尽可能减少搜索范围，提高搜索效率。</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5"/>
          <p:cNvSpPr>
            <a:spLocks noGrp="1"/>
          </p:cNvSpPr>
          <p:nvPr>
            <p:ph type="sldNum" sz="quarter" idx="12"/>
          </p:nvPr>
        </p:nvSpPr>
        <p:spPr>
          <a:noFill/>
        </p:spPr>
        <p:txBody>
          <a:bodyPr/>
          <a:lstStyle/>
          <a:p>
            <a:fld id="{7E32BAC2-D8AB-4A76-9064-AE383319E85D}" type="slidenum">
              <a:rPr lang="en-US" altLang="zh-CN" smtClean="0">
                <a:ea typeface="黑体" pitchFamily="49" charset="-122"/>
              </a:rPr>
              <a:pPr/>
              <a:t>37</a:t>
            </a:fld>
            <a:endParaRPr lang="en-US" altLang="zh-CN">
              <a:ea typeface="黑体" pitchFamily="49" charset="-122"/>
            </a:endParaRPr>
          </a:p>
        </p:txBody>
      </p:sp>
      <p:sp>
        <p:nvSpPr>
          <p:cNvPr id="102402" name="Rectangle 2"/>
          <p:cNvSpPr>
            <a:spLocks noGrp="1" noChangeArrowheads="1"/>
          </p:cNvSpPr>
          <p:nvPr>
            <p:ph type="title"/>
          </p:nvPr>
        </p:nvSpPr>
        <p:spPr/>
        <p:txBody>
          <a:bodyPr/>
          <a:lstStyle/>
          <a:p>
            <a:pPr eaLnBrk="1" hangingPunct="1">
              <a:defRPr/>
            </a:pPr>
            <a:r>
              <a:rPr lang="zh-CN" altLang="en-US"/>
              <a:t>基本思想</a:t>
            </a:r>
          </a:p>
        </p:txBody>
      </p:sp>
      <p:sp>
        <p:nvSpPr>
          <p:cNvPr id="60420" name="Rectangle 3"/>
          <p:cNvSpPr>
            <a:spLocks noGrp="1" noChangeArrowheads="1"/>
          </p:cNvSpPr>
          <p:nvPr>
            <p:ph type="body" idx="1"/>
          </p:nvPr>
        </p:nvSpPr>
        <p:spPr/>
        <p:txBody>
          <a:bodyPr>
            <a:normAutofit/>
          </a:bodyPr>
          <a:lstStyle/>
          <a:p>
            <a:pPr eaLnBrk="1" hangingPunct="1"/>
            <a:r>
              <a:rPr lang="zh-CN" altLang="en-US" sz="3200" dirty="0"/>
              <a:t>定义一个评价函数</a:t>
            </a:r>
            <a:r>
              <a:rPr lang="en-US" altLang="zh-CN" sz="3200" dirty="0"/>
              <a:t>f</a:t>
            </a:r>
            <a:r>
              <a:rPr lang="zh-CN" altLang="en-US" sz="3200" dirty="0"/>
              <a:t>，对当前的搜索状态进行评估，找出一个最有希望的节点来扩展。</a:t>
            </a:r>
          </a:p>
        </p:txBody>
      </p:sp>
      <p:sp>
        <p:nvSpPr>
          <p:cNvPr id="60421" name="Oval 4"/>
          <p:cNvSpPr>
            <a:spLocks noChangeArrowheads="1"/>
          </p:cNvSpPr>
          <p:nvPr/>
        </p:nvSpPr>
        <p:spPr bwMode="auto">
          <a:xfrm>
            <a:off x="5562600" y="3084384"/>
            <a:ext cx="152400" cy="152400"/>
          </a:xfrm>
          <a:prstGeom prst="ellipse">
            <a:avLst/>
          </a:prstGeom>
          <a:solidFill>
            <a:srgbClr val="FFFFFF"/>
          </a:solidFill>
          <a:ln w="9525">
            <a:solidFill>
              <a:schemeClr val="tx1"/>
            </a:solidFill>
            <a:round/>
            <a:headEnd/>
            <a:tailEnd/>
          </a:ln>
        </p:spPr>
        <p:txBody>
          <a:bodyPr wrap="none" anchor="ctr"/>
          <a:lstStyle/>
          <a:p>
            <a:endParaRPr lang="zh-CN" altLang="en-US"/>
          </a:p>
        </p:txBody>
      </p:sp>
      <p:sp>
        <p:nvSpPr>
          <p:cNvPr id="60422" name="Oval 5"/>
          <p:cNvSpPr>
            <a:spLocks noChangeArrowheads="1"/>
          </p:cNvSpPr>
          <p:nvPr/>
        </p:nvSpPr>
        <p:spPr bwMode="auto">
          <a:xfrm>
            <a:off x="4800600" y="3693984"/>
            <a:ext cx="152400" cy="152400"/>
          </a:xfrm>
          <a:prstGeom prst="ellipse">
            <a:avLst/>
          </a:prstGeom>
          <a:solidFill>
            <a:srgbClr val="FFFFFF"/>
          </a:solidFill>
          <a:ln w="9525">
            <a:solidFill>
              <a:schemeClr val="tx1"/>
            </a:solidFill>
            <a:round/>
            <a:headEnd/>
            <a:tailEnd/>
          </a:ln>
        </p:spPr>
        <p:txBody>
          <a:bodyPr wrap="none" anchor="ctr"/>
          <a:lstStyle/>
          <a:p>
            <a:endParaRPr lang="zh-CN" altLang="en-US"/>
          </a:p>
        </p:txBody>
      </p:sp>
      <p:sp>
        <p:nvSpPr>
          <p:cNvPr id="60423" name="Oval 6"/>
          <p:cNvSpPr>
            <a:spLocks noChangeArrowheads="1"/>
          </p:cNvSpPr>
          <p:nvPr/>
        </p:nvSpPr>
        <p:spPr bwMode="auto">
          <a:xfrm>
            <a:off x="6400800" y="3693984"/>
            <a:ext cx="152400" cy="152400"/>
          </a:xfrm>
          <a:prstGeom prst="ellipse">
            <a:avLst/>
          </a:prstGeom>
          <a:solidFill>
            <a:srgbClr val="FFFFFF"/>
          </a:solidFill>
          <a:ln w="9525">
            <a:solidFill>
              <a:schemeClr val="tx1"/>
            </a:solidFill>
            <a:round/>
            <a:headEnd/>
            <a:tailEnd/>
          </a:ln>
        </p:spPr>
        <p:txBody>
          <a:bodyPr wrap="none" anchor="ctr"/>
          <a:lstStyle/>
          <a:p>
            <a:endParaRPr lang="zh-CN" altLang="en-US"/>
          </a:p>
        </p:txBody>
      </p:sp>
      <p:sp>
        <p:nvSpPr>
          <p:cNvPr id="60424" name="Oval 7"/>
          <p:cNvSpPr>
            <a:spLocks noChangeArrowheads="1"/>
          </p:cNvSpPr>
          <p:nvPr/>
        </p:nvSpPr>
        <p:spPr bwMode="auto">
          <a:xfrm>
            <a:off x="4495800" y="4608384"/>
            <a:ext cx="152400" cy="152400"/>
          </a:xfrm>
          <a:prstGeom prst="ellipse">
            <a:avLst/>
          </a:prstGeom>
          <a:solidFill>
            <a:srgbClr val="FFFFFF"/>
          </a:solidFill>
          <a:ln w="9525">
            <a:solidFill>
              <a:schemeClr val="tx1"/>
            </a:solidFill>
            <a:round/>
            <a:headEnd/>
            <a:tailEnd/>
          </a:ln>
        </p:spPr>
        <p:txBody>
          <a:bodyPr wrap="none" anchor="ctr"/>
          <a:lstStyle/>
          <a:p>
            <a:endParaRPr lang="zh-CN" altLang="en-US"/>
          </a:p>
        </p:txBody>
      </p:sp>
      <p:sp>
        <p:nvSpPr>
          <p:cNvPr id="60425" name="Oval 8"/>
          <p:cNvSpPr>
            <a:spLocks noChangeArrowheads="1"/>
          </p:cNvSpPr>
          <p:nvPr/>
        </p:nvSpPr>
        <p:spPr bwMode="auto">
          <a:xfrm>
            <a:off x="6781800" y="4608384"/>
            <a:ext cx="152400" cy="152400"/>
          </a:xfrm>
          <a:prstGeom prst="ellipse">
            <a:avLst/>
          </a:prstGeom>
          <a:noFill/>
          <a:ln w="9525">
            <a:solidFill>
              <a:schemeClr val="tx1"/>
            </a:solidFill>
            <a:round/>
            <a:headEnd/>
            <a:tailEnd/>
          </a:ln>
        </p:spPr>
        <p:txBody>
          <a:bodyPr wrap="none" anchor="ctr"/>
          <a:lstStyle/>
          <a:p>
            <a:endParaRPr lang="zh-CN" altLang="en-US"/>
          </a:p>
        </p:txBody>
      </p:sp>
      <p:sp>
        <p:nvSpPr>
          <p:cNvPr id="60426" name="Oval 9"/>
          <p:cNvSpPr>
            <a:spLocks noChangeArrowheads="1"/>
          </p:cNvSpPr>
          <p:nvPr/>
        </p:nvSpPr>
        <p:spPr bwMode="auto">
          <a:xfrm>
            <a:off x="5181600" y="4608384"/>
            <a:ext cx="152400" cy="152400"/>
          </a:xfrm>
          <a:prstGeom prst="ellipse">
            <a:avLst/>
          </a:prstGeom>
          <a:noFill/>
          <a:ln w="9525">
            <a:solidFill>
              <a:schemeClr val="tx1"/>
            </a:solidFill>
            <a:round/>
            <a:headEnd/>
            <a:tailEnd/>
          </a:ln>
        </p:spPr>
        <p:txBody>
          <a:bodyPr wrap="none" anchor="ctr"/>
          <a:lstStyle/>
          <a:p>
            <a:endParaRPr lang="zh-CN" altLang="en-US"/>
          </a:p>
        </p:txBody>
      </p:sp>
      <p:sp>
        <p:nvSpPr>
          <p:cNvPr id="60427" name="Oval 10"/>
          <p:cNvSpPr>
            <a:spLocks noChangeArrowheads="1"/>
          </p:cNvSpPr>
          <p:nvPr/>
        </p:nvSpPr>
        <p:spPr bwMode="auto">
          <a:xfrm>
            <a:off x="7571096" y="4649328"/>
            <a:ext cx="152400" cy="152400"/>
          </a:xfrm>
          <a:prstGeom prst="ellipse">
            <a:avLst/>
          </a:prstGeom>
          <a:noFill/>
          <a:ln w="9525">
            <a:solidFill>
              <a:schemeClr val="tx1"/>
            </a:solidFill>
            <a:round/>
            <a:headEnd/>
            <a:tailEnd/>
          </a:ln>
        </p:spPr>
        <p:txBody>
          <a:bodyPr wrap="none" anchor="ctr"/>
          <a:lstStyle/>
          <a:p>
            <a:endParaRPr lang="zh-CN" altLang="en-US"/>
          </a:p>
        </p:txBody>
      </p:sp>
      <p:sp>
        <p:nvSpPr>
          <p:cNvPr id="60428" name="Oval 11"/>
          <p:cNvSpPr>
            <a:spLocks noChangeArrowheads="1"/>
          </p:cNvSpPr>
          <p:nvPr/>
        </p:nvSpPr>
        <p:spPr bwMode="auto">
          <a:xfrm>
            <a:off x="3581400" y="4553792"/>
            <a:ext cx="152400" cy="152400"/>
          </a:xfrm>
          <a:prstGeom prst="ellipse">
            <a:avLst/>
          </a:prstGeom>
          <a:noFill/>
          <a:ln w="9525">
            <a:solidFill>
              <a:schemeClr val="tx1"/>
            </a:solidFill>
            <a:round/>
            <a:headEnd/>
            <a:tailEnd/>
          </a:ln>
        </p:spPr>
        <p:txBody>
          <a:bodyPr wrap="none" anchor="ctr"/>
          <a:lstStyle/>
          <a:p>
            <a:endParaRPr lang="zh-CN" altLang="en-US"/>
          </a:p>
        </p:txBody>
      </p:sp>
      <p:sp>
        <p:nvSpPr>
          <p:cNvPr id="60429" name="Oval 12"/>
          <p:cNvSpPr>
            <a:spLocks noChangeArrowheads="1"/>
          </p:cNvSpPr>
          <p:nvPr/>
        </p:nvSpPr>
        <p:spPr bwMode="auto">
          <a:xfrm>
            <a:off x="6019800" y="4608384"/>
            <a:ext cx="152400" cy="152400"/>
          </a:xfrm>
          <a:prstGeom prst="ellipse">
            <a:avLst/>
          </a:prstGeom>
          <a:noFill/>
          <a:ln w="9525">
            <a:solidFill>
              <a:schemeClr val="tx1"/>
            </a:solidFill>
            <a:round/>
            <a:headEnd/>
            <a:tailEnd/>
          </a:ln>
        </p:spPr>
        <p:txBody>
          <a:bodyPr wrap="none" anchor="ctr"/>
          <a:lstStyle/>
          <a:p>
            <a:endParaRPr lang="zh-CN" altLang="en-US"/>
          </a:p>
        </p:txBody>
      </p:sp>
      <p:sp>
        <p:nvSpPr>
          <p:cNvPr id="60430" name="Line 13"/>
          <p:cNvSpPr>
            <a:spLocks noChangeShapeType="1"/>
          </p:cNvSpPr>
          <p:nvPr/>
        </p:nvSpPr>
        <p:spPr bwMode="auto">
          <a:xfrm flipH="1">
            <a:off x="4876800" y="3236784"/>
            <a:ext cx="762000" cy="457200"/>
          </a:xfrm>
          <a:prstGeom prst="line">
            <a:avLst/>
          </a:prstGeom>
          <a:noFill/>
          <a:ln w="9525">
            <a:solidFill>
              <a:schemeClr val="tx1"/>
            </a:solidFill>
            <a:round/>
            <a:headEnd/>
            <a:tailEnd/>
          </a:ln>
        </p:spPr>
        <p:txBody>
          <a:bodyPr wrap="none" anchor="ctr"/>
          <a:lstStyle/>
          <a:p>
            <a:endParaRPr lang="zh-CN" altLang="en-US"/>
          </a:p>
        </p:txBody>
      </p:sp>
      <p:sp>
        <p:nvSpPr>
          <p:cNvPr id="60431" name="Line 14"/>
          <p:cNvSpPr>
            <a:spLocks noChangeShapeType="1"/>
          </p:cNvSpPr>
          <p:nvPr/>
        </p:nvSpPr>
        <p:spPr bwMode="auto">
          <a:xfrm>
            <a:off x="5638800" y="3236784"/>
            <a:ext cx="838200" cy="457200"/>
          </a:xfrm>
          <a:prstGeom prst="line">
            <a:avLst/>
          </a:prstGeom>
          <a:noFill/>
          <a:ln w="9525">
            <a:solidFill>
              <a:schemeClr val="tx1"/>
            </a:solidFill>
            <a:round/>
            <a:headEnd/>
            <a:tailEnd/>
          </a:ln>
        </p:spPr>
        <p:txBody>
          <a:bodyPr wrap="none" anchor="ctr"/>
          <a:lstStyle/>
          <a:p>
            <a:endParaRPr lang="zh-CN" altLang="en-US"/>
          </a:p>
        </p:txBody>
      </p:sp>
      <p:sp>
        <p:nvSpPr>
          <p:cNvPr id="60432" name="Line 15"/>
          <p:cNvSpPr>
            <a:spLocks noChangeShapeType="1"/>
          </p:cNvSpPr>
          <p:nvPr/>
        </p:nvSpPr>
        <p:spPr bwMode="auto">
          <a:xfrm flipH="1">
            <a:off x="3657600" y="3867992"/>
            <a:ext cx="1219200" cy="685800"/>
          </a:xfrm>
          <a:prstGeom prst="line">
            <a:avLst/>
          </a:prstGeom>
          <a:noFill/>
          <a:ln w="9525">
            <a:solidFill>
              <a:schemeClr val="tx1"/>
            </a:solidFill>
            <a:round/>
            <a:headEnd/>
            <a:tailEnd/>
          </a:ln>
        </p:spPr>
        <p:txBody>
          <a:bodyPr wrap="none" anchor="ctr"/>
          <a:lstStyle/>
          <a:p>
            <a:endParaRPr lang="zh-CN" altLang="en-US"/>
          </a:p>
        </p:txBody>
      </p:sp>
      <p:sp>
        <p:nvSpPr>
          <p:cNvPr id="60433" name="Line 16"/>
          <p:cNvSpPr>
            <a:spLocks noChangeShapeType="1"/>
          </p:cNvSpPr>
          <p:nvPr/>
        </p:nvSpPr>
        <p:spPr bwMode="auto">
          <a:xfrm flipH="1">
            <a:off x="4558352" y="3881640"/>
            <a:ext cx="304800" cy="762000"/>
          </a:xfrm>
          <a:prstGeom prst="line">
            <a:avLst/>
          </a:prstGeom>
          <a:noFill/>
          <a:ln w="9525">
            <a:solidFill>
              <a:schemeClr val="tx1"/>
            </a:solidFill>
            <a:round/>
            <a:headEnd/>
            <a:tailEnd/>
          </a:ln>
        </p:spPr>
        <p:txBody>
          <a:bodyPr wrap="none" anchor="ctr"/>
          <a:lstStyle/>
          <a:p>
            <a:endParaRPr lang="zh-CN" altLang="en-US"/>
          </a:p>
        </p:txBody>
      </p:sp>
      <p:sp>
        <p:nvSpPr>
          <p:cNvPr id="60434" name="Line 17"/>
          <p:cNvSpPr>
            <a:spLocks noChangeShapeType="1"/>
          </p:cNvSpPr>
          <p:nvPr/>
        </p:nvSpPr>
        <p:spPr bwMode="auto">
          <a:xfrm>
            <a:off x="4876800" y="3846384"/>
            <a:ext cx="381000" cy="762000"/>
          </a:xfrm>
          <a:prstGeom prst="line">
            <a:avLst/>
          </a:prstGeom>
          <a:noFill/>
          <a:ln w="9525">
            <a:solidFill>
              <a:schemeClr val="tx1"/>
            </a:solidFill>
            <a:round/>
            <a:headEnd/>
            <a:tailEnd/>
          </a:ln>
        </p:spPr>
        <p:txBody>
          <a:bodyPr wrap="none" anchor="ctr"/>
          <a:lstStyle/>
          <a:p>
            <a:endParaRPr lang="zh-CN" altLang="en-US"/>
          </a:p>
        </p:txBody>
      </p:sp>
      <p:sp>
        <p:nvSpPr>
          <p:cNvPr id="60435" name="Line 18"/>
          <p:cNvSpPr>
            <a:spLocks noChangeShapeType="1"/>
          </p:cNvSpPr>
          <p:nvPr/>
        </p:nvSpPr>
        <p:spPr bwMode="auto">
          <a:xfrm flipH="1">
            <a:off x="6096000" y="3846384"/>
            <a:ext cx="381000" cy="762000"/>
          </a:xfrm>
          <a:prstGeom prst="line">
            <a:avLst/>
          </a:prstGeom>
          <a:noFill/>
          <a:ln w="9525">
            <a:solidFill>
              <a:schemeClr val="tx1"/>
            </a:solidFill>
            <a:round/>
            <a:headEnd/>
            <a:tailEnd/>
          </a:ln>
        </p:spPr>
        <p:txBody>
          <a:bodyPr wrap="none" anchor="ctr"/>
          <a:lstStyle/>
          <a:p>
            <a:endParaRPr lang="zh-CN" altLang="en-US"/>
          </a:p>
        </p:txBody>
      </p:sp>
      <p:sp>
        <p:nvSpPr>
          <p:cNvPr id="60436" name="Line 19"/>
          <p:cNvSpPr>
            <a:spLocks noChangeShapeType="1"/>
          </p:cNvSpPr>
          <p:nvPr/>
        </p:nvSpPr>
        <p:spPr bwMode="auto">
          <a:xfrm>
            <a:off x="6477000" y="3846384"/>
            <a:ext cx="381000" cy="762000"/>
          </a:xfrm>
          <a:prstGeom prst="line">
            <a:avLst/>
          </a:prstGeom>
          <a:noFill/>
          <a:ln w="9525">
            <a:solidFill>
              <a:schemeClr val="tx1"/>
            </a:solidFill>
            <a:round/>
            <a:headEnd/>
            <a:tailEnd/>
          </a:ln>
        </p:spPr>
        <p:txBody>
          <a:bodyPr wrap="none" anchor="ctr"/>
          <a:lstStyle/>
          <a:p>
            <a:endParaRPr lang="zh-CN" altLang="en-US"/>
          </a:p>
        </p:txBody>
      </p:sp>
      <p:sp>
        <p:nvSpPr>
          <p:cNvPr id="60437" name="Line 20"/>
          <p:cNvSpPr>
            <a:spLocks noChangeShapeType="1"/>
          </p:cNvSpPr>
          <p:nvPr/>
        </p:nvSpPr>
        <p:spPr bwMode="auto">
          <a:xfrm>
            <a:off x="6539552" y="3819088"/>
            <a:ext cx="1066800" cy="838200"/>
          </a:xfrm>
          <a:prstGeom prst="line">
            <a:avLst/>
          </a:prstGeom>
          <a:noFill/>
          <a:ln w="9525">
            <a:solidFill>
              <a:schemeClr val="tx1"/>
            </a:solidFill>
            <a:round/>
            <a:headEnd/>
            <a:tailEnd/>
          </a:ln>
        </p:spPr>
        <p:txBody>
          <a:bodyPr wrap="none" anchor="ctr"/>
          <a:lstStyle/>
          <a:p>
            <a:endParaRPr lang="zh-CN" altLang="en-US"/>
          </a:p>
        </p:txBody>
      </p:sp>
      <p:sp>
        <p:nvSpPr>
          <p:cNvPr id="60438" name="Oval 21"/>
          <p:cNvSpPr>
            <a:spLocks noChangeArrowheads="1"/>
          </p:cNvSpPr>
          <p:nvPr/>
        </p:nvSpPr>
        <p:spPr bwMode="auto">
          <a:xfrm>
            <a:off x="4267200" y="5522784"/>
            <a:ext cx="152400" cy="152400"/>
          </a:xfrm>
          <a:prstGeom prst="ellipse">
            <a:avLst/>
          </a:prstGeom>
          <a:noFill/>
          <a:ln w="9525">
            <a:solidFill>
              <a:schemeClr val="tx1"/>
            </a:solidFill>
            <a:round/>
            <a:headEnd/>
            <a:tailEnd/>
          </a:ln>
        </p:spPr>
        <p:txBody>
          <a:bodyPr wrap="none" anchor="ctr"/>
          <a:lstStyle/>
          <a:p>
            <a:endParaRPr lang="zh-CN" altLang="en-US"/>
          </a:p>
        </p:txBody>
      </p:sp>
      <p:sp>
        <p:nvSpPr>
          <p:cNvPr id="60439" name="Oval 22"/>
          <p:cNvSpPr>
            <a:spLocks noChangeArrowheads="1"/>
          </p:cNvSpPr>
          <p:nvPr/>
        </p:nvSpPr>
        <p:spPr bwMode="auto">
          <a:xfrm>
            <a:off x="4876800" y="5522784"/>
            <a:ext cx="152400" cy="152400"/>
          </a:xfrm>
          <a:prstGeom prst="ellipse">
            <a:avLst/>
          </a:prstGeom>
          <a:noFill/>
          <a:ln w="9525">
            <a:solidFill>
              <a:schemeClr val="tx1"/>
            </a:solidFill>
            <a:round/>
            <a:headEnd/>
            <a:tailEnd/>
          </a:ln>
        </p:spPr>
        <p:txBody>
          <a:bodyPr wrap="none" anchor="ctr"/>
          <a:lstStyle/>
          <a:p>
            <a:endParaRPr lang="zh-CN" altLang="en-US"/>
          </a:p>
        </p:txBody>
      </p:sp>
      <p:sp>
        <p:nvSpPr>
          <p:cNvPr id="60440" name="Line 23"/>
          <p:cNvSpPr>
            <a:spLocks noChangeShapeType="1"/>
          </p:cNvSpPr>
          <p:nvPr/>
        </p:nvSpPr>
        <p:spPr bwMode="auto">
          <a:xfrm flipH="1">
            <a:off x="4343400" y="4760784"/>
            <a:ext cx="228600" cy="762000"/>
          </a:xfrm>
          <a:prstGeom prst="line">
            <a:avLst/>
          </a:prstGeom>
          <a:noFill/>
          <a:ln w="9525">
            <a:solidFill>
              <a:schemeClr val="tx1"/>
            </a:solidFill>
            <a:round/>
            <a:headEnd/>
            <a:tailEnd/>
          </a:ln>
        </p:spPr>
        <p:txBody>
          <a:bodyPr wrap="none" anchor="ctr"/>
          <a:lstStyle/>
          <a:p>
            <a:endParaRPr lang="zh-CN" altLang="en-US"/>
          </a:p>
        </p:txBody>
      </p:sp>
      <p:sp>
        <p:nvSpPr>
          <p:cNvPr id="60441" name="Line 24"/>
          <p:cNvSpPr>
            <a:spLocks noChangeShapeType="1"/>
          </p:cNvSpPr>
          <p:nvPr/>
        </p:nvSpPr>
        <p:spPr bwMode="auto">
          <a:xfrm>
            <a:off x="4572000" y="4760784"/>
            <a:ext cx="381000" cy="762000"/>
          </a:xfrm>
          <a:prstGeom prst="line">
            <a:avLst/>
          </a:prstGeom>
          <a:noFill/>
          <a:ln w="9525">
            <a:solidFill>
              <a:schemeClr val="tx1"/>
            </a:solidFill>
            <a:round/>
            <a:headEnd/>
            <a:tailEnd/>
          </a:ln>
        </p:spPr>
        <p:txBody>
          <a:bodyPr wrap="none" anchor="ctr"/>
          <a:lstStyle/>
          <a:p>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5"/>
          <p:cNvSpPr>
            <a:spLocks noGrp="1"/>
          </p:cNvSpPr>
          <p:nvPr>
            <p:ph type="sldNum" sz="quarter" idx="12"/>
          </p:nvPr>
        </p:nvSpPr>
        <p:spPr>
          <a:noFill/>
        </p:spPr>
        <p:txBody>
          <a:bodyPr/>
          <a:lstStyle/>
          <a:p>
            <a:fld id="{26614746-0E0F-4B28-97DD-4CD3D965DE2A}" type="slidenum">
              <a:rPr lang="en-US" altLang="zh-CN" smtClean="0">
                <a:ea typeface="黑体" pitchFamily="49" charset="-122"/>
              </a:rPr>
              <a:pPr/>
              <a:t>38</a:t>
            </a:fld>
            <a:endParaRPr lang="en-US" altLang="zh-CN">
              <a:ea typeface="黑体" pitchFamily="49" charset="-122"/>
            </a:endParaRPr>
          </a:p>
        </p:txBody>
      </p:sp>
      <p:sp>
        <p:nvSpPr>
          <p:cNvPr id="103426" name="Rectangle 2"/>
          <p:cNvSpPr>
            <a:spLocks noGrp="1" noChangeArrowheads="1"/>
          </p:cNvSpPr>
          <p:nvPr>
            <p:ph type="title"/>
          </p:nvPr>
        </p:nvSpPr>
        <p:spPr>
          <a:xfrm>
            <a:off x="1828800" y="609600"/>
            <a:ext cx="8153400" cy="1143000"/>
          </a:xfrm>
        </p:spPr>
        <p:txBody>
          <a:bodyPr/>
          <a:lstStyle/>
          <a:p>
            <a:pPr eaLnBrk="1" hangingPunct="1">
              <a:defRPr/>
            </a:pPr>
            <a:r>
              <a:rPr lang="en-US" altLang="zh-CN"/>
              <a:t>1</a:t>
            </a:r>
            <a:r>
              <a:rPr lang="zh-CN" altLang="en-US"/>
              <a:t>，启发式搜索算法</a:t>
            </a:r>
            <a:r>
              <a:rPr lang="en-US" altLang="zh-CN"/>
              <a:t>A</a:t>
            </a:r>
            <a:r>
              <a:rPr lang="zh-CN" altLang="en-US"/>
              <a:t>（</a:t>
            </a:r>
            <a:r>
              <a:rPr lang="en-US" altLang="zh-CN"/>
              <a:t>A</a:t>
            </a:r>
            <a:r>
              <a:rPr lang="zh-CN" altLang="en-US"/>
              <a:t>算法）</a:t>
            </a:r>
          </a:p>
        </p:txBody>
      </p:sp>
      <p:sp>
        <p:nvSpPr>
          <p:cNvPr id="61444" name="Rectangle 3"/>
          <p:cNvSpPr>
            <a:spLocks noGrp="1" noChangeArrowheads="1"/>
          </p:cNvSpPr>
          <p:nvPr>
            <p:ph type="body" idx="1"/>
          </p:nvPr>
        </p:nvSpPr>
        <p:spPr>
          <a:xfrm>
            <a:off x="2438400" y="2088107"/>
            <a:ext cx="7772400" cy="3931693"/>
          </a:xfrm>
        </p:spPr>
        <p:txBody>
          <a:bodyPr>
            <a:normAutofit/>
          </a:bodyPr>
          <a:lstStyle/>
          <a:p>
            <a:pPr eaLnBrk="1" hangingPunct="1"/>
            <a:r>
              <a:rPr lang="zh-CN" altLang="en-US" sz="3200" dirty="0"/>
              <a:t>评价函数的格式：</a:t>
            </a:r>
          </a:p>
          <a:p>
            <a:pPr eaLnBrk="1" hangingPunct="1"/>
            <a:endParaRPr lang="zh-CN" altLang="en-US" sz="3200" dirty="0"/>
          </a:p>
          <a:p>
            <a:pPr eaLnBrk="1" hangingPunct="1">
              <a:buFont typeface="Wingdings" pitchFamily="2" charset="2"/>
              <a:buNone/>
            </a:pPr>
            <a:r>
              <a:rPr lang="en-US" altLang="en-US" sz="3200" dirty="0"/>
              <a:t>		</a:t>
            </a:r>
            <a:r>
              <a:rPr lang="en-US" altLang="zh-CN" sz="3200" dirty="0"/>
              <a:t>f(n) = g(n) + h(n)</a:t>
            </a:r>
          </a:p>
          <a:p>
            <a:pPr eaLnBrk="1" hangingPunct="1">
              <a:buFont typeface="Wingdings" pitchFamily="2" charset="2"/>
              <a:buNone/>
            </a:pPr>
            <a:endParaRPr lang="en-US" altLang="zh-CN" sz="3200" dirty="0"/>
          </a:p>
          <a:p>
            <a:pPr eaLnBrk="1" hangingPunct="1">
              <a:buFont typeface="Wingdings" pitchFamily="2" charset="2"/>
              <a:buNone/>
            </a:pPr>
            <a:r>
              <a:rPr lang="en-US" altLang="zh-CN" sz="3200" dirty="0"/>
              <a:t>		f(n)</a:t>
            </a:r>
            <a:r>
              <a:rPr lang="zh-CN" altLang="en-US" sz="3200" dirty="0"/>
              <a:t>：评价函数</a:t>
            </a:r>
          </a:p>
          <a:p>
            <a:pPr eaLnBrk="1" hangingPunct="1">
              <a:buFont typeface="Wingdings" pitchFamily="2" charset="2"/>
              <a:buNone/>
            </a:pPr>
            <a:r>
              <a:rPr lang="zh-CN" altLang="en-US" sz="3200" dirty="0"/>
              <a:t>		</a:t>
            </a:r>
            <a:r>
              <a:rPr lang="en-US" altLang="zh-CN" sz="3200" dirty="0"/>
              <a:t>h(n)</a:t>
            </a:r>
            <a:r>
              <a:rPr lang="zh-CN" altLang="en-US" sz="3200" dirty="0"/>
              <a:t>：启发函数</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灯片编号占位符 5"/>
          <p:cNvSpPr>
            <a:spLocks noGrp="1"/>
          </p:cNvSpPr>
          <p:nvPr>
            <p:ph type="sldNum" sz="quarter" idx="12"/>
          </p:nvPr>
        </p:nvSpPr>
        <p:spPr>
          <a:noFill/>
        </p:spPr>
        <p:txBody>
          <a:bodyPr/>
          <a:lstStyle/>
          <a:p>
            <a:fld id="{CFADE76C-6410-4B95-840C-10DA1C40D1A3}" type="slidenum">
              <a:rPr lang="en-US" altLang="zh-CN" smtClean="0">
                <a:ea typeface="黑体" pitchFamily="49" charset="-122"/>
              </a:rPr>
              <a:pPr/>
              <a:t>39</a:t>
            </a:fld>
            <a:endParaRPr lang="en-US" altLang="zh-CN">
              <a:ea typeface="黑体" pitchFamily="49" charset="-122"/>
            </a:endParaRPr>
          </a:p>
        </p:txBody>
      </p:sp>
      <p:sp>
        <p:nvSpPr>
          <p:cNvPr id="104450" name="Rectangle 2"/>
          <p:cNvSpPr>
            <a:spLocks noGrp="1" noChangeArrowheads="1"/>
          </p:cNvSpPr>
          <p:nvPr>
            <p:ph type="title"/>
          </p:nvPr>
        </p:nvSpPr>
        <p:spPr/>
        <p:txBody>
          <a:bodyPr/>
          <a:lstStyle/>
          <a:p>
            <a:pPr eaLnBrk="1" hangingPunct="1">
              <a:defRPr/>
            </a:pPr>
            <a:r>
              <a:rPr lang="zh-CN" altLang="en-US"/>
              <a:t>符号的意义</a:t>
            </a:r>
          </a:p>
        </p:txBody>
      </p:sp>
      <p:sp>
        <p:nvSpPr>
          <p:cNvPr id="104451" name="Rectangle 3"/>
          <p:cNvSpPr>
            <a:spLocks noGrp="1" noChangeArrowheads="1"/>
          </p:cNvSpPr>
          <p:nvPr>
            <p:ph type="body" idx="1"/>
          </p:nvPr>
        </p:nvSpPr>
        <p:spPr>
          <a:xfrm>
            <a:off x="2209800" y="1981200"/>
            <a:ext cx="8077200" cy="4114800"/>
          </a:xfrm>
        </p:spPr>
        <p:txBody>
          <a:bodyPr>
            <a:normAutofit/>
          </a:bodyPr>
          <a:lstStyle/>
          <a:p>
            <a:pPr eaLnBrk="1" hangingPunct="1"/>
            <a:r>
              <a:rPr lang="en-US" altLang="zh-CN" sz="3200" dirty="0"/>
              <a:t>g*(n)</a:t>
            </a:r>
            <a:r>
              <a:rPr lang="zh-CN" altLang="en-US" sz="3200" dirty="0"/>
              <a:t>：从</a:t>
            </a:r>
            <a:r>
              <a:rPr lang="en-US" altLang="zh-CN" sz="3200" dirty="0"/>
              <a:t>s</a:t>
            </a:r>
            <a:r>
              <a:rPr lang="zh-CN" altLang="en-US" sz="3200" dirty="0"/>
              <a:t>到</a:t>
            </a:r>
            <a:r>
              <a:rPr lang="en-US" altLang="zh-CN" sz="3200" dirty="0"/>
              <a:t>n</a:t>
            </a:r>
            <a:r>
              <a:rPr lang="zh-CN" altLang="en-US" sz="3200" dirty="0"/>
              <a:t>的最短路径的代价</a:t>
            </a:r>
          </a:p>
          <a:p>
            <a:pPr eaLnBrk="1" hangingPunct="1"/>
            <a:r>
              <a:rPr lang="en-US" altLang="zh-CN" sz="3200" dirty="0"/>
              <a:t>h*(n)</a:t>
            </a:r>
            <a:r>
              <a:rPr lang="zh-CN" altLang="en-US" sz="3200" dirty="0"/>
              <a:t>：从</a:t>
            </a:r>
            <a:r>
              <a:rPr lang="en-US" altLang="zh-CN" sz="3200" dirty="0"/>
              <a:t>n</a:t>
            </a:r>
            <a:r>
              <a:rPr lang="zh-CN" altLang="en-US" sz="3200" dirty="0"/>
              <a:t>到</a:t>
            </a:r>
            <a:r>
              <a:rPr lang="en-US" altLang="zh-CN" sz="3200" dirty="0"/>
              <a:t>g</a:t>
            </a:r>
            <a:r>
              <a:rPr lang="zh-CN" altLang="en-US" sz="3200" dirty="0"/>
              <a:t>的最短路径的代价</a:t>
            </a:r>
          </a:p>
          <a:p>
            <a:pPr eaLnBrk="1" hangingPunct="1"/>
            <a:r>
              <a:rPr lang="en-US" altLang="zh-CN" sz="3200" dirty="0"/>
              <a:t>f*(n)=g*(n)+h*(n)</a:t>
            </a:r>
            <a:r>
              <a:rPr lang="zh-CN" altLang="en-US" sz="3200" dirty="0"/>
              <a:t>：</a:t>
            </a:r>
            <a:r>
              <a:rPr lang="zh-CN" altLang="zh-CN" sz="3200" dirty="0"/>
              <a:t>从</a:t>
            </a:r>
            <a:r>
              <a:rPr lang="en-US" altLang="zh-CN" sz="3200" dirty="0"/>
              <a:t>s</a:t>
            </a:r>
            <a:r>
              <a:rPr lang="zh-CN" altLang="zh-CN" sz="3200" dirty="0"/>
              <a:t>经过</a:t>
            </a:r>
            <a:r>
              <a:rPr lang="en-US" altLang="zh-CN" sz="3200" dirty="0"/>
              <a:t>n</a:t>
            </a:r>
            <a:r>
              <a:rPr lang="zh-CN" altLang="zh-CN" sz="3200" dirty="0"/>
              <a:t>到</a:t>
            </a:r>
            <a:r>
              <a:rPr lang="en-US" altLang="zh-CN" sz="3200" dirty="0"/>
              <a:t>g</a:t>
            </a:r>
            <a:r>
              <a:rPr lang="zh-CN" altLang="zh-CN" sz="3200" dirty="0"/>
              <a:t>的最短路径的</a:t>
            </a:r>
            <a:r>
              <a:rPr lang="zh-CN" altLang="en-US" sz="3200" dirty="0"/>
              <a:t>代价</a:t>
            </a:r>
            <a:endParaRPr lang="zh-CN" altLang="zh-CN" sz="3200" dirty="0"/>
          </a:p>
          <a:p>
            <a:pPr eaLnBrk="1" hangingPunct="1"/>
            <a:r>
              <a:rPr lang="en-US" altLang="zh-CN" sz="3200" dirty="0"/>
              <a:t>g(n)</a:t>
            </a:r>
            <a:r>
              <a:rPr lang="zh-CN" altLang="en-US" sz="3200" dirty="0"/>
              <a:t>、</a:t>
            </a:r>
            <a:r>
              <a:rPr lang="en-US" altLang="zh-CN" sz="3200" dirty="0"/>
              <a:t>h(n)</a:t>
            </a:r>
            <a:r>
              <a:rPr lang="zh-CN" altLang="en-US" sz="3200" dirty="0"/>
              <a:t>、</a:t>
            </a:r>
            <a:r>
              <a:rPr lang="en-US" altLang="zh-CN" sz="3200" dirty="0"/>
              <a:t>f(n)</a:t>
            </a:r>
            <a:r>
              <a:rPr lang="zh-CN" altLang="zh-CN" sz="3200" dirty="0"/>
              <a:t>分别是</a:t>
            </a:r>
            <a:r>
              <a:rPr lang="en-US" altLang="zh-CN" sz="3200" dirty="0"/>
              <a:t>g*(n)</a:t>
            </a:r>
            <a:r>
              <a:rPr lang="zh-CN" altLang="en-US" sz="3200" dirty="0"/>
              <a:t>、</a:t>
            </a:r>
            <a:r>
              <a:rPr lang="en-US" altLang="zh-CN" sz="3200" dirty="0"/>
              <a:t>h*(n)</a:t>
            </a:r>
            <a:r>
              <a:rPr lang="zh-CN" altLang="en-US" sz="3200" dirty="0"/>
              <a:t>、</a:t>
            </a:r>
            <a:r>
              <a:rPr lang="en-US" altLang="zh-CN" sz="3200" dirty="0"/>
              <a:t>f*(n)</a:t>
            </a:r>
            <a:r>
              <a:rPr lang="zh-CN" altLang="en-US" sz="3200" dirty="0"/>
              <a:t>的估计值</a:t>
            </a:r>
          </a:p>
          <a:p>
            <a:pPr eaLnBrk="1" hangingPunct="1"/>
            <a:r>
              <a:rPr lang="zh-CN" altLang="en-US" sz="3200" dirty="0"/>
              <a:t>用</a:t>
            </a:r>
            <a:r>
              <a:rPr lang="en-US" altLang="zh-CN" sz="3200" dirty="0"/>
              <a:t>f(n)</a:t>
            </a:r>
            <a:r>
              <a:rPr lang="zh-CN" altLang="en-US" sz="3200" dirty="0"/>
              <a:t>对待扩展节点进行评价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4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4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4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4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44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1B99352-D4DB-48B5-81A7-2BAFC748543E}"/>
              </a:ext>
            </a:extLst>
          </p:cNvPr>
          <p:cNvPicPr>
            <a:picLocks noChangeAspect="1"/>
          </p:cNvPicPr>
          <p:nvPr/>
        </p:nvPicPr>
        <p:blipFill rotWithShape="1">
          <a:blip r:embed="rId2"/>
          <a:srcRect t="9010" b="13513"/>
          <a:stretch/>
        </p:blipFill>
        <p:spPr>
          <a:xfrm>
            <a:off x="0" y="617838"/>
            <a:ext cx="12192000" cy="5313406"/>
          </a:xfrm>
          <a:prstGeom prst="rect">
            <a:avLst/>
          </a:prstGeom>
        </p:spPr>
      </p:pic>
      <p:sp>
        <p:nvSpPr>
          <p:cNvPr id="5" name="矩形: 圆角 4">
            <a:extLst>
              <a:ext uri="{FF2B5EF4-FFF2-40B4-BE49-F238E27FC236}">
                <a16:creationId xmlns:a16="http://schemas.microsoft.com/office/drawing/2014/main" id="{1B1FBD7C-1571-4FB9-8C81-CBAD489C4BFA}"/>
              </a:ext>
            </a:extLst>
          </p:cNvPr>
          <p:cNvSpPr/>
          <p:nvPr/>
        </p:nvSpPr>
        <p:spPr>
          <a:xfrm>
            <a:off x="160638" y="3175686"/>
            <a:ext cx="3595816" cy="840260"/>
          </a:xfrm>
          <a:prstGeom prst="roundRect">
            <a:avLst/>
          </a:prstGeom>
          <a:noFill/>
          <a:ln w="25400">
            <a:solidFill>
              <a:srgbClr val="C0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7944332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3"/>
          <p:cNvSpPr>
            <a:spLocks noGrp="1"/>
          </p:cNvSpPr>
          <p:nvPr>
            <p:ph type="sldNum" sz="quarter" idx="12"/>
          </p:nvPr>
        </p:nvSpPr>
        <p:spPr>
          <a:noFill/>
        </p:spPr>
        <p:txBody>
          <a:bodyPr/>
          <a:lstStyle/>
          <a:p>
            <a:fld id="{CEA3BC09-73EC-43F3-BA0F-B41E39DD2ADD}" type="slidenum">
              <a:rPr lang="en-US" altLang="zh-CN" smtClean="0">
                <a:ea typeface="黑体" pitchFamily="49" charset="-122"/>
              </a:rPr>
              <a:pPr/>
              <a:t>40</a:t>
            </a:fld>
            <a:endParaRPr lang="en-US" altLang="zh-CN">
              <a:ea typeface="黑体" pitchFamily="49" charset="-122"/>
            </a:endParaRPr>
          </a:p>
        </p:txBody>
      </p:sp>
      <p:sp>
        <p:nvSpPr>
          <p:cNvPr id="40963" name="Text Box 57"/>
          <p:cNvSpPr txBox="1">
            <a:spLocks noChangeArrowheads="1"/>
          </p:cNvSpPr>
          <p:nvPr/>
        </p:nvSpPr>
        <p:spPr bwMode="auto">
          <a:xfrm>
            <a:off x="3011049" y="601640"/>
            <a:ext cx="5238750" cy="584775"/>
          </a:xfrm>
          <a:prstGeom prst="rect">
            <a:avLst/>
          </a:prstGeom>
          <a:noFill/>
          <a:ln w="9525">
            <a:noFill/>
            <a:miter lim="800000"/>
            <a:headEnd/>
            <a:tailEnd/>
          </a:ln>
        </p:spPr>
        <p:txBody>
          <a:bodyPr>
            <a:spAutoFit/>
          </a:bodyPr>
          <a:lstStyle/>
          <a:p>
            <a:pPr>
              <a:spcBef>
                <a:spcPct val="0"/>
              </a:spcBef>
              <a:defRPr/>
            </a:pPr>
            <a:r>
              <a:rPr lang="zh-CN" altLang="en-US" sz="3200" b="1" dirty="0">
                <a:solidFill>
                  <a:srgbClr val="C00000"/>
                </a:solidFill>
                <a:latin typeface="Times New Roman" pitchFamily="18" charset="0"/>
                <a:ea typeface="+mj-ea"/>
                <a:cs typeface="Times New Roman" pitchFamily="18" charset="0"/>
              </a:rPr>
              <a:t>修改指针举例</a:t>
            </a:r>
          </a:p>
        </p:txBody>
      </p:sp>
      <p:sp>
        <p:nvSpPr>
          <p:cNvPr id="40964" name="Oval 4"/>
          <p:cNvSpPr>
            <a:spLocks noChangeArrowheads="1"/>
          </p:cNvSpPr>
          <p:nvPr/>
        </p:nvSpPr>
        <p:spPr bwMode="auto">
          <a:xfrm>
            <a:off x="6019800" y="1828800"/>
            <a:ext cx="152400" cy="152400"/>
          </a:xfrm>
          <a:prstGeom prst="ellipse">
            <a:avLst/>
          </a:prstGeom>
          <a:solidFill>
            <a:srgbClr val="FFFFFF"/>
          </a:solidFill>
          <a:ln w="57150">
            <a:solidFill>
              <a:schemeClr val="tx1"/>
            </a:solidFill>
            <a:round/>
            <a:headEnd/>
            <a:tailEnd/>
          </a:ln>
        </p:spPr>
        <p:txBody>
          <a:bodyPr wrap="none" anchor="ctr"/>
          <a:lstStyle/>
          <a:p>
            <a:endParaRPr lang="zh-CN" altLang="en-US"/>
          </a:p>
        </p:txBody>
      </p:sp>
      <p:sp>
        <p:nvSpPr>
          <p:cNvPr id="40965" name="Oval 5"/>
          <p:cNvSpPr>
            <a:spLocks noChangeArrowheads="1"/>
          </p:cNvSpPr>
          <p:nvPr/>
        </p:nvSpPr>
        <p:spPr bwMode="auto">
          <a:xfrm>
            <a:off x="4800600" y="2590800"/>
            <a:ext cx="152400" cy="152400"/>
          </a:xfrm>
          <a:prstGeom prst="ellipse">
            <a:avLst/>
          </a:prstGeom>
          <a:solidFill>
            <a:srgbClr val="FFFFFF"/>
          </a:solidFill>
          <a:ln w="57150">
            <a:solidFill>
              <a:schemeClr val="tx1"/>
            </a:solidFill>
            <a:round/>
            <a:headEnd/>
            <a:tailEnd/>
          </a:ln>
        </p:spPr>
        <p:txBody>
          <a:bodyPr wrap="none" anchor="ctr"/>
          <a:lstStyle/>
          <a:p>
            <a:endParaRPr lang="zh-CN" altLang="en-US"/>
          </a:p>
        </p:txBody>
      </p:sp>
      <p:sp>
        <p:nvSpPr>
          <p:cNvPr id="40966" name="Oval 6"/>
          <p:cNvSpPr>
            <a:spLocks noChangeArrowheads="1"/>
          </p:cNvSpPr>
          <p:nvPr/>
        </p:nvSpPr>
        <p:spPr bwMode="auto">
          <a:xfrm>
            <a:off x="7239000" y="2590800"/>
            <a:ext cx="152400" cy="152400"/>
          </a:xfrm>
          <a:prstGeom prst="ellipse">
            <a:avLst/>
          </a:prstGeom>
          <a:solidFill>
            <a:srgbClr val="FFFFFF"/>
          </a:solidFill>
          <a:ln w="57150">
            <a:solidFill>
              <a:schemeClr val="tx1"/>
            </a:solidFill>
            <a:round/>
            <a:headEnd/>
            <a:tailEnd/>
          </a:ln>
        </p:spPr>
        <p:txBody>
          <a:bodyPr wrap="none" anchor="ctr"/>
          <a:lstStyle/>
          <a:p>
            <a:endParaRPr lang="zh-CN" altLang="en-US"/>
          </a:p>
        </p:txBody>
      </p:sp>
      <p:sp>
        <p:nvSpPr>
          <p:cNvPr id="40967" name="Oval 7"/>
          <p:cNvSpPr>
            <a:spLocks noChangeArrowheads="1"/>
          </p:cNvSpPr>
          <p:nvPr/>
        </p:nvSpPr>
        <p:spPr bwMode="auto">
          <a:xfrm>
            <a:off x="4800600" y="3505200"/>
            <a:ext cx="152400" cy="152400"/>
          </a:xfrm>
          <a:prstGeom prst="ellipse">
            <a:avLst/>
          </a:prstGeom>
          <a:solidFill>
            <a:srgbClr val="FFFFFF"/>
          </a:solidFill>
          <a:ln w="57150">
            <a:solidFill>
              <a:schemeClr val="tx1"/>
            </a:solidFill>
            <a:round/>
            <a:headEnd/>
            <a:tailEnd/>
          </a:ln>
        </p:spPr>
        <p:txBody>
          <a:bodyPr wrap="none" anchor="ctr"/>
          <a:lstStyle/>
          <a:p>
            <a:endParaRPr lang="zh-CN" altLang="en-US"/>
          </a:p>
        </p:txBody>
      </p:sp>
      <p:sp>
        <p:nvSpPr>
          <p:cNvPr id="40968" name="Oval 8"/>
          <p:cNvSpPr>
            <a:spLocks noChangeArrowheads="1"/>
          </p:cNvSpPr>
          <p:nvPr/>
        </p:nvSpPr>
        <p:spPr bwMode="auto">
          <a:xfrm>
            <a:off x="6019800" y="33528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0969" name="Oval 9"/>
          <p:cNvSpPr>
            <a:spLocks noChangeArrowheads="1"/>
          </p:cNvSpPr>
          <p:nvPr/>
        </p:nvSpPr>
        <p:spPr bwMode="auto">
          <a:xfrm>
            <a:off x="7239000" y="3505200"/>
            <a:ext cx="152400" cy="152400"/>
          </a:xfrm>
          <a:prstGeom prst="ellipse">
            <a:avLst/>
          </a:prstGeom>
          <a:solidFill>
            <a:srgbClr val="FFFFFF"/>
          </a:solidFill>
          <a:ln w="57150">
            <a:solidFill>
              <a:schemeClr val="tx1"/>
            </a:solidFill>
            <a:round/>
            <a:headEnd/>
            <a:tailEnd/>
          </a:ln>
        </p:spPr>
        <p:txBody>
          <a:bodyPr wrap="none" anchor="ctr"/>
          <a:lstStyle/>
          <a:p>
            <a:endParaRPr lang="zh-CN" altLang="en-US"/>
          </a:p>
        </p:txBody>
      </p:sp>
      <p:sp>
        <p:nvSpPr>
          <p:cNvPr id="40970" name="Oval 10"/>
          <p:cNvSpPr>
            <a:spLocks noChangeArrowheads="1"/>
          </p:cNvSpPr>
          <p:nvPr/>
        </p:nvSpPr>
        <p:spPr bwMode="auto">
          <a:xfrm>
            <a:off x="8763000" y="31242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0971" name="Oval 11"/>
          <p:cNvSpPr>
            <a:spLocks noChangeArrowheads="1"/>
          </p:cNvSpPr>
          <p:nvPr/>
        </p:nvSpPr>
        <p:spPr bwMode="auto">
          <a:xfrm>
            <a:off x="8763000" y="41148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0972" name="Line 12"/>
          <p:cNvSpPr>
            <a:spLocks noChangeShapeType="1"/>
          </p:cNvSpPr>
          <p:nvPr/>
        </p:nvSpPr>
        <p:spPr bwMode="auto">
          <a:xfrm flipH="1">
            <a:off x="4953000" y="1981200"/>
            <a:ext cx="1066800" cy="609600"/>
          </a:xfrm>
          <a:prstGeom prst="line">
            <a:avLst/>
          </a:prstGeom>
          <a:noFill/>
          <a:ln w="57150">
            <a:solidFill>
              <a:schemeClr val="tx1"/>
            </a:solidFill>
            <a:round/>
            <a:headEnd/>
            <a:tailEnd/>
          </a:ln>
        </p:spPr>
        <p:txBody>
          <a:bodyPr wrap="none" anchor="ctr"/>
          <a:lstStyle/>
          <a:p>
            <a:endParaRPr lang="zh-CN" altLang="en-US"/>
          </a:p>
        </p:txBody>
      </p:sp>
      <p:sp>
        <p:nvSpPr>
          <p:cNvPr id="40973" name="Line 13"/>
          <p:cNvSpPr>
            <a:spLocks noChangeShapeType="1"/>
          </p:cNvSpPr>
          <p:nvPr/>
        </p:nvSpPr>
        <p:spPr bwMode="auto">
          <a:xfrm>
            <a:off x="6096000" y="1981200"/>
            <a:ext cx="1143000" cy="609600"/>
          </a:xfrm>
          <a:prstGeom prst="line">
            <a:avLst/>
          </a:prstGeom>
          <a:noFill/>
          <a:ln w="57150">
            <a:solidFill>
              <a:schemeClr val="tx1"/>
            </a:solidFill>
            <a:round/>
            <a:headEnd/>
            <a:tailEnd/>
          </a:ln>
        </p:spPr>
        <p:txBody>
          <a:bodyPr wrap="none" anchor="ctr"/>
          <a:lstStyle/>
          <a:p>
            <a:endParaRPr lang="zh-CN" altLang="en-US"/>
          </a:p>
        </p:txBody>
      </p:sp>
      <p:sp>
        <p:nvSpPr>
          <p:cNvPr id="40974" name="Line 14"/>
          <p:cNvSpPr>
            <a:spLocks noChangeShapeType="1"/>
          </p:cNvSpPr>
          <p:nvPr/>
        </p:nvSpPr>
        <p:spPr bwMode="auto">
          <a:xfrm>
            <a:off x="4876800" y="2743200"/>
            <a:ext cx="0" cy="762000"/>
          </a:xfrm>
          <a:prstGeom prst="line">
            <a:avLst/>
          </a:prstGeom>
          <a:noFill/>
          <a:ln w="57150">
            <a:solidFill>
              <a:schemeClr val="tx1"/>
            </a:solidFill>
            <a:round/>
            <a:headEnd/>
            <a:tailEnd/>
          </a:ln>
        </p:spPr>
        <p:txBody>
          <a:bodyPr wrap="none" anchor="ctr"/>
          <a:lstStyle/>
          <a:p>
            <a:endParaRPr lang="zh-CN" altLang="en-US"/>
          </a:p>
        </p:txBody>
      </p:sp>
      <p:sp>
        <p:nvSpPr>
          <p:cNvPr id="40975" name="Line 15"/>
          <p:cNvSpPr>
            <a:spLocks noChangeShapeType="1"/>
          </p:cNvSpPr>
          <p:nvPr/>
        </p:nvSpPr>
        <p:spPr bwMode="auto">
          <a:xfrm>
            <a:off x="7315200" y="2743200"/>
            <a:ext cx="0" cy="762000"/>
          </a:xfrm>
          <a:prstGeom prst="line">
            <a:avLst/>
          </a:prstGeom>
          <a:noFill/>
          <a:ln w="57150">
            <a:solidFill>
              <a:schemeClr val="tx1"/>
            </a:solidFill>
            <a:round/>
            <a:headEnd/>
            <a:tailEnd/>
          </a:ln>
        </p:spPr>
        <p:txBody>
          <a:bodyPr wrap="none" anchor="ctr"/>
          <a:lstStyle/>
          <a:p>
            <a:endParaRPr lang="zh-CN" altLang="en-US"/>
          </a:p>
        </p:txBody>
      </p:sp>
      <p:sp>
        <p:nvSpPr>
          <p:cNvPr id="40976" name="Line 16"/>
          <p:cNvSpPr>
            <a:spLocks noChangeShapeType="1"/>
          </p:cNvSpPr>
          <p:nvPr/>
        </p:nvSpPr>
        <p:spPr bwMode="auto">
          <a:xfrm>
            <a:off x="6096000" y="1981200"/>
            <a:ext cx="0" cy="1371600"/>
          </a:xfrm>
          <a:prstGeom prst="line">
            <a:avLst/>
          </a:prstGeom>
          <a:noFill/>
          <a:ln w="57150">
            <a:solidFill>
              <a:schemeClr val="tx1"/>
            </a:solidFill>
            <a:round/>
            <a:headEnd/>
            <a:tailEnd/>
          </a:ln>
        </p:spPr>
        <p:txBody>
          <a:bodyPr wrap="none" anchor="ctr"/>
          <a:lstStyle/>
          <a:p>
            <a:endParaRPr lang="zh-CN" altLang="en-US"/>
          </a:p>
        </p:txBody>
      </p:sp>
      <p:sp>
        <p:nvSpPr>
          <p:cNvPr id="40977" name="Oval 18"/>
          <p:cNvSpPr>
            <a:spLocks noChangeArrowheads="1"/>
          </p:cNvSpPr>
          <p:nvPr/>
        </p:nvSpPr>
        <p:spPr bwMode="auto">
          <a:xfrm>
            <a:off x="3657600" y="28956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0978" name="Oval 19"/>
          <p:cNvSpPr>
            <a:spLocks noChangeArrowheads="1"/>
          </p:cNvSpPr>
          <p:nvPr/>
        </p:nvSpPr>
        <p:spPr bwMode="auto">
          <a:xfrm>
            <a:off x="3581400" y="40386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0979" name="Line 20"/>
          <p:cNvSpPr>
            <a:spLocks noChangeShapeType="1"/>
          </p:cNvSpPr>
          <p:nvPr/>
        </p:nvSpPr>
        <p:spPr bwMode="auto">
          <a:xfrm flipV="1">
            <a:off x="3810000" y="2667000"/>
            <a:ext cx="990600" cy="304800"/>
          </a:xfrm>
          <a:prstGeom prst="line">
            <a:avLst/>
          </a:prstGeom>
          <a:noFill/>
          <a:ln w="57150">
            <a:solidFill>
              <a:schemeClr val="tx1"/>
            </a:solidFill>
            <a:round/>
            <a:headEnd/>
            <a:tailEnd/>
          </a:ln>
        </p:spPr>
        <p:txBody>
          <a:bodyPr wrap="none" anchor="ctr"/>
          <a:lstStyle/>
          <a:p>
            <a:endParaRPr lang="zh-CN" altLang="en-US"/>
          </a:p>
        </p:txBody>
      </p:sp>
      <p:sp>
        <p:nvSpPr>
          <p:cNvPr id="40980" name="Line 21"/>
          <p:cNvSpPr>
            <a:spLocks noChangeShapeType="1"/>
          </p:cNvSpPr>
          <p:nvPr/>
        </p:nvSpPr>
        <p:spPr bwMode="auto">
          <a:xfrm flipH="1" flipV="1">
            <a:off x="7391400" y="2667000"/>
            <a:ext cx="1371600" cy="533400"/>
          </a:xfrm>
          <a:prstGeom prst="line">
            <a:avLst/>
          </a:prstGeom>
          <a:noFill/>
          <a:ln w="57150">
            <a:solidFill>
              <a:schemeClr val="tx1"/>
            </a:solidFill>
            <a:round/>
            <a:headEnd/>
            <a:tailEnd/>
          </a:ln>
        </p:spPr>
        <p:txBody>
          <a:bodyPr wrap="none" anchor="ctr"/>
          <a:lstStyle/>
          <a:p>
            <a:endParaRPr lang="zh-CN" altLang="en-US"/>
          </a:p>
        </p:txBody>
      </p:sp>
      <p:sp>
        <p:nvSpPr>
          <p:cNvPr id="40981" name="Line 22"/>
          <p:cNvSpPr>
            <a:spLocks noChangeShapeType="1"/>
          </p:cNvSpPr>
          <p:nvPr/>
        </p:nvSpPr>
        <p:spPr bwMode="auto">
          <a:xfrm flipH="1" flipV="1">
            <a:off x="7315200" y="3581400"/>
            <a:ext cx="1447800" cy="609600"/>
          </a:xfrm>
          <a:prstGeom prst="line">
            <a:avLst/>
          </a:prstGeom>
          <a:noFill/>
          <a:ln w="57150">
            <a:solidFill>
              <a:schemeClr val="tx1"/>
            </a:solidFill>
            <a:round/>
            <a:headEnd/>
            <a:tailEnd/>
          </a:ln>
        </p:spPr>
        <p:txBody>
          <a:bodyPr wrap="none" anchor="ctr"/>
          <a:lstStyle/>
          <a:p>
            <a:endParaRPr lang="zh-CN" altLang="en-US"/>
          </a:p>
        </p:txBody>
      </p:sp>
      <p:sp>
        <p:nvSpPr>
          <p:cNvPr id="40982" name="Line 23"/>
          <p:cNvSpPr>
            <a:spLocks noChangeShapeType="1"/>
          </p:cNvSpPr>
          <p:nvPr/>
        </p:nvSpPr>
        <p:spPr bwMode="auto">
          <a:xfrm flipV="1">
            <a:off x="3733800" y="3657600"/>
            <a:ext cx="1066800" cy="457200"/>
          </a:xfrm>
          <a:prstGeom prst="line">
            <a:avLst/>
          </a:prstGeom>
          <a:noFill/>
          <a:ln w="57150">
            <a:solidFill>
              <a:schemeClr val="tx1"/>
            </a:solidFill>
            <a:round/>
            <a:headEnd/>
            <a:tailEnd/>
          </a:ln>
        </p:spPr>
        <p:txBody>
          <a:bodyPr wrap="none" anchor="ctr"/>
          <a:lstStyle/>
          <a:p>
            <a:endParaRPr lang="zh-CN" altLang="en-US"/>
          </a:p>
        </p:txBody>
      </p:sp>
      <p:sp>
        <p:nvSpPr>
          <p:cNvPr id="40983" name="Oval 24"/>
          <p:cNvSpPr>
            <a:spLocks noChangeArrowheads="1"/>
          </p:cNvSpPr>
          <p:nvPr/>
        </p:nvSpPr>
        <p:spPr bwMode="auto">
          <a:xfrm>
            <a:off x="4724400" y="4572000"/>
            <a:ext cx="152400" cy="152400"/>
          </a:xfrm>
          <a:prstGeom prst="ellipse">
            <a:avLst/>
          </a:prstGeom>
          <a:noFill/>
          <a:ln w="57150">
            <a:solidFill>
              <a:srgbClr val="FF0000"/>
            </a:solidFill>
            <a:round/>
            <a:headEnd/>
            <a:tailEnd/>
          </a:ln>
        </p:spPr>
        <p:txBody>
          <a:bodyPr wrap="none" anchor="ctr"/>
          <a:lstStyle/>
          <a:p>
            <a:endParaRPr lang="zh-CN" altLang="en-US"/>
          </a:p>
        </p:txBody>
      </p:sp>
      <p:sp>
        <p:nvSpPr>
          <p:cNvPr id="40984" name="Oval 25"/>
          <p:cNvSpPr>
            <a:spLocks noChangeArrowheads="1"/>
          </p:cNvSpPr>
          <p:nvPr/>
        </p:nvSpPr>
        <p:spPr bwMode="auto">
          <a:xfrm>
            <a:off x="4648200" y="56388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0985" name="Oval 26"/>
          <p:cNvSpPr>
            <a:spLocks noChangeArrowheads="1"/>
          </p:cNvSpPr>
          <p:nvPr/>
        </p:nvSpPr>
        <p:spPr bwMode="auto">
          <a:xfrm>
            <a:off x="3657600" y="51816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0986" name="Oval 27"/>
          <p:cNvSpPr>
            <a:spLocks noChangeArrowheads="1"/>
          </p:cNvSpPr>
          <p:nvPr/>
        </p:nvSpPr>
        <p:spPr bwMode="auto">
          <a:xfrm>
            <a:off x="5943600" y="4572000"/>
            <a:ext cx="152400" cy="152400"/>
          </a:xfrm>
          <a:prstGeom prst="ellipse">
            <a:avLst/>
          </a:prstGeom>
          <a:solidFill>
            <a:srgbClr val="FFFFFF"/>
          </a:solidFill>
          <a:ln w="57150">
            <a:solidFill>
              <a:schemeClr val="tx1"/>
            </a:solidFill>
            <a:round/>
            <a:headEnd/>
            <a:tailEnd/>
          </a:ln>
        </p:spPr>
        <p:txBody>
          <a:bodyPr wrap="none" anchor="ctr"/>
          <a:lstStyle/>
          <a:p>
            <a:endParaRPr lang="zh-CN" altLang="en-US"/>
          </a:p>
        </p:txBody>
      </p:sp>
      <p:sp>
        <p:nvSpPr>
          <p:cNvPr id="40987" name="Oval 28"/>
          <p:cNvSpPr>
            <a:spLocks noChangeArrowheads="1"/>
          </p:cNvSpPr>
          <p:nvPr/>
        </p:nvSpPr>
        <p:spPr bwMode="auto">
          <a:xfrm>
            <a:off x="7162800" y="4648200"/>
            <a:ext cx="152400" cy="152400"/>
          </a:xfrm>
          <a:prstGeom prst="ellipse">
            <a:avLst/>
          </a:prstGeom>
          <a:solidFill>
            <a:srgbClr val="FFFFFF"/>
          </a:solidFill>
          <a:ln w="57150">
            <a:solidFill>
              <a:schemeClr val="tx1"/>
            </a:solidFill>
            <a:round/>
            <a:headEnd/>
            <a:tailEnd/>
          </a:ln>
        </p:spPr>
        <p:txBody>
          <a:bodyPr wrap="none" anchor="ctr"/>
          <a:lstStyle/>
          <a:p>
            <a:endParaRPr lang="zh-CN" altLang="en-US"/>
          </a:p>
        </p:txBody>
      </p:sp>
      <p:sp>
        <p:nvSpPr>
          <p:cNvPr id="40988" name="Oval 29"/>
          <p:cNvSpPr>
            <a:spLocks noChangeArrowheads="1"/>
          </p:cNvSpPr>
          <p:nvPr/>
        </p:nvSpPr>
        <p:spPr bwMode="auto">
          <a:xfrm>
            <a:off x="8686800" y="53340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0989" name="Oval 30"/>
          <p:cNvSpPr>
            <a:spLocks noChangeArrowheads="1"/>
          </p:cNvSpPr>
          <p:nvPr/>
        </p:nvSpPr>
        <p:spPr bwMode="auto">
          <a:xfrm>
            <a:off x="6858000" y="57150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0990" name="Line 31"/>
          <p:cNvSpPr>
            <a:spLocks noChangeShapeType="1"/>
          </p:cNvSpPr>
          <p:nvPr/>
        </p:nvSpPr>
        <p:spPr bwMode="auto">
          <a:xfrm flipH="1">
            <a:off x="4800600" y="3657600"/>
            <a:ext cx="76200" cy="914400"/>
          </a:xfrm>
          <a:prstGeom prst="line">
            <a:avLst/>
          </a:prstGeom>
          <a:noFill/>
          <a:ln w="57150">
            <a:solidFill>
              <a:schemeClr val="tx1"/>
            </a:solidFill>
            <a:round/>
            <a:headEnd/>
            <a:tailEnd/>
          </a:ln>
        </p:spPr>
        <p:txBody>
          <a:bodyPr wrap="none" anchor="ctr"/>
          <a:lstStyle/>
          <a:p>
            <a:endParaRPr lang="zh-CN" altLang="en-US"/>
          </a:p>
        </p:txBody>
      </p:sp>
      <p:sp>
        <p:nvSpPr>
          <p:cNvPr id="40991" name="Line 32"/>
          <p:cNvSpPr>
            <a:spLocks noChangeShapeType="1"/>
          </p:cNvSpPr>
          <p:nvPr/>
        </p:nvSpPr>
        <p:spPr bwMode="auto">
          <a:xfrm flipV="1">
            <a:off x="3810000" y="4724400"/>
            <a:ext cx="914400" cy="533400"/>
          </a:xfrm>
          <a:prstGeom prst="line">
            <a:avLst/>
          </a:prstGeom>
          <a:noFill/>
          <a:ln w="57150" cap="rnd">
            <a:solidFill>
              <a:schemeClr val="tx1"/>
            </a:solidFill>
            <a:prstDash val="sysDot"/>
            <a:round/>
            <a:headEnd/>
            <a:tailEnd/>
          </a:ln>
        </p:spPr>
        <p:txBody>
          <a:bodyPr wrap="none" anchor="ctr"/>
          <a:lstStyle/>
          <a:p>
            <a:endParaRPr lang="zh-CN" altLang="en-US"/>
          </a:p>
        </p:txBody>
      </p:sp>
      <p:sp>
        <p:nvSpPr>
          <p:cNvPr id="40992" name="Line 33"/>
          <p:cNvSpPr>
            <a:spLocks noChangeShapeType="1"/>
          </p:cNvSpPr>
          <p:nvPr/>
        </p:nvSpPr>
        <p:spPr bwMode="auto">
          <a:xfrm flipH="1">
            <a:off x="4724400" y="4724400"/>
            <a:ext cx="76200" cy="914400"/>
          </a:xfrm>
          <a:prstGeom prst="line">
            <a:avLst/>
          </a:prstGeom>
          <a:noFill/>
          <a:ln w="57150" cap="rnd">
            <a:solidFill>
              <a:schemeClr val="tx1"/>
            </a:solidFill>
            <a:prstDash val="sysDot"/>
            <a:round/>
            <a:headEnd/>
            <a:tailEnd/>
          </a:ln>
        </p:spPr>
        <p:txBody>
          <a:bodyPr wrap="none" anchor="ctr"/>
          <a:lstStyle/>
          <a:p>
            <a:endParaRPr lang="zh-CN" altLang="en-US"/>
          </a:p>
        </p:txBody>
      </p:sp>
      <p:sp>
        <p:nvSpPr>
          <p:cNvPr id="40993" name="Line 34"/>
          <p:cNvSpPr>
            <a:spLocks noChangeShapeType="1"/>
          </p:cNvSpPr>
          <p:nvPr/>
        </p:nvSpPr>
        <p:spPr bwMode="auto">
          <a:xfrm flipV="1">
            <a:off x="4724400" y="4724400"/>
            <a:ext cx="1295400" cy="914400"/>
          </a:xfrm>
          <a:prstGeom prst="line">
            <a:avLst/>
          </a:prstGeom>
          <a:noFill/>
          <a:ln w="57150">
            <a:solidFill>
              <a:schemeClr val="tx1"/>
            </a:solidFill>
            <a:round/>
            <a:headEnd/>
            <a:tailEnd/>
          </a:ln>
        </p:spPr>
        <p:txBody>
          <a:bodyPr wrap="none" anchor="ctr"/>
          <a:lstStyle/>
          <a:p>
            <a:endParaRPr lang="zh-CN" altLang="en-US"/>
          </a:p>
        </p:txBody>
      </p:sp>
      <p:sp>
        <p:nvSpPr>
          <p:cNvPr id="40994" name="Line 35"/>
          <p:cNvSpPr>
            <a:spLocks noChangeShapeType="1"/>
          </p:cNvSpPr>
          <p:nvPr/>
        </p:nvSpPr>
        <p:spPr bwMode="auto">
          <a:xfrm>
            <a:off x="6019800" y="4724400"/>
            <a:ext cx="914400" cy="990600"/>
          </a:xfrm>
          <a:prstGeom prst="line">
            <a:avLst/>
          </a:prstGeom>
          <a:noFill/>
          <a:ln w="57150">
            <a:solidFill>
              <a:schemeClr val="tx1"/>
            </a:solidFill>
            <a:round/>
            <a:headEnd/>
            <a:tailEnd/>
          </a:ln>
        </p:spPr>
        <p:txBody>
          <a:bodyPr wrap="none" anchor="ctr"/>
          <a:lstStyle/>
          <a:p>
            <a:endParaRPr lang="zh-CN" altLang="en-US"/>
          </a:p>
        </p:txBody>
      </p:sp>
      <p:sp>
        <p:nvSpPr>
          <p:cNvPr id="40995" name="Line 36"/>
          <p:cNvSpPr>
            <a:spLocks noChangeShapeType="1"/>
          </p:cNvSpPr>
          <p:nvPr/>
        </p:nvSpPr>
        <p:spPr bwMode="auto">
          <a:xfrm>
            <a:off x="6019800" y="4648200"/>
            <a:ext cx="1143000" cy="76200"/>
          </a:xfrm>
          <a:prstGeom prst="line">
            <a:avLst/>
          </a:prstGeom>
          <a:noFill/>
          <a:ln w="57150">
            <a:solidFill>
              <a:schemeClr val="tx1"/>
            </a:solidFill>
            <a:round/>
            <a:headEnd/>
            <a:tailEnd/>
          </a:ln>
        </p:spPr>
        <p:txBody>
          <a:bodyPr wrap="none" anchor="ctr"/>
          <a:lstStyle/>
          <a:p>
            <a:endParaRPr lang="zh-CN" altLang="en-US"/>
          </a:p>
        </p:txBody>
      </p:sp>
      <p:sp>
        <p:nvSpPr>
          <p:cNvPr id="40996" name="Line 37"/>
          <p:cNvSpPr>
            <a:spLocks noChangeShapeType="1"/>
          </p:cNvSpPr>
          <p:nvPr/>
        </p:nvSpPr>
        <p:spPr bwMode="auto">
          <a:xfrm flipH="1">
            <a:off x="7239000" y="3657600"/>
            <a:ext cx="76200" cy="990600"/>
          </a:xfrm>
          <a:prstGeom prst="line">
            <a:avLst/>
          </a:prstGeom>
          <a:noFill/>
          <a:ln w="57150">
            <a:solidFill>
              <a:schemeClr val="tx1"/>
            </a:solidFill>
            <a:round/>
            <a:headEnd/>
            <a:tailEnd/>
          </a:ln>
        </p:spPr>
        <p:txBody>
          <a:bodyPr wrap="none" anchor="ctr"/>
          <a:lstStyle/>
          <a:p>
            <a:endParaRPr lang="zh-CN" altLang="en-US"/>
          </a:p>
        </p:txBody>
      </p:sp>
      <p:sp>
        <p:nvSpPr>
          <p:cNvPr id="40997" name="Line 38"/>
          <p:cNvSpPr>
            <a:spLocks noChangeShapeType="1"/>
          </p:cNvSpPr>
          <p:nvPr/>
        </p:nvSpPr>
        <p:spPr bwMode="auto">
          <a:xfrm>
            <a:off x="7315200" y="4800600"/>
            <a:ext cx="1371600" cy="533400"/>
          </a:xfrm>
          <a:prstGeom prst="line">
            <a:avLst/>
          </a:prstGeom>
          <a:noFill/>
          <a:ln w="57150">
            <a:solidFill>
              <a:schemeClr val="tx1"/>
            </a:solidFill>
            <a:round/>
            <a:headEnd/>
            <a:tailEnd/>
          </a:ln>
        </p:spPr>
        <p:txBody>
          <a:bodyPr wrap="none" anchor="ctr"/>
          <a:lstStyle/>
          <a:p>
            <a:endParaRPr lang="zh-CN" altLang="en-US"/>
          </a:p>
        </p:txBody>
      </p:sp>
      <p:sp>
        <p:nvSpPr>
          <p:cNvPr id="40998" name="Line 39"/>
          <p:cNvSpPr>
            <a:spLocks noChangeShapeType="1"/>
          </p:cNvSpPr>
          <p:nvPr/>
        </p:nvSpPr>
        <p:spPr bwMode="auto">
          <a:xfrm flipH="1">
            <a:off x="6019800" y="3505200"/>
            <a:ext cx="76200" cy="1066800"/>
          </a:xfrm>
          <a:prstGeom prst="line">
            <a:avLst/>
          </a:prstGeom>
          <a:noFill/>
          <a:ln w="57150" cap="rnd">
            <a:solidFill>
              <a:schemeClr val="tx1"/>
            </a:solidFill>
            <a:prstDash val="sysDot"/>
            <a:round/>
            <a:headEnd/>
            <a:tailEnd/>
          </a:ln>
        </p:spPr>
        <p:txBody>
          <a:bodyPr wrap="none" anchor="ctr"/>
          <a:lstStyle/>
          <a:p>
            <a:endParaRPr lang="zh-CN" altLang="en-US"/>
          </a:p>
        </p:txBody>
      </p:sp>
      <p:sp>
        <p:nvSpPr>
          <p:cNvPr id="40999" name="Line 41"/>
          <p:cNvSpPr>
            <a:spLocks noChangeShapeType="1"/>
          </p:cNvSpPr>
          <p:nvPr/>
        </p:nvSpPr>
        <p:spPr bwMode="auto">
          <a:xfrm flipV="1">
            <a:off x="4953000" y="1981200"/>
            <a:ext cx="762000" cy="3048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1000" name="Line 42"/>
          <p:cNvSpPr>
            <a:spLocks noChangeShapeType="1"/>
          </p:cNvSpPr>
          <p:nvPr/>
        </p:nvSpPr>
        <p:spPr bwMode="auto">
          <a:xfrm flipV="1">
            <a:off x="3886200" y="2590800"/>
            <a:ext cx="609600" cy="1524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1001" name="Line 43"/>
          <p:cNvSpPr>
            <a:spLocks noChangeShapeType="1"/>
          </p:cNvSpPr>
          <p:nvPr/>
        </p:nvSpPr>
        <p:spPr bwMode="auto">
          <a:xfrm flipV="1">
            <a:off x="5105400" y="2819400"/>
            <a:ext cx="0" cy="5334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1002" name="Line 44"/>
          <p:cNvSpPr>
            <a:spLocks noChangeShapeType="1"/>
          </p:cNvSpPr>
          <p:nvPr/>
        </p:nvSpPr>
        <p:spPr bwMode="auto">
          <a:xfrm flipV="1">
            <a:off x="4953000" y="3810000"/>
            <a:ext cx="76200" cy="6096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1003" name="Line 46"/>
          <p:cNvSpPr>
            <a:spLocks noChangeShapeType="1"/>
          </p:cNvSpPr>
          <p:nvPr/>
        </p:nvSpPr>
        <p:spPr bwMode="auto">
          <a:xfrm flipH="1" flipV="1">
            <a:off x="6477000" y="1981200"/>
            <a:ext cx="762000" cy="3810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1004" name="Line 47"/>
          <p:cNvSpPr>
            <a:spLocks noChangeShapeType="1"/>
          </p:cNvSpPr>
          <p:nvPr/>
        </p:nvSpPr>
        <p:spPr bwMode="auto">
          <a:xfrm flipH="1" flipV="1">
            <a:off x="6248400" y="2362200"/>
            <a:ext cx="76200" cy="6858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1005" name="Line 48"/>
          <p:cNvSpPr>
            <a:spLocks noChangeShapeType="1"/>
          </p:cNvSpPr>
          <p:nvPr/>
        </p:nvSpPr>
        <p:spPr bwMode="auto">
          <a:xfrm flipH="1" flipV="1">
            <a:off x="7924800" y="2667000"/>
            <a:ext cx="685800" cy="2286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1006" name="Line 49"/>
          <p:cNvSpPr>
            <a:spLocks noChangeShapeType="1"/>
          </p:cNvSpPr>
          <p:nvPr/>
        </p:nvSpPr>
        <p:spPr bwMode="auto">
          <a:xfrm flipH="1" flipV="1">
            <a:off x="7848600" y="3657600"/>
            <a:ext cx="762000" cy="3048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1007" name="Line 50"/>
          <p:cNvSpPr>
            <a:spLocks noChangeShapeType="1"/>
          </p:cNvSpPr>
          <p:nvPr/>
        </p:nvSpPr>
        <p:spPr bwMode="auto">
          <a:xfrm flipH="1" flipV="1">
            <a:off x="7620000" y="4724400"/>
            <a:ext cx="990600" cy="3810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1008" name="Line 51"/>
          <p:cNvSpPr>
            <a:spLocks noChangeShapeType="1"/>
          </p:cNvSpPr>
          <p:nvPr/>
        </p:nvSpPr>
        <p:spPr bwMode="auto">
          <a:xfrm flipV="1">
            <a:off x="7467600" y="2895600"/>
            <a:ext cx="0" cy="4572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1009" name="Line 52"/>
          <p:cNvSpPr>
            <a:spLocks noChangeShapeType="1"/>
          </p:cNvSpPr>
          <p:nvPr/>
        </p:nvSpPr>
        <p:spPr bwMode="auto">
          <a:xfrm flipV="1">
            <a:off x="7391400" y="3962400"/>
            <a:ext cx="76200" cy="5334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1010" name="Line 53"/>
          <p:cNvSpPr>
            <a:spLocks noChangeShapeType="1"/>
          </p:cNvSpPr>
          <p:nvPr/>
        </p:nvSpPr>
        <p:spPr bwMode="auto">
          <a:xfrm>
            <a:off x="6324600" y="4495800"/>
            <a:ext cx="609600" cy="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1011" name="Line 54"/>
          <p:cNvSpPr>
            <a:spLocks noChangeShapeType="1"/>
          </p:cNvSpPr>
          <p:nvPr/>
        </p:nvSpPr>
        <p:spPr bwMode="auto">
          <a:xfrm flipH="1" flipV="1">
            <a:off x="6400800" y="4876800"/>
            <a:ext cx="609600" cy="6096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1012" name="Line 55"/>
          <p:cNvSpPr>
            <a:spLocks noChangeShapeType="1"/>
          </p:cNvSpPr>
          <p:nvPr/>
        </p:nvSpPr>
        <p:spPr bwMode="auto">
          <a:xfrm flipV="1">
            <a:off x="5257800" y="5105400"/>
            <a:ext cx="609600" cy="4572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1013" name="Line 56"/>
          <p:cNvSpPr>
            <a:spLocks noChangeShapeType="1"/>
          </p:cNvSpPr>
          <p:nvPr/>
        </p:nvSpPr>
        <p:spPr bwMode="auto">
          <a:xfrm flipV="1">
            <a:off x="3886200" y="3581400"/>
            <a:ext cx="609600" cy="2286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1014" name="Text Box 59"/>
          <p:cNvSpPr txBox="1">
            <a:spLocks noChangeArrowheads="1"/>
          </p:cNvSpPr>
          <p:nvPr/>
        </p:nvSpPr>
        <p:spPr bwMode="auto">
          <a:xfrm>
            <a:off x="6172200" y="3238501"/>
            <a:ext cx="514350" cy="396875"/>
          </a:xfrm>
          <a:prstGeom prst="rect">
            <a:avLst/>
          </a:prstGeom>
          <a:noFill/>
          <a:ln w="9525">
            <a:noFill/>
            <a:miter lim="800000"/>
            <a:headEnd/>
            <a:tailEnd/>
          </a:ln>
        </p:spPr>
        <p:txBody>
          <a:bodyPr>
            <a:spAutoFit/>
          </a:bodyPr>
          <a:lstStyle/>
          <a:p>
            <a:pPr>
              <a:spcBef>
                <a:spcPct val="50000"/>
              </a:spcBef>
            </a:pPr>
            <a:r>
              <a:rPr lang="en-US" altLang="zh-CN" sz="2000" b="1" dirty="0"/>
              <a:t>1</a:t>
            </a:r>
          </a:p>
        </p:txBody>
      </p:sp>
      <p:sp>
        <p:nvSpPr>
          <p:cNvPr id="41015" name="Text Box 60"/>
          <p:cNvSpPr txBox="1">
            <a:spLocks noChangeArrowheads="1"/>
          </p:cNvSpPr>
          <p:nvPr/>
        </p:nvSpPr>
        <p:spPr bwMode="auto">
          <a:xfrm>
            <a:off x="6057900" y="4210051"/>
            <a:ext cx="514350" cy="396875"/>
          </a:xfrm>
          <a:prstGeom prst="rect">
            <a:avLst/>
          </a:prstGeom>
          <a:noFill/>
          <a:ln w="9525">
            <a:noFill/>
            <a:miter lim="800000"/>
            <a:headEnd/>
            <a:tailEnd/>
          </a:ln>
        </p:spPr>
        <p:txBody>
          <a:bodyPr>
            <a:spAutoFit/>
          </a:bodyPr>
          <a:lstStyle/>
          <a:p>
            <a:pPr>
              <a:spcBef>
                <a:spcPct val="50000"/>
              </a:spcBef>
            </a:pPr>
            <a:r>
              <a:rPr lang="en-US" altLang="zh-CN" sz="2000" b="1" dirty="0"/>
              <a:t>2</a:t>
            </a:r>
          </a:p>
        </p:txBody>
      </p:sp>
      <p:sp>
        <p:nvSpPr>
          <p:cNvPr id="41016" name="Text Box 61"/>
          <p:cNvSpPr txBox="1">
            <a:spLocks noChangeArrowheads="1"/>
          </p:cNvSpPr>
          <p:nvPr/>
        </p:nvSpPr>
        <p:spPr bwMode="auto">
          <a:xfrm>
            <a:off x="7067550" y="4781551"/>
            <a:ext cx="514350" cy="396875"/>
          </a:xfrm>
          <a:prstGeom prst="rect">
            <a:avLst/>
          </a:prstGeom>
          <a:noFill/>
          <a:ln w="9525">
            <a:noFill/>
            <a:miter lim="800000"/>
            <a:headEnd/>
            <a:tailEnd/>
          </a:ln>
        </p:spPr>
        <p:txBody>
          <a:bodyPr>
            <a:spAutoFit/>
          </a:bodyPr>
          <a:lstStyle/>
          <a:p>
            <a:pPr>
              <a:spcBef>
                <a:spcPct val="50000"/>
              </a:spcBef>
            </a:pPr>
            <a:r>
              <a:rPr lang="en-US" altLang="zh-CN" sz="2000" b="1" dirty="0"/>
              <a:t>3</a:t>
            </a:r>
          </a:p>
        </p:txBody>
      </p:sp>
      <p:sp>
        <p:nvSpPr>
          <p:cNvPr id="41017" name="Text Box 62"/>
          <p:cNvSpPr txBox="1">
            <a:spLocks noChangeArrowheads="1"/>
          </p:cNvSpPr>
          <p:nvPr/>
        </p:nvSpPr>
        <p:spPr bwMode="auto">
          <a:xfrm>
            <a:off x="4591050" y="5772151"/>
            <a:ext cx="514350" cy="396875"/>
          </a:xfrm>
          <a:prstGeom prst="rect">
            <a:avLst/>
          </a:prstGeom>
          <a:noFill/>
          <a:ln w="9525">
            <a:noFill/>
            <a:miter lim="800000"/>
            <a:headEnd/>
            <a:tailEnd/>
          </a:ln>
        </p:spPr>
        <p:txBody>
          <a:bodyPr>
            <a:spAutoFit/>
          </a:bodyPr>
          <a:lstStyle/>
          <a:p>
            <a:pPr>
              <a:spcBef>
                <a:spcPct val="50000"/>
              </a:spcBef>
            </a:pPr>
            <a:r>
              <a:rPr lang="en-US" altLang="zh-CN" sz="2000" b="1" dirty="0"/>
              <a:t>4</a:t>
            </a:r>
          </a:p>
        </p:txBody>
      </p:sp>
      <p:sp>
        <p:nvSpPr>
          <p:cNvPr id="41018" name="Text Box 63"/>
          <p:cNvSpPr txBox="1">
            <a:spLocks noChangeArrowheads="1"/>
          </p:cNvSpPr>
          <p:nvPr/>
        </p:nvSpPr>
        <p:spPr bwMode="auto">
          <a:xfrm>
            <a:off x="6781800" y="5829301"/>
            <a:ext cx="514350" cy="396875"/>
          </a:xfrm>
          <a:prstGeom prst="rect">
            <a:avLst/>
          </a:prstGeom>
          <a:noFill/>
          <a:ln w="9525">
            <a:noFill/>
            <a:miter lim="800000"/>
            <a:headEnd/>
            <a:tailEnd/>
          </a:ln>
        </p:spPr>
        <p:txBody>
          <a:bodyPr>
            <a:spAutoFit/>
          </a:bodyPr>
          <a:lstStyle/>
          <a:p>
            <a:pPr>
              <a:spcBef>
                <a:spcPct val="50000"/>
              </a:spcBef>
            </a:pPr>
            <a:r>
              <a:rPr lang="en-US" altLang="zh-CN" sz="2000" b="1" dirty="0"/>
              <a:t>5</a:t>
            </a:r>
          </a:p>
        </p:txBody>
      </p:sp>
      <p:sp>
        <p:nvSpPr>
          <p:cNvPr id="41019" name="Text Box 64"/>
          <p:cNvSpPr txBox="1">
            <a:spLocks noChangeArrowheads="1"/>
          </p:cNvSpPr>
          <p:nvPr/>
        </p:nvSpPr>
        <p:spPr bwMode="auto">
          <a:xfrm>
            <a:off x="4857750" y="4476751"/>
            <a:ext cx="514350" cy="396875"/>
          </a:xfrm>
          <a:prstGeom prst="rect">
            <a:avLst/>
          </a:prstGeom>
          <a:noFill/>
          <a:ln w="9525">
            <a:noFill/>
            <a:miter lim="800000"/>
            <a:headEnd/>
            <a:tailEnd/>
          </a:ln>
        </p:spPr>
        <p:txBody>
          <a:bodyPr>
            <a:spAutoFit/>
          </a:bodyPr>
          <a:lstStyle/>
          <a:p>
            <a:pPr>
              <a:spcBef>
                <a:spcPct val="50000"/>
              </a:spcBef>
            </a:pPr>
            <a:r>
              <a:rPr lang="en-US" altLang="zh-CN" sz="2000" b="1" dirty="0"/>
              <a:t>6</a:t>
            </a:r>
          </a:p>
        </p:txBody>
      </p:sp>
      <p:sp>
        <p:nvSpPr>
          <p:cNvPr id="41020" name="Text Box 66"/>
          <p:cNvSpPr txBox="1">
            <a:spLocks noChangeArrowheads="1"/>
          </p:cNvSpPr>
          <p:nvPr/>
        </p:nvSpPr>
        <p:spPr bwMode="auto">
          <a:xfrm>
            <a:off x="6267450" y="1466851"/>
            <a:ext cx="514350" cy="396875"/>
          </a:xfrm>
          <a:prstGeom prst="rect">
            <a:avLst/>
          </a:prstGeom>
          <a:noFill/>
          <a:ln w="9525">
            <a:noFill/>
            <a:miter lim="800000"/>
            <a:headEnd/>
            <a:tailEnd/>
          </a:ln>
        </p:spPr>
        <p:txBody>
          <a:bodyPr>
            <a:spAutoFit/>
          </a:bodyPr>
          <a:lstStyle/>
          <a:p>
            <a:pPr>
              <a:spcBef>
                <a:spcPct val="50000"/>
              </a:spcBef>
            </a:pPr>
            <a:r>
              <a:rPr lang="en-US" altLang="zh-CN" sz="2000" b="1" dirty="0"/>
              <a:t>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3"/>
          <p:cNvSpPr>
            <a:spLocks noGrp="1"/>
          </p:cNvSpPr>
          <p:nvPr>
            <p:ph type="sldNum" sz="quarter" idx="12"/>
          </p:nvPr>
        </p:nvSpPr>
        <p:spPr>
          <a:noFill/>
        </p:spPr>
        <p:txBody>
          <a:bodyPr/>
          <a:lstStyle/>
          <a:p>
            <a:fld id="{3DBE9C1A-04B7-4F14-B8A6-6DCBA64A6863}" type="slidenum">
              <a:rPr lang="en-US" altLang="zh-CN" smtClean="0">
                <a:ea typeface="黑体" pitchFamily="49" charset="-122"/>
              </a:rPr>
              <a:pPr/>
              <a:t>41</a:t>
            </a:fld>
            <a:endParaRPr lang="en-US" altLang="zh-CN">
              <a:ea typeface="黑体" pitchFamily="49" charset="-122"/>
            </a:endParaRPr>
          </a:p>
        </p:txBody>
      </p:sp>
      <p:sp>
        <p:nvSpPr>
          <p:cNvPr id="41987" name="Oval 2"/>
          <p:cNvSpPr>
            <a:spLocks noChangeArrowheads="1"/>
          </p:cNvSpPr>
          <p:nvPr/>
        </p:nvSpPr>
        <p:spPr bwMode="auto">
          <a:xfrm>
            <a:off x="6019800" y="1828800"/>
            <a:ext cx="152400" cy="152400"/>
          </a:xfrm>
          <a:prstGeom prst="ellipse">
            <a:avLst/>
          </a:prstGeom>
          <a:solidFill>
            <a:schemeClr val="tx1"/>
          </a:solidFill>
          <a:ln w="57150">
            <a:solidFill>
              <a:schemeClr val="tx1"/>
            </a:solidFill>
            <a:round/>
            <a:headEnd/>
            <a:tailEnd/>
          </a:ln>
        </p:spPr>
        <p:txBody>
          <a:bodyPr wrap="none" anchor="ctr"/>
          <a:lstStyle/>
          <a:p>
            <a:endParaRPr lang="zh-CN" altLang="en-US"/>
          </a:p>
        </p:txBody>
      </p:sp>
      <p:sp>
        <p:nvSpPr>
          <p:cNvPr id="41988" name="Oval 3"/>
          <p:cNvSpPr>
            <a:spLocks noChangeArrowheads="1"/>
          </p:cNvSpPr>
          <p:nvPr/>
        </p:nvSpPr>
        <p:spPr bwMode="auto">
          <a:xfrm>
            <a:off x="4800600" y="2590800"/>
            <a:ext cx="152400" cy="152400"/>
          </a:xfrm>
          <a:prstGeom prst="ellipse">
            <a:avLst/>
          </a:prstGeom>
          <a:solidFill>
            <a:schemeClr val="tx1"/>
          </a:solidFill>
          <a:ln w="57150">
            <a:solidFill>
              <a:schemeClr val="tx1"/>
            </a:solidFill>
            <a:round/>
            <a:headEnd/>
            <a:tailEnd/>
          </a:ln>
        </p:spPr>
        <p:txBody>
          <a:bodyPr wrap="none" anchor="ctr"/>
          <a:lstStyle/>
          <a:p>
            <a:endParaRPr lang="zh-CN" altLang="en-US"/>
          </a:p>
        </p:txBody>
      </p:sp>
      <p:sp>
        <p:nvSpPr>
          <p:cNvPr id="41989" name="Oval 4"/>
          <p:cNvSpPr>
            <a:spLocks noChangeArrowheads="1"/>
          </p:cNvSpPr>
          <p:nvPr/>
        </p:nvSpPr>
        <p:spPr bwMode="auto">
          <a:xfrm>
            <a:off x="7239000" y="2590800"/>
            <a:ext cx="152400" cy="152400"/>
          </a:xfrm>
          <a:prstGeom prst="ellipse">
            <a:avLst/>
          </a:prstGeom>
          <a:solidFill>
            <a:schemeClr val="tx1"/>
          </a:solidFill>
          <a:ln w="57150">
            <a:solidFill>
              <a:schemeClr val="tx1"/>
            </a:solidFill>
            <a:round/>
            <a:headEnd/>
            <a:tailEnd/>
          </a:ln>
        </p:spPr>
        <p:txBody>
          <a:bodyPr wrap="none" anchor="ctr"/>
          <a:lstStyle/>
          <a:p>
            <a:endParaRPr lang="zh-CN" altLang="en-US"/>
          </a:p>
        </p:txBody>
      </p:sp>
      <p:sp>
        <p:nvSpPr>
          <p:cNvPr id="41990" name="Oval 5"/>
          <p:cNvSpPr>
            <a:spLocks noChangeArrowheads="1"/>
          </p:cNvSpPr>
          <p:nvPr/>
        </p:nvSpPr>
        <p:spPr bwMode="auto">
          <a:xfrm>
            <a:off x="4800600" y="3505200"/>
            <a:ext cx="152400" cy="152400"/>
          </a:xfrm>
          <a:prstGeom prst="ellipse">
            <a:avLst/>
          </a:prstGeom>
          <a:solidFill>
            <a:schemeClr val="tx1"/>
          </a:solidFill>
          <a:ln w="57150">
            <a:solidFill>
              <a:schemeClr val="tx1"/>
            </a:solidFill>
            <a:round/>
            <a:headEnd/>
            <a:tailEnd/>
          </a:ln>
        </p:spPr>
        <p:txBody>
          <a:bodyPr wrap="none" anchor="ctr"/>
          <a:lstStyle/>
          <a:p>
            <a:endParaRPr lang="zh-CN" altLang="en-US"/>
          </a:p>
        </p:txBody>
      </p:sp>
      <p:sp>
        <p:nvSpPr>
          <p:cNvPr id="41991" name="Oval 6"/>
          <p:cNvSpPr>
            <a:spLocks noChangeArrowheads="1"/>
          </p:cNvSpPr>
          <p:nvPr/>
        </p:nvSpPr>
        <p:spPr bwMode="auto">
          <a:xfrm>
            <a:off x="6019800" y="33528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1992" name="Oval 7"/>
          <p:cNvSpPr>
            <a:spLocks noChangeArrowheads="1"/>
          </p:cNvSpPr>
          <p:nvPr/>
        </p:nvSpPr>
        <p:spPr bwMode="auto">
          <a:xfrm>
            <a:off x="7239000" y="3505200"/>
            <a:ext cx="152400" cy="152400"/>
          </a:xfrm>
          <a:prstGeom prst="ellipse">
            <a:avLst/>
          </a:prstGeom>
          <a:solidFill>
            <a:schemeClr val="tx1"/>
          </a:solidFill>
          <a:ln w="57150">
            <a:solidFill>
              <a:schemeClr val="tx1"/>
            </a:solidFill>
            <a:round/>
            <a:headEnd/>
            <a:tailEnd/>
          </a:ln>
        </p:spPr>
        <p:txBody>
          <a:bodyPr wrap="none" anchor="ctr"/>
          <a:lstStyle/>
          <a:p>
            <a:endParaRPr lang="zh-CN" altLang="en-US"/>
          </a:p>
        </p:txBody>
      </p:sp>
      <p:sp>
        <p:nvSpPr>
          <p:cNvPr id="41993" name="Oval 8"/>
          <p:cNvSpPr>
            <a:spLocks noChangeArrowheads="1"/>
          </p:cNvSpPr>
          <p:nvPr/>
        </p:nvSpPr>
        <p:spPr bwMode="auto">
          <a:xfrm>
            <a:off x="8763000" y="31242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1994" name="Oval 9"/>
          <p:cNvSpPr>
            <a:spLocks noChangeArrowheads="1"/>
          </p:cNvSpPr>
          <p:nvPr/>
        </p:nvSpPr>
        <p:spPr bwMode="auto">
          <a:xfrm>
            <a:off x="8763000" y="41148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1995" name="Line 10"/>
          <p:cNvSpPr>
            <a:spLocks noChangeShapeType="1"/>
          </p:cNvSpPr>
          <p:nvPr/>
        </p:nvSpPr>
        <p:spPr bwMode="auto">
          <a:xfrm flipH="1">
            <a:off x="4953000" y="1981200"/>
            <a:ext cx="1066800" cy="609600"/>
          </a:xfrm>
          <a:prstGeom prst="line">
            <a:avLst/>
          </a:prstGeom>
          <a:noFill/>
          <a:ln w="57150">
            <a:solidFill>
              <a:schemeClr val="tx1"/>
            </a:solidFill>
            <a:round/>
            <a:headEnd/>
            <a:tailEnd/>
          </a:ln>
        </p:spPr>
        <p:txBody>
          <a:bodyPr wrap="none" anchor="ctr"/>
          <a:lstStyle/>
          <a:p>
            <a:endParaRPr lang="zh-CN" altLang="en-US"/>
          </a:p>
        </p:txBody>
      </p:sp>
      <p:sp>
        <p:nvSpPr>
          <p:cNvPr id="41996" name="Line 11"/>
          <p:cNvSpPr>
            <a:spLocks noChangeShapeType="1"/>
          </p:cNvSpPr>
          <p:nvPr/>
        </p:nvSpPr>
        <p:spPr bwMode="auto">
          <a:xfrm>
            <a:off x="6096000" y="1981200"/>
            <a:ext cx="1143000" cy="609600"/>
          </a:xfrm>
          <a:prstGeom prst="line">
            <a:avLst/>
          </a:prstGeom>
          <a:noFill/>
          <a:ln w="57150">
            <a:solidFill>
              <a:schemeClr val="tx1"/>
            </a:solidFill>
            <a:round/>
            <a:headEnd/>
            <a:tailEnd/>
          </a:ln>
        </p:spPr>
        <p:txBody>
          <a:bodyPr wrap="none" anchor="ctr"/>
          <a:lstStyle/>
          <a:p>
            <a:endParaRPr lang="zh-CN" altLang="en-US"/>
          </a:p>
        </p:txBody>
      </p:sp>
      <p:sp>
        <p:nvSpPr>
          <p:cNvPr id="41997" name="Line 12"/>
          <p:cNvSpPr>
            <a:spLocks noChangeShapeType="1"/>
          </p:cNvSpPr>
          <p:nvPr/>
        </p:nvSpPr>
        <p:spPr bwMode="auto">
          <a:xfrm>
            <a:off x="4876800" y="2743200"/>
            <a:ext cx="0" cy="762000"/>
          </a:xfrm>
          <a:prstGeom prst="line">
            <a:avLst/>
          </a:prstGeom>
          <a:noFill/>
          <a:ln w="57150">
            <a:solidFill>
              <a:schemeClr val="tx1"/>
            </a:solidFill>
            <a:round/>
            <a:headEnd/>
            <a:tailEnd/>
          </a:ln>
        </p:spPr>
        <p:txBody>
          <a:bodyPr wrap="none" anchor="ctr"/>
          <a:lstStyle/>
          <a:p>
            <a:endParaRPr lang="zh-CN" altLang="en-US"/>
          </a:p>
        </p:txBody>
      </p:sp>
      <p:sp>
        <p:nvSpPr>
          <p:cNvPr id="41998" name="Line 13"/>
          <p:cNvSpPr>
            <a:spLocks noChangeShapeType="1"/>
          </p:cNvSpPr>
          <p:nvPr/>
        </p:nvSpPr>
        <p:spPr bwMode="auto">
          <a:xfrm>
            <a:off x="7315200" y="2743200"/>
            <a:ext cx="0" cy="762000"/>
          </a:xfrm>
          <a:prstGeom prst="line">
            <a:avLst/>
          </a:prstGeom>
          <a:noFill/>
          <a:ln w="57150">
            <a:solidFill>
              <a:schemeClr val="tx1"/>
            </a:solidFill>
            <a:round/>
            <a:headEnd/>
            <a:tailEnd/>
          </a:ln>
        </p:spPr>
        <p:txBody>
          <a:bodyPr wrap="none" anchor="ctr"/>
          <a:lstStyle/>
          <a:p>
            <a:endParaRPr lang="zh-CN" altLang="en-US"/>
          </a:p>
        </p:txBody>
      </p:sp>
      <p:sp>
        <p:nvSpPr>
          <p:cNvPr id="41999" name="Line 14"/>
          <p:cNvSpPr>
            <a:spLocks noChangeShapeType="1"/>
          </p:cNvSpPr>
          <p:nvPr/>
        </p:nvSpPr>
        <p:spPr bwMode="auto">
          <a:xfrm>
            <a:off x="6096000" y="1981200"/>
            <a:ext cx="0" cy="1371600"/>
          </a:xfrm>
          <a:prstGeom prst="line">
            <a:avLst/>
          </a:prstGeom>
          <a:noFill/>
          <a:ln w="57150">
            <a:solidFill>
              <a:schemeClr val="tx1"/>
            </a:solidFill>
            <a:round/>
            <a:headEnd/>
            <a:tailEnd/>
          </a:ln>
        </p:spPr>
        <p:txBody>
          <a:bodyPr wrap="none" anchor="ctr"/>
          <a:lstStyle/>
          <a:p>
            <a:endParaRPr lang="zh-CN" altLang="en-US"/>
          </a:p>
        </p:txBody>
      </p:sp>
      <p:sp>
        <p:nvSpPr>
          <p:cNvPr id="42000" name="Oval 15"/>
          <p:cNvSpPr>
            <a:spLocks noChangeArrowheads="1"/>
          </p:cNvSpPr>
          <p:nvPr/>
        </p:nvSpPr>
        <p:spPr bwMode="auto">
          <a:xfrm>
            <a:off x="3657600" y="28956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2001" name="Oval 16"/>
          <p:cNvSpPr>
            <a:spLocks noChangeArrowheads="1"/>
          </p:cNvSpPr>
          <p:nvPr/>
        </p:nvSpPr>
        <p:spPr bwMode="auto">
          <a:xfrm>
            <a:off x="3581400" y="40386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2002" name="Line 17"/>
          <p:cNvSpPr>
            <a:spLocks noChangeShapeType="1"/>
          </p:cNvSpPr>
          <p:nvPr/>
        </p:nvSpPr>
        <p:spPr bwMode="auto">
          <a:xfrm flipV="1">
            <a:off x="3810000" y="2667000"/>
            <a:ext cx="990600" cy="304800"/>
          </a:xfrm>
          <a:prstGeom prst="line">
            <a:avLst/>
          </a:prstGeom>
          <a:noFill/>
          <a:ln w="57150">
            <a:solidFill>
              <a:schemeClr val="tx1"/>
            </a:solidFill>
            <a:round/>
            <a:headEnd/>
            <a:tailEnd/>
          </a:ln>
        </p:spPr>
        <p:txBody>
          <a:bodyPr wrap="none" anchor="ctr"/>
          <a:lstStyle/>
          <a:p>
            <a:endParaRPr lang="zh-CN" altLang="en-US"/>
          </a:p>
        </p:txBody>
      </p:sp>
      <p:sp>
        <p:nvSpPr>
          <p:cNvPr id="42003" name="Line 18"/>
          <p:cNvSpPr>
            <a:spLocks noChangeShapeType="1"/>
          </p:cNvSpPr>
          <p:nvPr/>
        </p:nvSpPr>
        <p:spPr bwMode="auto">
          <a:xfrm flipH="1" flipV="1">
            <a:off x="7391400" y="2667000"/>
            <a:ext cx="1371600" cy="533400"/>
          </a:xfrm>
          <a:prstGeom prst="line">
            <a:avLst/>
          </a:prstGeom>
          <a:noFill/>
          <a:ln w="57150">
            <a:solidFill>
              <a:schemeClr val="tx1"/>
            </a:solidFill>
            <a:round/>
            <a:headEnd/>
            <a:tailEnd/>
          </a:ln>
        </p:spPr>
        <p:txBody>
          <a:bodyPr wrap="none" anchor="ctr"/>
          <a:lstStyle/>
          <a:p>
            <a:endParaRPr lang="zh-CN" altLang="en-US"/>
          </a:p>
        </p:txBody>
      </p:sp>
      <p:sp>
        <p:nvSpPr>
          <p:cNvPr id="42004" name="Line 19"/>
          <p:cNvSpPr>
            <a:spLocks noChangeShapeType="1"/>
          </p:cNvSpPr>
          <p:nvPr/>
        </p:nvSpPr>
        <p:spPr bwMode="auto">
          <a:xfrm flipH="1" flipV="1">
            <a:off x="7315200" y="3581400"/>
            <a:ext cx="1447800" cy="609600"/>
          </a:xfrm>
          <a:prstGeom prst="line">
            <a:avLst/>
          </a:prstGeom>
          <a:noFill/>
          <a:ln w="57150">
            <a:solidFill>
              <a:schemeClr val="tx1"/>
            </a:solidFill>
            <a:round/>
            <a:headEnd/>
            <a:tailEnd/>
          </a:ln>
        </p:spPr>
        <p:txBody>
          <a:bodyPr wrap="none" anchor="ctr"/>
          <a:lstStyle/>
          <a:p>
            <a:endParaRPr lang="zh-CN" altLang="en-US"/>
          </a:p>
        </p:txBody>
      </p:sp>
      <p:sp>
        <p:nvSpPr>
          <p:cNvPr id="42005" name="Line 20"/>
          <p:cNvSpPr>
            <a:spLocks noChangeShapeType="1"/>
          </p:cNvSpPr>
          <p:nvPr/>
        </p:nvSpPr>
        <p:spPr bwMode="auto">
          <a:xfrm flipV="1">
            <a:off x="3733800" y="3657600"/>
            <a:ext cx="1066800" cy="457200"/>
          </a:xfrm>
          <a:prstGeom prst="line">
            <a:avLst/>
          </a:prstGeom>
          <a:noFill/>
          <a:ln w="57150">
            <a:solidFill>
              <a:schemeClr val="tx1"/>
            </a:solidFill>
            <a:round/>
            <a:headEnd/>
            <a:tailEnd/>
          </a:ln>
        </p:spPr>
        <p:txBody>
          <a:bodyPr wrap="none" anchor="ctr"/>
          <a:lstStyle/>
          <a:p>
            <a:endParaRPr lang="zh-CN" altLang="en-US"/>
          </a:p>
        </p:txBody>
      </p:sp>
      <p:sp>
        <p:nvSpPr>
          <p:cNvPr id="42006" name="Oval 21"/>
          <p:cNvSpPr>
            <a:spLocks noChangeArrowheads="1"/>
          </p:cNvSpPr>
          <p:nvPr/>
        </p:nvSpPr>
        <p:spPr bwMode="auto">
          <a:xfrm>
            <a:off x="4724400" y="4572000"/>
            <a:ext cx="152400" cy="152400"/>
          </a:xfrm>
          <a:prstGeom prst="ellipse">
            <a:avLst/>
          </a:prstGeom>
          <a:solidFill>
            <a:srgbClr val="FF0000"/>
          </a:solidFill>
          <a:ln w="57150">
            <a:solidFill>
              <a:srgbClr val="FF0000"/>
            </a:solidFill>
            <a:round/>
            <a:headEnd/>
            <a:tailEnd/>
          </a:ln>
        </p:spPr>
        <p:txBody>
          <a:bodyPr wrap="none" anchor="ctr"/>
          <a:lstStyle/>
          <a:p>
            <a:endParaRPr lang="zh-CN" altLang="en-US"/>
          </a:p>
        </p:txBody>
      </p:sp>
      <p:sp>
        <p:nvSpPr>
          <p:cNvPr id="42007" name="Oval 22"/>
          <p:cNvSpPr>
            <a:spLocks noChangeArrowheads="1"/>
          </p:cNvSpPr>
          <p:nvPr/>
        </p:nvSpPr>
        <p:spPr bwMode="auto">
          <a:xfrm>
            <a:off x="4648200" y="56388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2008" name="Oval 23"/>
          <p:cNvSpPr>
            <a:spLocks noChangeArrowheads="1"/>
          </p:cNvSpPr>
          <p:nvPr/>
        </p:nvSpPr>
        <p:spPr bwMode="auto">
          <a:xfrm>
            <a:off x="3657600" y="51816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2009" name="Oval 24"/>
          <p:cNvSpPr>
            <a:spLocks noChangeArrowheads="1"/>
          </p:cNvSpPr>
          <p:nvPr/>
        </p:nvSpPr>
        <p:spPr bwMode="auto">
          <a:xfrm>
            <a:off x="5943600" y="4572000"/>
            <a:ext cx="152400" cy="152400"/>
          </a:xfrm>
          <a:prstGeom prst="ellipse">
            <a:avLst/>
          </a:prstGeom>
          <a:solidFill>
            <a:schemeClr val="tx1"/>
          </a:solidFill>
          <a:ln w="57150">
            <a:solidFill>
              <a:schemeClr val="tx1"/>
            </a:solidFill>
            <a:round/>
            <a:headEnd/>
            <a:tailEnd/>
          </a:ln>
        </p:spPr>
        <p:txBody>
          <a:bodyPr wrap="none" anchor="ctr"/>
          <a:lstStyle/>
          <a:p>
            <a:endParaRPr lang="zh-CN" altLang="en-US"/>
          </a:p>
        </p:txBody>
      </p:sp>
      <p:sp>
        <p:nvSpPr>
          <p:cNvPr id="42010" name="Oval 25"/>
          <p:cNvSpPr>
            <a:spLocks noChangeArrowheads="1"/>
          </p:cNvSpPr>
          <p:nvPr/>
        </p:nvSpPr>
        <p:spPr bwMode="auto">
          <a:xfrm>
            <a:off x="7162800" y="4648200"/>
            <a:ext cx="152400" cy="152400"/>
          </a:xfrm>
          <a:prstGeom prst="ellipse">
            <a:avLst/>
          </a:prstGeom>
          <a:solidFill>
            <a:schemeClr val="tx1"/>
          </a:solidFill>
          <a:ln w="57150">
            <a:solidFill>
              <a:schemeClr val="tx1"/>
            </a:solidFill>
            <a:round/>
            <a:headEnd/>
            <a:tailEnd/>
          </a:ln>
        </p:spPr>
        <p:txBody>
          <a:bodyPr wrap="none" anchor="ctr"/>
          <a:lstStyle/>
          <a:p>
            <a:endParaRPr lang="zh-CN" altLang="en-US"/>
          </a:p>
        </p:txBody>
      </p:sp>
      <p:sp>
        <p:nvSpPr>
          <p:cNvPr id="42011" name="Oval 26"/>
          <p:cNvSpPr>
            <a:spLocks noChangeArrowheads="1"/>
          </p:cNvSpPr>
          <p:nvPr/>
        </p:nvSpPr>
        <p:spPr bwMode="auto">
          <a:xfrm>
            <a:off x="8686800" y="53340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2012" name="Oval 27"/>
          <p:cNvSpPr>
            <a:spLocks noChangeArrowheads="1"/>
          </p:cNvSpPr>
          <p:nvPr/>
        </p:nvSpPr>
        <p:spPr bwMode="auto">
          <a:xfrm>
            <a:off x="6858000" y="57150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2013" name="Line 28"/>
          <p:cNvSpPr>
            <a:spLocks noChangeShapeType="1"/>
          </p:cNvSpPr>
          <p:nvPr/>
        </p:nvSpPr>
        <p:spPr bwMode="auto">
          <a:xfrm flipH="1">
            <a:off x="4800600" y="3657600"/>
            <a:ext cx="76200" cy="914400"/>
          </a:xfrm>
          <a:prstGeom prst="line">
            <a:avLst/>
          </a:prstGeom>
          <a:noFill/>
          <a:ln w="57150">
            <a:solidFill>
              <a:schemeClr val="tx1"/>
            </a:solidFill>
            <a:round/>
            <a:headEnd/>
            <a:tailEnd/>
          </a:ln>
        </p:spPr>
        <p:txBody>
          <a:bodyPr wrap="none" anchor="ctr"/>
          <a:lstStyle/>
          <a:p>
            <a:endParaRPr lang="zh-CN" altLang="en-US"/>
          </a:p>
        </p:txBody>
      </p:sp>
      <p:sp>
        <p:nvSpPr>
          <p:cNvPr id="42014" name="Line 29"/>
          <p:cNvSpPr>
            <a:spLocks noChangeShapeType="1"/>
          </p:cNvSpPr>
          <p:nvPr/>
        </p:nvSpPr>
        <p:spPr bwMode="auto">
          <a:xfrm flipV="1">
            <a:off x="3810000" y="4724400"/>
            <a:ext cx="914400" cy="533400"/>
          </a:xfrm>
          <a:prstGeom prst="line">
            <a:avLst/>
          </a:prstGeom>
          <a:noFill/>
          <a:ln w="57150">
            <a:solidFill>
              <a:srgbClr val="FF0000"/>
            </a:solidFill>
            <a:round/>
            <a:headEnd/>
            <a:tailEnd/>
          </a:ln>
        </p:spPr>
        <p:txBody>
          <a:bodyPr wrap="none" anchor="ctr"/>
          <a:lstStyle/>
          <a:p>
            <a:endParaRPr lang="zh-CN" altLang="en-US"/>
          </a:p>
        </p:txBody>
      </p:sp>
      <p:sp>
        <p:nvSpPr>
          <p:cNvPr id="42015" name="Line 30"/>
          <p:cNvSpPr>
            <a:spLocks noChangeShapeType="1"/>
          </p:cNvSpPr>
          <p:nvPr/>
        </p:nvSpPr>
        <p:spPr bwMode="auto">
          <a:xfrm flipH="1">
            <a:off x="4724400" y="4724400"/>
            <a:ext cx="76200" cy="914400"/>
          </a:xfrm>
          <a:prstGeom prst="line">
            <a:avLst/>
          </a:prstGeom>
          <a:noFill/>
          <a:ln w="57150">
            <a:solidFill>
              <a:srgbClr val="FF0000"/>
            </a:solidFill>
            <a:round/>
            <a:headEnd/>
            <a:tailEnd/>
          </a:ln>
        </p:spPr>
        <p:txBody>
          <a:bodyPr wrap="none" anchor="ctr"/>
          <a:lstStyle/>
          <a:p>
            <a:endParaRPr lang="zh-CN" altLang="en-US"/>
          </a:p>
        </p:txBody>
      </p:sp>
      <p:sp>
        <p:nvSpPr>
          <p:cNvPr id="42016" name="Line 31"/>
          <p:cNvSpPr>
            <a:spLocks noChangeShapeType="1"/>
          </p:cNvSpPr>
          <p:nvPr/>
        </p:nvSpPr>
        <p:spPr bwMode="auto">
          <a:xfrm flipV="1">
            <a:off x="4724400" y="4724400"/>
            <a:ext cx="1295400" cy="914400"/>
          </a:xfrm>
          <a:prstGeom prst="line">
            <a:avLst/>
          </a:prstGeom>
          <a:noFill/>
          <a:ln w="57150">
            <a:solidFill>
              <a:schemeClr val="tx1"/>
            </a:solidFill>
            <a:round/>
            <a:headEnd/>
            <a:tailEnd/>
          </a:ln>
        </p:spPr>
        <p:txBody>
          <a:bodyPr wrap="none" anchor="ctr"/>
          <a:lstStyle/>
          <a:p>
            <a:endParaRPr lang="zh-CN" altLang="en-US"/>
          </a:p>
        </p:txBody>
      </p:sp>
      <p:sp>
        <p:nvSpPr>
          <p:cNvPr id="42017" name="Line 32"/>
          <p:cNvSpPr>
            <a:spLocks noChangeShapeType="1"/>
          </p:cNvSpPr>
          <p:nvPr/>
        </p:nvSpPr>
        <p:spPr bwMode="auto">
          <a:xfrm>
            <a:off x="6019800" y="4724400"/>
            <a:ext cx="914400" cy="990600"/>
          </a:xfrm>
          <a:prstGeom prst="line">
            <a:avLst/>
          </a:prstGeom>
          <a:noFill/>
          <a:ln w="57150">
            <a:solidFill>
              <a:schemeClr val="tx1"/>
            </a:solidFill>
            <a:round/>
            <a:headEnd/>
            <a:tailEnd/>
          </a:ln>
        </p:spPr>
        <p:txBody>
          <a:bodyPr wrap="none" anchor="ctr"/>
          <a:lstStyle/>
          <a:p>
            <a:endParaRPr lang="zh-CN" altLang="en-US"/>
          </a:p>
        </p:txBody>
      </p:sp>
      <p:sp>
        <p:nvSpPr>
          <p:cNvPr id="42018" name="Line 33"/>
          <p:cNvSpPr>
            <a:spLocks noChangeShapeType="1"/>
          </p:cNvSpPr>
          <p:nvPr/>
        </p:nvSpPr>
        <p:spPr bwMode="auto">
          <a:xfrm>
            <a:off x="6019800" y="4648200"/>
            <a:ext cx="1143000" cy="76200"/>
          </a:xfrm>
          <a:prstGeom prst="line">
            <a:avLst/>
          </a:prstGeom>
          <a:noFill/>
          <a:ln w="57150">
            <a:solidFill>
              <a:schemeClr val="tx1"/>
            </a:solidFill>
            <a:round/>
            <a:headEnd/>
            <a:tailEnd/>
          </a:ln>
        </p:spPr>
        <p:txBody>
          <a:bodyPr wrap="none" anchor="ctr"/>
          <a:lstStyle/>
          <a:p>
            <a:endParaRPr lang="zh-CN" altLang="en-US"/>
          </a:p>
        </p:txBody>
      </p:sp>
      <p:sp>
        <p:nvSpPr>
          <p:cNvPr id="42019" name="Line 34"/>
          <p:cNvSpPr>
            <a:spLocks noChangeShapeType="1"/>
          </p:cNvSpPr>
          <p:nvPr/>
        </p:nvSpPr>
        <p:spPr bwMode="auto">
          <a:xfrm flipH="1">
            <a:off x="7239000" y="3657600"/>
            <a:ext cx="76200" cy="990600"/>
          </a:xfrm>
          <a:prstGeom prst="line">
            <a:avLst/>
          </a:prstGeom>
          <a:noFill/>
          <a:ln w="57150">
            <a:solidFill>
              <a:schemeClr val="tx1"/>
            </a:solidFill>
            <a:round/>
            <a:headEnd/>
            <a:tailEnd/>
          </a:ln>
        </p:spPr>
        <p:txBody>
          <a:bodyPr wrap="none" anchor="ctr"/>
          <a:lstStyle/>
          <a:p>
            <a:endParaRPr lang="zh-CN" altLang="en-US"/>
          </a:p>
        </p:txBody>
      </p:sp>
      <p:sp>
        <p:nvSpPr>
          <p:cNvPr id="42020" name="Line 35"/>
          <p:cNvSpPr>
            <a:spLocks noChangeShapeType="1"/>
          </p:cNvSpPr>
          <p:nvPr/>
        </p:nvSpPr>
        <p:spPr bwMode="auto">
          <a:xfrm>
            <a:off x="7315200" y="4800600"/>
            <a:ext cx="1371600" cy="533400"/>
          </a:xfrm>
          <a:prstGeom prst="line">
            <a:avLst/>
          </a:prstGeom>
          <a:noFill/>
          <a:ln w="57150">
            <a:solidFill>
              <a:schemeClr val="tx1"/>
            </a:solidFill>
            <a:round/>
            <a:headEnd/>
            <a:tailEnd/>
          </a:ln>
        </p:spPr>
        <p:txBody>
          <a:bodyPr wrap="none" anchor="ctr"/>
          <a:lstStyle/>
          <a:p>
            <a:endParaRPr lang="zh-CN" altLang="en-US"/>
          </a:p>
        </p:txBody>
      </p:sp>
      <p:sp>
        <p:nvSpPr>
          <p:cNvPr id="42021" name="Line 36"/>
          <p:cNvSpPr>
            <a:spLocks noChangeShapeType="1"/>
          </p:cNvSpPr>
          <p:nvPr/>
        </p:nvSpPr>
        <p:spPr bwMode="auto">
          <a:xfrm flipH="1">
            <a:off x="6019800" y="3505200"/>
            <a:ext cx="76200" cy="1066800"/>
          </a:xfrm>
          <a:prstGeom prst="line">
            <a:avLst/>
          </a:prstGeom>
          <a:noFill/>
          <a:ln w="57150" cap="rnd">
            <a:solidFill>
              <a:schemeClr val="tx1"/>
            </a:solidFill>
            <a:prstDash val="sysDot"/>
            <a:round/>
            <a:headEnd/>
            <a:tailEnd/>
          </a:ln>
        </p:spPr>
        <p:txBody>
          <a:bodyPr wrap="none" anchor="ctr"/>
          <a:lstStyle/>
          <a:p>
            <a:endParaRPr lang="zh-CN" altLang="en-US"/>
          </a:p>
        </p:txBody>
      </p:sp>
      <p:sp>
        <p:nvSpPr>
          <p:cNvPr id="42022" name="Line 37"/>
          <p:cNvSpPr>
            <a:spLocks noChangeShapeType="1"/>
          </p:cNvSpPr>
          <p:nvPr/>
        </p:nvSpPr>
        <p:spPr bwMode="auto">
          <a:xfrm flipV="1">
            <a:off x="4953000" y="1981200"/>
            <a:ext cx="762000" cy="3048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2023" name="Line 38"/>
          <p:cNvSpPr>
            <a:spLocks noChangeShapeType="1"/>
          </p:cNvSpPr>
          <p:nvPr/>
        </p:nvSpPr>
        <p:spPr bwMode="auto">
          <a:xfrm flipV="1">
            <a:off x="3886200" y="2590800"/>
            <a:ext cx="609600" cy="1524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2024" name="Line 39"/>
          <p:cNvSpPr>
            <a:spLocks noChangeShapeType="1"/>
          </p:cNvSpPr>
          <p:nvPr/>
        </p:nvSpPr>
        <p:spPr bwMode="auto">
          <a:xfrm flipV="1">
            <a:off x="5105400" y="2819400"/>
            <a:ext cx="0" cy="5334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2025" name="Line 40"/>
          <p:cNvSpPr>
            <a:spLocks noChangeShapeType="1"/>
          </p:cNvSpPr>
          <p:nvPr/>
        </p:nvSpPr>
        <p:spPr bwMode="auto">
          <a:xfrm flipV="1">
            <a:off x="4953000" y="3810000"/>
            <a:ext cx="76200" cy="6096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2026" name="Line 41"/>
          <p:cNvSpPr>
            <a:spLocks noChangeShapeType="1"/>
          </p:cNvSpPr>
          <p:nvPr/>
        </p:nvSpPr>
        <p:spPr bwMode="auto">
          <a:xfrm flipH="1" flipV="1">
            <a:off x="6477000" y="1981200"/>
            <a:ext cx="762000" cy="3810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2027" name="Line 42"/>
          <p:cNvSpPr>
            <a:spLocks noChangeShapeType="1"/>
          </p:cNvSpPr>
          <p:nvPr/>
        </p:nvSpPr>
        <p:spPr bwMode="auto">
          <a:xfrm flipH="1" flipV="1">
            <a:off x="6248400" y="2362200"/>
            <a:ext cx="76200" cy="6858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2028" name="Line 43"/>
          <p:cNvSpPr>
            <a:spLocks noChangeShapeType="1"/>
          </p:cNvSpPr>
          <p:nvPr/>
        </p:nvSpPr>
        <p:spPr bwMode="auto">
          <a:xfrm flipH="1" flipV="1">
            <a:off x="7924800" y="2667000"/>
            <a:ext cx="685800" cy="2286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2029" name="Line 44"/>
          <p:cNvSpPr>
            <a:spLocks noChangeShapeType="1"/>
          </p:cNvSpPr>
          <p:nvPr/>
        </p:nvSpPr>
        <p:spPr bwMode="auto">
          <a:xfrm flipH="1" flipV="1">
            <a:off x="7848600" y="3657600"/>
            <a:ext cx="762000" cy="3048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2030" name="Line 45"/>
          <p:cNvSpPr>
            <a:spLocks noChangeShapeType="1"/>
          </p:cNvSpPr>
          <p:nvPr/>
        </p:nvSpPr>
        <p:spPr bwMode="auto">
          <a:xfrm flipH="1" flipV="1">
            <a:off x="7620000" y="4724400"/>
            <a:ext cx="990600" cy="3810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2031" name="Line 46"/>
          <p:cNvSpPr>
            <a:spLocks noChangeShapeType="1"/>
          </p:cNvSpPr>
          <p:nvPr/>
        </p:nvSpPr>
        <p:spPr bwMode="auto">
          <a:xfrm flipV="1">
            <a:off x="7467600" y="2895600"/>
            <a:ext cx="0" cy="4572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2032" name="Line 47"/>
          <p:cNvSpPr>
            <a:spLocks noChangeShapeType="1"/>
          </p:cNvSpPr>
          <p:nvPr/>
        </p:nvSpPr>
        <p:spPr bwMode="auto">
          <a:xfrm flipV="1">
            <a:off x="7391400" y="3962400"/>
            <a:ext cx="76200" cy="5334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2033" name="Line 48"/>
          <p:cNvSpPr>
            <a:spLocks noChangeShapeType="1"/>
          </p:cNvSpPr>
          <p:nvPr/>
        </p:nvSpPr>
        <p:spPr bwMode="auto">
          <a:xfrm>
            <a:off x="6324600" y="4495800"/>
            <a:ext cx="609600" cy="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2034" name="Line 49"/>
          <p:cNvSpPr>
            <a:spLocks noChangeShapeType="1"/>
          </p:cNvSpPr>
          <p:nvPr/>
        </p:nvSpPr>
        <p:spPr bwMode="auto">
          <a:xfrm flipH="1" flipV="1">
            <a:off x="6400800" y="4876800"/>
            <a:ext cx="609600" cy="6096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2035" name="Line 50"/>
          <p:cNvSpPr>
            <a:spLocks noChangeShapeType="1"/>
          </p:cNvSpPr>
          <p:nvPr/>
        </p:nvSpPr>
        <p:spPr bwMode="auto">
          <a:xfrm flipV="1">
            <a:off x="5257800" y="5105400"/>
            <a:ext cx="609600" cy="4572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2036" name="Line 51"/>
          <p:cNvSpPr>
            <a:spLocks noChangeShapeType="1"/>
          </p:cNvSpPr>
          <p:nvPr/>
        </p:nvSpPr>
        <p:spPr bwMode="auto">
          <a:xfrm flipV="1">
            <a:off x="3886200" y="3581400"/>
            <a:ext cx="609600" cy="2286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2037" name="Line 52"/>
          <p:cNvSpPr>
            <a:spLocks noChangeShapeType="1"/>
          </p:cNvSpPr>
          <p:nvPr/>
        </p:nvSpPr>
        <p:spPr bwMode="auto">
          <a:xfrm>
            <a:off x="5562600" y="5181600"/>
            <a:ext cx="76200" cy="304800"/>
          </a:xfrm>
          <a:prstGeom prst="line">
            <a:avLst/>
          </a:prstGeom>
          <a:noFill/>
          <a:ln w="57150">
            <a:solidFill>
              <a:srgbClr val="FF0000"/>
            </a:solidFill>
            <a:round/>
            <a:headEnd/>
            <a:tailEnd/>
          </a:ln>
        </p:spPr>
        <p:txBody>
          <a:bodyPr wrap="none" anchor="ctr"/>
          <a:lstStyle/>
          <a:p>
            <a:endParaRPr lang="zh-CN" altLang="en-US"/>
          </a:p>
        </p:txBody>
      </p:sp>
      <p:sp>
        <p:nvSpPr>
          <p:cNvPr id="42038" name="Line 53"/>
          <p:cNvSpPr>
            <a:spLocks noChangeShapeType="1"/>
          </p:cNvSpPr>
          <p:nvPr/>
        </p:nvSpPr>
        <p:spPr bwMode="auto">
          <a:xfrm>
            <a:off x="5410200" y="5334000"/>
            <a:ext cx="381000" cy="0"/>
          </a:xfrm>
          <a:prstGeom prst="line">
            <a:avLst/>
          </a:prstGeom>
          <a:noFill/>
          <a:ln w="57150">
            <a:solidFill>
              <a:srgbClr val="FF0000"/>
            </a:solidFill>
            <a:round/>
            <a:headEnd/>
            <a:tailEnd/>
          </a:ln>
        </p:spPr>
        <p:txBody>
          <a:bodyPr wrap="none" anchor="ctr"/>
          <a:lstStyle/>
          <a:p>
            <a:endParaRPr lang="zh-CN" altLang="en-US"/>
          </a:p>
        </p:txBody>
      </p:sp>
      <p:sp>
        <p:nvSpPr>
          <p:cNvPr id="42039" name="Line 54"/>
          <p:cNvSpPr>
            <a:spLocks noChangeShapeType="1"/>
          </p:cNvSpPr>
          <p:nvPr/>
        </p:nvSpPr>
        <p:spPr bwMode="auto">
          <a:xfrm flipV="1">
            <a:off x="4876800" y="4876800"/>
            <a:ext cx="76200" cy="457200"/>
          </a:xfrm>
          <a:prstGeom prst="line">
            <a:avLst/>
          </a:prstGeom>
          <a:noFill/>
          <a:ln w="57150">
            <a:solidFill>
              <a:srgbClr val="FF0000"/>
            </a:solidFill>
            <a:round/>
            <a:headEnd/>
            <a:tailEnd type="triangle" w="med" len="med"/>
          </a:ln>
        </p:spPr>
        <p:txBody>
          <a:bodyPr wrap="none" anchor="ctr"/>
          <a:lstStyle/>
          <a:p>
            <a:endParaRPr lang="zh-CN" altLang="en-US"/>
          </a:p>
        </p:txBody>
      </p:sp>
      <p:sp>
        <p:nvSpPr>
          <p:cNvPr id="42040" name="Line 55"/>
          <p:cNvSpPr>
            <a:spLocks noChangeShapeType="1"/>
          </p:cNvSpPr>
          <p:nvPr/>
        </p:nvSpPr>
        <p:spPr bwMode="auto">
          <a:xfrm flipV="1">
            <a:off x="3962400" y="4724400"/>
            <a:ext cx="457200" cy="228600"/>
          </a:xfrm>
          <a:prstGeom prst="line">
            <a:avLst/>
          </a:prstGeom>
          <a:noFill/>
          <a:ln w="57150">
            <a:solidFill>
              <a:srgbClr val="FF0000"/>
            </a:solidFill>
            <a:round/>
            <a:headEnd/>
            <a:tailEnd type="triangle" w="med" len="med"/>
          </a:ln>
        </p:spPr>
        <p:txBody>
          <a:bodyPr wrap="none" anchor="ctr"/>
          <a:lstStyle/>
          <a:p>
            <a:endParaRPr lang="zh-CN" altLang="en-US"/>
          </a:p>
        </p:txBody>
      </p:sp>
      <p:sp>
        <p:nvSpPr>
          <p:cNvPr id="42041" name="Text Box 56"/>
          <p:cNvSpPr txBox="1">
            <a:spLocks noChangeArrowheads="1"/>
          </p:cNvSpPr>
          <p:nvPr/>
        </p:nvSpPr>
        <p:spPr bwMode="auto">
          <a:xfrm>
            <a:off x="2438400" y="533401"/>
            <a:ext cx="6343650" cy="584775"/>
          </a:xfrm>
          <a:prstGeom prst="rect">
            <a:avLst/>
          </a:prstGeom>
          <a:noFill/>
          <a:ln w="9525">
            <a:noFill/>
            <a:miter lim="800000"/>
            <a:headEnd/>
            <a:tailEnd/>
          </a:ln>
        </p:spPr>
        <p:txBody>
          <a:bodyPr>
            <a:spAutoFit/>
          </a:bodyPr>
          <a:lstStyle/>
          <a:p>
            <a:pPr>
              <a:spcBef>
                <a:spcPct val="0"/>
              </a:spcBef>
              <a:defRPr/>
            </a:pPr>
            <a:r>
              <a:rPr lang="zh-CN" altLang="en-US" sz="3200" b="1" dirty="0">
                <a:solidFill>
                  <a:srgbClr val="C00000"/>
                </a:solidFill>
                <a:latin typeface="Times New Roman" pitchFamily="18" charset="0"/>
                <a:ea typeface="+mj-ea"/>
                <a:cs typeface="Times New Roman" pitchFamily="18" charset="0"/>
              </a:rPr>
              <a:t>修改指针举例（续</a:t>
            </a:r>
            <a:r>
              <a:rPr lang="en-US" altLang="zh-CN" sz="3200" b="1" dirty="0">
                <a:solidFill>
                  <a:srgbClr val="C00000"/>
                </a:solidFill>
                <a:latin typeface="Times New Roman" pitchFamily="18" charset="0"/>
                <a:ea typeface="+mj-ea"/>
                <a:cs typeface="Times New Roman" pitchFamily="18" charset="0"/>
              </a:rPr>
              <a:t>1</a:t>
            </a:r>
            <a:r>
              <a:rPr lang="zh-CN" altLang="en-US" sz="3200" b="1" dirty="0">
                <a:solidFill>
                  <a:srgbClr val="C00000"/>
                </a:solidFill>
                <a:latin typeface="Times New Roman" pitchFamily="18" charset="0"/>
                <a:ea typeface="+mj-ea"/>
                <a:cs typeface="Times New Roman" pitchFamily="18" charset="0"/>
              </a:rPr>
              <a:t>）</a:t>
            </a:r>
          </a:p>
        </p:txBody>
      </p:sp>
      <p:sp>
        <p:nvSpPr>
          <p:cNvPr id="42042" name="Text Box 57"/>
          <p:cNvSpPr txBox="1">
            <a:spLocks noChangeArrowheads="1"/>
          </p:cNvSpPr>
          <p:nvPr/>
        </p:nvSpPr>
        <p:spPr bwMode="auto">
          <a:xfrm>
            <a:off x="6172200" y="3238501"/>
            <a:ext cx="514350" cy="396875"/>
          </a:xfrm>
          <a:prstGeom prst="rect">
            <a:avLst/>
          </a:prstGeom>
          <a:noFill/>
          <a:ln w="9525">
            <a:noFill/>
            <a:miter lim="800000"/>
            <a:headEnd/>
            <a:tailEnd/>
          </a:ln>
        </p:spPr>
        <p:txBody>
          <a:bodyPr>
            <a:spAutoFit/>
          </a:bodyPr>
          <a:lstStyle/>
          <a:p>
            <a:pPr>
              <a:spcBef>
                <a:spcPct val="50000"/>
              </a:spcBef>
            </a:pPr>
            <a:r>
              <a:rPr lang="en-US" altLang="zh-CN" sz="2000" b="1" dirty="0"/>
              <a:t>1</a:t>
            </a:r>
          </a:p>
        </p:txBody>
      </p:sp>
      <p:sp>
        <p:nvSpPr>
          <p:cNvPr id="42043" name="Text Box 58"/>
          <p:cNvSpPr txBox="1">
            <a:spLocks noChangeArrowheads="1"/>
          </p:cNvSpPr>
          <p:nvPr/>
        </p:nvSpPr>
        <p:spPr bwMode="auto">
          <a:xfrm>
            <a:off x="6057900" y="4210051"/>
            <a:ext cx="514350" cy="396875"/>
          </a:xfrm>
          <a:prstGeom prst="rect">
            <a:avLst/>
          </a:prstGeom>
          <a:noFill/>
          <a:ln w="9525">
            <a:noFill/>
            <a:miter lim="800000"/>
            <a:headEnd/>
            <a:tailEnd/>
          </a:ln>
        </p:spPr>
        <p:txBody>
          <a:bodyPr>
            <a:spAutoFit/>
          </a:bodyPr>
          <a:lstStyle/>
          <a:p>
            <a:pPr>
              <a:spcBef>
                <a:spcPct val="50000"/>
              </a:spcBef>
            </a:pPr>
            <a:r>
              <a:rPr lang="en-US" altLang="zh-CN" sz="2000" b="1" dirty="0"/>
              <a:t>2</a:t>
            </a:r>
          </a:p>
        </p:txBody>
      </p:sp>
      <p:sp>
        <p:nvSpPr>
          <p:cNvPr id="42044" name="Text Box 59"/>
          <p:cNvSpPr txBox="1">
            <a:spLocks noChangeArrowheads="1"/>
          </p:cNvSpPr>
          <p:nvPr/>
        </p:nvSpPr>
        <p:spPr bwMode="auto">
          <a:xfrm>
            <a:off x="7067550" y="4781551"/>
            <a:ext cx="514350" cy="396875"/>
          </a:xfrm>
          <a:prstGeom prst="rect">
            <a:avLst/>
          </a:prstGeom>
          <a:noFill/>
          <a:ln w="9525">
            <a:noFill/>
            <a:miter lim="800000"/>
            <a:headEnd/>
            <a:tailEnd/>
          </a:ln>
        </p:spPr>
        <p:txBody>
          <a:bodyPr>
            <a:spAutoFit/>
          </a:bodyPr>
          <a:lstStyle/>
          <a:p>
            <a:pPr>
              <a:spcBef>
                <a:spcPct val="50000"/>
              </a:spcBef>
            </a:pPr>
            <a:r>
              <a:rPr lang="en-US" altLang="zh-CN" sz="2000" b="1" dirty="0"/>
              <a:t>3</a:t>
            </a:r>
          </a:p>
        </p:txBody>
      </p:sp>
      <p:sp>
        <p:nvSpPr>
          <p:cNvPr id="42045" name="Text Box 60"/>
          <p:cNvSpPr txBox="1">
            <a:spLocks noChangeArrowheads="1"/>
          </p:cNvSpPr>
          <p:nvPr/>
        </p:nvSpPr>
        <p:spPr bwMode="auto">
          <a:xfrm>
            <a:off x="4591050" y="5772151"/>
            <a:ext cx="514350" cy="396875"/>
          </a:xfrm>
          <a:prstGeom prst="rect">
            <a:avLst/>
          </a:prstGeom>
          <a:noFill/>
          <a:ln w="9525">
            <a:noFill/>
            <a:miter lim="800000"/>
            <a:headEnd/>
            <a:tailEnd/>
          </a:ln>
        </p:spPr>
        <p:txBody>
          <a:bodyPr>
            <a:spAutoFit/>
          </a:bodyPr>
          <a:lstStyle/>
          <a:p>
            <a:pPr>
              <a:spcBef>
                <a:spcPct val="50000"/>
              </a:spcBef>
            </a:pPr>
            <a:r>
              <a:rPr lang="en-US" altLang="zh-CN" sz="2000" b="1" dirty="0"/>
              <a:t>4</a:t>
            </a:r>
          </a:p>
        </p:txBody>
      </p:sp>
      <p:sp>
        <p:nvSpPr>
          <p:cNvPr id="42046" name="Text Box 61"/>
          <p:cNvSpPr txBox="1">
            <a:spLocks noChangeArrowheads="1"/>
          </p:cNvSpPr>
          <p:nvPr/>
        </p:nvSpPr>
        <p:spPr bwMode="auto">
          <a:xfrm>
            <a:off x="6781800" y="5829301"/>
            <a:ext cx="514350" cy="396875"/>
          </a:xfrm>
          <a:prstGeom prst="rect">
            <a:avLst/>
          </a:prstGeom>
          <a:noFill/>
          <a:ln w="9525">
            <a:noFill/>
            <a:miter lim="800000"/>
            <a:headEnd/>
            <a:tailEnd/>
          </a:ln>
        </p:spPr>
        <p:txBody>
          <a:bodyPr>
            <a:spAutoFit/>
          </a:bodyPr>
          <a:lstStyle/>
          <a:p>
            <a:pPr>
              <a:spcBef>
                <a:spcPct val="50000"/>
              </a:spcBef>
            </a:pPr>
            <a:r>
              <a:rPr lang="en-US" altLang="zh-CN" sz="2000" b="1" dirty="0"/>
              <a:t>5</a:t>
            </a:r>
          </a:p>
        </p:txBody>
      </p:sp>
      <p:sp>
        <p:nvSpPr>
          <p:cNvPr id="42047" name="Text Box 62"/>
          <p:cNvSpPr txBox="1">
            <a:spLocks noChangeArrowheads="1"/>
          </p:cNvSpPr>
          <p:nvPr/>
        </p:nvSpPr>
        <p:spPr bwMode="auto">
          <a:xfrm>
            <a:off x="4857750" y="4476751"/>
            <a:ext cx="514350" cy="396875"/>
          </a:xfrm>
          <a:prstGeom prst="rect">
            <a:avLst/>
          </a:prstGeom>
          <a:noFill/>
          <a:ln w="9525">
            <a:noFill/>
            <a:miter lim="800000"/>
            <a:headEnd/>
            <a:tailEnd/>
          </a:ln>
        </p:spPr>
        <p:txBody>
          <a:bodyPr>
            <a:spAutoFit/>
          </a:bodyPr>
          <a:lstStyle/>
          <a:p>
            <a:pPr>
              <a:spcBef>
                <a:spcPct val="50000"/>
              </a:spcBef>
            </a:pPr>
            <a:r>
              <a:rPr lang="en-US" altLang="zh-CN" sz="2000" b="1" dirty="0"/>
              <a:t>6</a:t>
            </a:r>
          </a:p>
        </p:txBody>
      </p:sp>
      <p:sp>
        <p:nvSpPr>
          <p:cNvPr id="42048" name="Text Box 63"/>
          <p:cNvSpPr txBox="1">
            <a:spLocks noChangeArrowheads="1"/>
          </p:cNvSpPr>
          <p:nvPr/>
        </p:nvSpPr>
        <p:spPr bwMode="auto">
          <a:xfrm>
            <a:off x="6267450" y="1466851"/>
            <a:ext cx="514350" cy="396875"/>
          </a:xfrm>
          <a:prstGeom prst="rect">
            <a:avLst/>
          </a:prstGeom>
          <a:noFill/>
          <a:ln w="9525">
            <a:noFill/>
            <a:miter lim="800000"/>
            <a:headEnd/>
            <a:tailEnd/>
          </a:ln>
        </p:spPr>
        <p:txBody>
          <a:bodyPr>
            <a:spAutoFit/>
          </a:bodyPr>
          <a:lstStyle/>
          <a:p>
            <a:pPr>
              <a:spcBef>
                <a:spcPct val="50000"/>
              </a:spcBef>
            </a:pPr>
            <a:r>
              <a:rPr lang="en-US" altLang="zh-CN" sz="2000" b="1" dirty="0"/>
              <a:t>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3"/>
          <p:cNvSpPr>
            <a:spLocks noGrp="1"/>
          </p:cNvSpPr>
          <p:nvPr>
            <p:ph type="sldNum" sz="quarter" idx="12"/>
          </p:nvPr>
        </p:nvSpPr>
        <p:spPr>
          <a:noFill/>
        </p:spPr>
        <p:txBody>
          <a:bodyPr/>
          <a:lstStyle/>
          <a:p>
            <a:fld id="{3B5B6701-EDE3-455F-97D5-BE771E7BE068}" type="slidenum">
              <a:rPr lang="en-US" altLang="zh-CN" smtClean="0">
                <a:ea typeface="黑体" pitchFamily="49" charset="-122"/>
              </a:rPr>
              <a:pPr/>
              <a:t>42</a:t>
            </a:fld>
            <a:endParaRPr lang="en-US" altLang="zh-CN">
              <a:ea typeface="黑体" pitchFamily="49" charset="-122"/>
            </a:endParaRPr>
          </a:p>
        </p:txBody>
      </p:sp>
      <p:sp>
        <p:nvSpPr>
          <p:cNvPr id="43011" name="Oval 2"/>
          <p:cNvSpPr>
            <a:spLocks noChangeArrowheads="1"/>
          </p:cNvSpPr>
          <p:nvPr/>
        </p:nvSpPr>
        <p:spPr bwMode="auto">
          <a:xfrm>
            <a:off x="6019800" y="1828800"/>
            <a:ext cx="152400" cy="152400"/>
          </a:xfrm>
          <a:prstGeom prst="ellipse">
            <a:avLst/>
          </a:prstGeom>
          <a:solidFill>
            <a:schemeClr val="tx1"/>
          </a:solidFill>
          <a:ln w="57150">
            <a:solidFill>
              <a:schemeClr val="tx1"/>
            </a:solidFill>
            <a:round/>
            <a:headEnd/>
            <a:tailEnd/>
          </a:ln>
        </p:spPr>
        <p:txBody>
          <a:bodyPr wrap="none" anchor="ctr"/>
          <a:lstStyle/>
          <a:p>
            <a:endParaRPr lang="zh-CN" altLang="en-US"/>
          </a:p>
        </p:txBody>
      </p:sp>
      <p:sp>
        <p:nvSpPr>
          <p:cNvPr id="43012" name="Oval 3"/>
          <p:cNvSpPr>
            <a:spLocks noChangeArrowheads="1"/>
          </p:cNvSpPr>
          <p:nvPr/>
        </p:nvSpPr>
        <p:spPr bwMode="auto">
          <a:xfrm>
            <a:off x="4800600" y="2590800"/>
            <a:ext cx="152400" cy="152400"/>
          </a:xfrm>
          <a:prstGeom prst="ellipse">
            <a:avLst/>
          </a:prstGeom>
          <a:solidFill>
            <a:schemeClr val="tx1"/>
          </a:solidFill>
          <a:ln w="57150">
            <a:solidFill>
              <a:schemeClr val="tx1"/>
            </a:solidFill>
            <a:round/>
            <a:headEnd/>
            <a:tailEnd/>
          </a:ln>
        </p:spPr>
        <p:txBody>
          <a:bodyPr wrap="none" anchor="ctr"/>
          <a:lstStyle/>
          <a:p>
            <a:endParaRPr lang="zh-CN" altLang="en-US"/>
          </a:p>
        </p:txBody>
      </p:sp>
      <p:sp>
        <p:nvSpPr>
          <p:cNvPr id="43013" name="Oval 4"/>
          <p:cNvSpPr>
            <a:spLocks noChangeArrowheads="1"/>
          </p:cNvSpPr>
          <p:nvPr/>
        </p:nvSpPr>
        <p:spPr bwMode="auto">
          <a:xfrm>
            <a:off x="7239000" y="2590800"/>
            <a:ext cx="152400" cy="152400"/>
          </a:xfrm>
          <a:prstGeom prst="ellipse">
            <a:avLst/>
          </a:prstGeom>
          <a:solidFill>
            <a:schemeClr val="tx1"/>
          </a:solidFill>
          <a:ln w="57150">
            <a:solidFill>
              <a:schemeClr val="tx1"/>
            </a:solidFill>
            <a:round/>
            <a:headEnd/>
            <a:tailEnd/>
          </a:ln>
        </p:spPr>
        <p:txBody>
          <a:bodyPr wrap="none" anchor="ctr"/>
          <a:lstStyle/>
          <a:p>
            <a:endParaRPr lang="zh-CN" altLang="en-US"/>
          </a:p>
        </p:txBody>
      </p:sp>
      <p:sp>
        <p:nvSpPr>
          <p:cNvPr id="43014" name="Oval 5"/>
          <p:cNvSpPr>
            <a:spLocks noChangeArrowheads="1"/>
          </p:cNvSpPr>
          <p:nvPr/>
        </p:nvSpPr>
        <p:spPr bwMode="auto">
          <a:xfrm>
            <a:off x="4800600" y="3505200"/>
            <a:ext cx="152400" cy="152400"/>
          </a:xfrm>
          <a:prstGeom prst="ellipse">
            <a:avLst/>
          </a:prstGeom>
          <a:solidFill>
            <a:schemeClr val="tx1"/>
          </a:solidFill>
          <a:ln w="57150">
            <a:solidFill>
              <a:schemeClr val="tx1"/>
            </a:solidFill>
            <a:round/>
            <a:headEnd/>
            <a:tailEnd/>
          </a:ln>
        </p:spPr>
        <p:txBody>
          <a:bodyPr wrap="none" anchor="ctr"/>
          <a:lstStyle/>
          <a:p>
            <a:endParaRPr lang="zh-CN" altLang="en-US"/>
          </a:p>
        </p:txBody>
      </p:sp>
      <p:sp>
        <p:nvSpPr>
          <p:cNvPr id="43015" name="Oval 6"/>
          <p:cNvSpPr>
            <a:spLocks noChangeArrowheads="1"/>
          </p:cNvSpPr>
          <p:nvPr/>
        </p:nvSpPr>
        <p:spPr bwMode="auto">
          <a:xfrm>
            <a:off x="6019800" y="3352800"/>
            <a:ext cx="152400" cy="152400"/>
          </a:xfrm>
          <a:prstGeom prst="ellipse">
            <a:avLst/>
          </a:prstGeom>
          <a:noFill/>
          <a:ln w="57150">
            <a:solidFill>
              <a:srgbClr val="FF0000"/>
            </a:solidFill>
            <a:round/>
            <a:headEnd/>
            <a:tailEnd/>
          </a:ln>
        </p:spPr>
        <p:txBody>
          <a:bodyPr wrap="none" anchor="ctr"/>
          <a:lstStyle/>
          <a:p>
            <a:endParaRPr lang="zh-CN" altLang="en-US"/>
          </a:p>
        </p:txBody>
      </p:sp>
      <p:sp>
        <p:nvSpPr>
          <p:cNvPr id="43016" name="Oval 7"/>
          <p:cNvSpPr>
            <a:spLocks noChangeArrowheads="1"/>
          </p:cNvSpPr>
          <p:nvPr/>
        </p:nvSpPr>
        <p:spPr bwMode="auto">
          <a:xfrm>
            <a:off x="7239000" y="3505200"/>
            <a:ext cx="152400" cy="152400"/>
          </a:xfrm>
          <a:prstGeom prst="ellipse">
            <a:avLst/>
          </a:prstGeom>
          <a:solidFill>
            <a:schemeClr val="tx1"/>
          </a:solidFill>
          <a:ln w="57150">
            <a:solidFill>
              <a:schemeClr val="tx1"/>
            </a:solidFill>
            <a:round/>
            <a:headEnd/>
            <a:tailEnd/>
          </a:ln>
        </p:spPr>
        <p:txBody>
          <a:bodyPr wrap="none" anchor="ctr"/>
          <a:lstStyle/>
          <a:p>
            <a:endParaRPr lang="zh-CN" altLang="en-US"/>
          </a:p>
        </p:txBody>
      </p:sp>
      <p:sp>
        <p:nvSpPr>
          <p:cNvPr id="43017" name="Oval 8"/>
          <p:cNvSpPr>
            <a:spLocks noChangeArrowheads="1"/>
          </p:cNvSpPr>
          <p:nvPr/>
        </p:nvSpPr>
        <p:spPr bwMode="auto">
          <a:xfrm>
            <a:off x="8763000" y="31242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3018" name="Oval 9"/>
          <p:cNvSpPr>
            <a:spLocks noChangeArrowheads="1"/>
          </p:cNvSpPr>
          <p:nvPr/>
        </p:nvSpPr>
        <p:spPr bwMode="auto">
          <a:xfrm>
            <a:off x="8763000" y="41148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3019" name="Line 10"/>
          <p:cNvSpPr>
            <a:spLocks noChangeShapeType="1"/>
          </p:cNvSpPr>
          <p:nvPr/>
        </p:nvSpPr>
        <p:spPr bwMode="auto">
          <a:xfrm flipH="1">
            <a:off x="4953000" y="1981200"/>
            <a:ext cx="1066800" cy="609600"/>
          </a:xfrm>
          <a:prstGeom prst="line">
            <a:avLst/>
          </a:prstGeom>
          <a:noFill/>
          <a:ln w="57150">
            <a:solidFill>
              <a:schemeClr val="tx1"/>
            </a:solidFill>
            <a:round/>
            <a:headEnd/>
            <a:tailEnd/>
          </a:ln>
        </p:spPr>
        <p:txBody>
          <a:bodyPr wrap="none" anchor="ctr"/>
          <a:lstStyle/>
          <a:p>
            <a:endParaRPr lang="zh-CN" altLang="en-US"/>
          </a:p>
        </p:txBody>
      </p:sp>
      <p:sp>
        <p:nvSpPr>
          <p:cNvPr id="43020" name="Line 11"/>
          <p:cNvSpPr>
            <a:spLocks noChangeShapeType="1"/>
          </p:cNvSpPr>
          <p:nvPr/>
        </p:nvSpPr>
        <p:spPr bwMode="auto">
          <a:xfrm>
            <a:off x="6096000" y="1981200"/>
            <a:ext cx="1143000" cy="609600"/>
          </a:xfrm>
          <a:prstGeom prst="line">
            <a:avLst/>
          </a:prstGeom>
          <a:noFill/>
          <a:ln w="57150">
            <a:solidFill>
              <a:schemeClr val="tx1"/>
            </a:solidFill>
            <a:round/>
            <a:headEnd/>
            <a:tailEnd/>
          </a:ln>
        </p:spPr>
        <p:txBody>
          <a:bodyPr wrap="none" anchor="ctr"/>
          <a:lstStyle/>
          <a:p>
            <a:endParaRPr lang="zh-CN" altLang="en-US"/>
          </a:p>
        </p:txBody>
      </p:sp>
      <p:sp>
        <p:nvSpPr>
          <p:cNvPr id="43021" name="Line 12"/>
          <p:cNvSpPr>
            <a:spLocks noChangeShapeType="1"/>
          </p:cNvSpPr>
          <p:nvPr/>
        </p:nvSpPr>
        <p:spPr bwMode="auto">
          <a:xfrm>
            <a:off x="4876800" y="2743200"/>
            <a:ext cx="0" cy="762000"/>
          </a:xfrm>
          <a:prstGeom prst="line">
            <a:avLst/>
          </a:prstGeom>
          <a:noFill/>
          <a:ln w="57150">
            <a:solidFill>
              <a:schemeClr val="tx1"/>
            </a:solidFill>
            <a:round/>
            <a:headEnd/>
            <a:tailEnd/>
          </a:ln>
        </p:spPr>
        <p:txBody>
          <a:bodyPr wrap="none" anchor="ctr"/>
          <a:lstStyle/>
          <a:p>
            <a:endParaRPr lang="zh-CN" altLang="en-US"/>
          </a:p>
        </p:txBody>
      </p:sp>
      <p:sp>
        <p:nvSpPr>
          <p:cNvPr id="43022" name="Line 13"/>
          <p:cNvSpPr>
            <a:spLocks noChangeShapeType="1"/>
          </p:cNvSpPr>
          <p:nvPr/>
        </p:nvSpPr>
        <p:spPr bwMode="auto">
          <a:xfrm>
            <a:off x="7315200" y="2743200"/>
            <a:ext cx="0" cy="762000"/>
          </a:xfrm>
          <a:prstGeom prst="line">
            <a:avLst/>
          </a:prstGeom>
          <a:noFill/>
          <a:ln w="57150">
            <a:solidFill>
              <a:schemeClr val="tx1"/>
            </a:solidFill>
            <a:round/>
            <a:headEnd/>
            <a:tailEnd/>
          </a:ln>
        </p:spPr>
        <p:txBody>
          <a:bodyPr wrap="none" anchor="ctr"/>
          <a:lstStyle/>
          <a:p>
            <a:endParaRPr lang="zh-CN" altLang="en-US"/>
          </a:p>
        </p:txBody>
      </p:sp>
      <p:sp>
        <p:nvSpPr>
          <p:cNvPr id="43023" name="Line 14"/>
          <p:cNvSpPr>
            <a:spLocks noChangeShapeType="1"/>
          </p:cNvSpPr>
          <p:nvPr/>
        </p:nvSpPr>
        <p:spPr bwMode="auto">
          <a:xfrm>
            <a:off x="6096000" y="1981200"/>
            <a:ext cx="0" cy="1371600"/>
          </a:xfrm>
          <a:prstGeom prst="line">
            <a:avLst/>
          </a:prstGeom>
          <a:noFill/>
          <a:ln w="57150">
            <a:solidFill>
              <a:schemeClr val="tx1"/>
            </a:solidFill>
            <a:round/>
            <a:headEnd/>
            <a:tailEnd/>
          </a:ln>
        </p:spPr>
        <p:txBody>
          <a:bodyPr wrap="none" anchor="ctr"/>
          <a:lstStyle/>
          <a:p>
            <a:endParaRPr lang="zh-CN" altLang="en-US"/>
          </a:p>
        </p:txBody>
      </p:sp>
      <p:sp>
        <p:nvSpPr>
          <p:cNvPr id="43024" name="Oval 15"/>
          <p:cNvSpPr>
            <a:spLocks noChangeArrowheads="1"/>
          </p:cNvSpPr>
          <p:nvPr/>
        </p:nvSpPr>
        <p:spPr bwMode="auto">
          <a:xfrm>
            <a:off x="3657600" y="28956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3025" name="Oval 16"/>
          <p:cNvSpPr>
            <a:spLocks noChangeArrowheads="1"/>
          </p:cNvSpPr>
          <p:nvPr/>
        </p:nvSpPr>
        <p:spPr bwMode="auto">
          <a:xfrm>
            <a:off x="3581400" y="40386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3026" name="Line 17"/>
          <p:cNvSpPr>
            <a:spLocks noChangeShapeType="1"/>
          </p:cNvSpPr>
          <p:nvPr/>
        </p:nvSpPr>
        <p:spPr bwMode="auto">
          <a:xfrm flipV="1">
            <a:off x="3810000" y="2667000"/>
            <a:ext cx="990600" cy="304800"/>
          </a:xfrm>
          <a:prstGeom prst="line">
            <a:avLst/>
          </a:prstGeom>
          <a:noFill/>
          <a:ln w="57150">
            <a:solidFill>
              <a:schemeClr val="tx1"/>
            </a:solidFill>
            <a:round/>
            <a:headEnd/>
            <a:tailEnd/>
          </a:ln>
        </p:spPr>
        <p:txBody>
          <a:bodyPr wrap="none" anchor="ctr"/>
          <a:lstStyle/>
          <a:p>
            <a:endParaRPr lang="zh-CN" altLang="en-US"/>
          </a:p>
        </p:txBody>
      </p:sp>
      <p:sp>
        <p:nvSpPr>
          <p:cNvPr id="43027" name="Line 18"/>
          <p:cNvSpPr>
            <a:spLocks noChangeShapeType="1"/>
          </p:cNvSpPr>
          <p:nvPr/>
        </p:nvSpPr>
        <p:spPr bwMode="auto">
          <a:xfrm flipH="1" flipV="1">
            <a:off x="7391400" y="2667000"/>
            <a:ext cx="1371600" cy="533400"/>
          </a:xfrm>
          <a:prstGeom prst="line">
            <a:avLst/>
          </a:prstGeom>
          <a:noFill/>
          <a:ln w="57150">
            <a:solidFill>
              <a:schemeClr val="tx1"/>
            </a:solidFill>
            <a:round/>
            <a:headEnd/>
            <a:tailEnd/>
          </a:ln>
        </p:spPr>
        <p:txBody>
          <a:bodyPr wrap="none" anchor="ctr"/>
          <a:lstStyle/>
          <a:p>
            <a:endParaRPr lang="zh-CN" altLang="en-US"/>
          </a:p>
        </p:txBody>
      </p:sp>
      <p:sp>
        <p:nvSpPr>
          <p:cNvPr id="43028" name="Line 19"/>
          <p:cNvSpPr>
            <a:spLocks noChangeShapeType="1"/>
          </p:cNvSpPr>
          <p:nvPr/>
        </p:nvSpPr>
        <p:spPr bwMode="auto">
          <a:xfrm flipH="1" flipV="1">
            <a:off x="7315200" y="3581400"/>
            <a:ext cx="1447800" cy="609600"/>
          </a:xfrm>
          <a:prstGeom prst="line">
            <a:avLst/>
          </a:prstGeom>
          <a:noFill/>
          <a:ln w="57150">
            <a:solidFill>
              <a:schemeClr val="tx1"/>
            </a:solidFill>
            <a:round/>
            <a:headEnd/>
            <a:tailEnd/>
          </a:ln>
        </p:spPr>
        <p:txBody>
          <a:bodyPr wrap="none" anchor="ctr"/>
          <a:lstStyle/>
          <a:p>
            <a:endParaRPr lang="zh-CN" altLang="en-US"/>
          </a:p>
        </p:txBody>
      </p:sp>
      <p:sp>
        <p:nvSpPr>
          <p:cNvPr id="43029" name="Line 20"/>
          <p:cNvSpPr>
            <a:spLocks noChangeShapeType="1"/>
          </p:cNvSpPr>
          <p:nvPr/>
        </p:nvSpPr>
        <p:spPr bwMode="auto">
          <a:xfrm flipV="1">
            <a:off x="3733800" y="3657600"/>
            <a:ext cx="1066800" cy="457200"/>
          </a:xfrm>
          <a:prstGeom prst="line">
            <a:avLst/>
          </a:prstGeom>
          <a:noFill/>
          <a:ln w="57150">
            <a:solidFill>
              <a:schemeClr val="tx1"/>
            </a:solidFill>
            <a:round/>
            <a:headEnd/>
            <a:tailEnd/>
          </a:ln>
        </p:spPr>
        <p:txBody>
          <a:bodyPr wrap="none" anchor="ctr"/>
          <a:lstStyle/>
          <a:p>
            <a:endParaRPr lang="zh-CN" altLang="en-US"/>
          </a:p>
        </p:txBody>
      </p:sp>
      <p:sp>
        <p:nvSpPr>
          <p:cNvPr id="43030" name="Oval 21"/>
          <p:cNvSpPr>
            <a:spLocks noChangeArrowheads="1"/>
          </p:cNvSpPr>
          <p:nvPr/>
        </p:nvSpPr>
        <p:spPr bwMode="auto">
          <a:xfrm>
            <a:off x="4724400" y="4572000"/>
            <a:ext cx="152400" cy="152400"/>
          </a:xfrm>
          <a:prstGeom prst="ellipse">
            <a:avLst/>
          </a:prstGeom>
          <a:solidFill>
            <a:schemeClr val="tx1"/>
          </a:solidFill>
          <a:ln w="57150">
            <a:solidFill>
              <a:schemeClr val="tx1"/>
            </a:solidFill>
            <a:round/>
            <a:headEnd/>
            <a:tailEnd/>
          </a:ln>
        </p:spPr>
        <p:txBody>
          <a:bodyPr wrap="none" anchor="ctr"/>
          <a:lstStyle/>
          <a:p>
            <a:endParaRPr lang="zh-CN" altLang="en-US"/>
          </a:p>
        </p:txBody>
      </p:sp>
      <p:sp>
        <p:nvSpPr>
          <p:cNvPr id="43031" name="Oval 22"/>
          <p:cNvSpPr>
            <a:spLocks noChangeArrowheads="1"/>
          </p:cNvSpPr>
          <p:nvPr/>
        </p:nvSpPr>
        <p:spPr bwMode="auto">
          <a:xfrm>
            <a:off x="4648200" y="56388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3032" name="Oval 23"/>
          <p:cNvSpPr>
            <a:spLocks noChangeArrowheads="1"/>
          </p:cNvSpPr>
          <p:nvPr/>
        </p:nvSpPr>
        <p:spPr bwMode="auto">
          <a:xfrm>
            <a:off x="3657600" y="51816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3033" name="Oval 24"/>
          <p:cNvSpPr>
            <a:spLocks noChangeArrowheads="1"/>
          </p:cNvSpPr>
          <p:nvPr/>
        </p:nvSpPr>
        <p:spPr bwMode="auto">
          <a:xfrm>
            <a:off x="5943600" y="4572000"/>
            <a:ext cx="152400" cy="152400"/>
          </a:xfrm>
          <a:prstGeom prst="ellipse">
            <a:avLst/>
          </a:prstGeom>
          <a:solidFill>
            <a:schemeClr val="tx1"/>
          </a:solidFill>
          <a:ln w="57150">
            <a:solidFill>
              <a:schemeClr val="tx1"/>
            </a:solidFill>
            <a:round/>
            <a:headEnd/>
            <a:tailEnd/>
          </a:ln>
        </p:spPr>
        <p:txBody>
          <a:bodyPr wrap="none" anchor="ctr"/>
          <a:lstStyle/>
          <a:p>
            <a:endParaRPr lang="zh-CN" altLang="en-US"/>
          </a:p>
        </p:txBody>
      </p:sp>
      <p:sp>
        <p:nvSpPr>
          <p:cNvPr id="43034" name="Oval 25"/>
          <p:cNvSpPr>
            <a:spLocks noChangeArrowheads="1"/>
          </p:cNvSpPr>
          <p:nvPr/>
        </p:nvSpPr>
        <p:spPr bwMode="auto">
          <a:xfrm>
            <a:off x="7162800" y="4648200"/>
            <a:ext cx="152400" cy="152400"/>
          </a:xfrm>
          <a:prstGeom prst="ellipse">
            <a:avLst/>
          </a:prstGeom>
          <a:solidFill>
            <a:schemeClr val="tx1"/>
          </a:solidFill>
          <a:ln w="57150">
            <a:solidFill>
              <a:schemeClr val="tx1"/>
            </a:solidFill>
            <a:round/>
            <a:headEnd/>
            <a:tailEnd/>
          </a:ln>
        </p:spPr>
        <p:txBody>
          <a:bodyPr wrap="none" anchor="ctr"/>
          <a:lstStyle/>
          <a:p>
            <a:endParaRPr lang="zh-CN" altLang="en-US"/>
          </a:p>
        </p:txBody>
      </p:sp>
      <p:sp>
        <p:nvSpPr>
          <p:cNvPr id="43035" name="Oval 26"/>
          <p:cNvSpPr>
            <a:spLocks noChangeArrowheads="1"/>
          </p:cNvSpPr>
          <p:nvPr/>
        </p:nvSpPr>
        <p:spPr bwMode="auto">
          <a:xfrm>
            <a:off x="8686800" y="53340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3036" name="Oval 27"/>
          <p:cNvSpPr>
            <a:spLocks noChangeArrowheads="1"/>
          </p:cNvSpPr>
          <p:nvPr/>
        </p:nvSpPr>
        <p:spPr bwMode="auto">
          <a:xfrm>
            <a:off x="6858000" y="57150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3037" name="Line 28"/>
          <p:cNvSpPr>
            <a:spLocks noChangeShapeType="1"/>
          </p:cNvSpPr>
          <p:nvPr/>
        </p:nvSpPr>
        <p:spPr bwMode="auto">
          <a:xfrm flipH="1">
            <a:off x="4800600" y="3657600"/>
            <a:ext cx="76200" cy="914400"/>
          </a:xfrm>
          <a:prstGeom prst="line">
            <a:avLst/>
          </a:prstGeom>
          <a:noFill/>
          <a:ln w="57150">
            <a:solidFill>
              <a:schemeClr val="tx1"/>
            </a:solidFill>
            <a:round/>
            <a:headEnd/>
            <a:tailEnd/>
          </a:ln>
        </p:spPr>
        <p:txBody>
          <a:bodyPr wrap="none" anchor="ctr"/>
          <a:lstStyle/>
          <a:p>
            <a:endParaRPr lang="zh-CN" altLang="en-US"/>
          </a:p>
        </p:txBody>
      </p:sp>
      <p:sp>
        <p:nvSpPr>
          <p:cNvPr id="43038" name="Line 29"/>
          <p:cNvSpPr>
            <a:spLocks noChangeShapeType="1"/>
          </p:cNvSpPr>
          <p:nvPr/>
        </p:nvSpPr>
        <p:spPr bwMode="auto">
          <a:xfrm flipV="1">
            <a:off x="3810000" y="4724400"/>
            <a:ext cx="914400" cy="533400"/>
          </a:xfrm>
          <a:prstGeom prst="line">
            <a:avLst/>
          </a:prstGeom>
          <a:noFill/>
          <a:ln w="57150">
            <a:solidFill>
              <a:schemeClr val="tx1"/>
            </a:solidFill>
            <a:round/>
            <a:headEnd/>
            <a:tailEnd/>
          </a:ln>
        </p:spPr>
        <p:txBody>
          <a:bodyPr wrap="none" anchor="ctr"/>
          <a:lstStyle/>
          <a:p>
            <a:endParaRPr lang="zh-CN" altLang="en-US"/>
          </a:p>
        </p:txBody>
      </p:sp>
      <p:sp>
        <p:nvSpPr>
          <p:cNvPr id="43039" name="Line 30"/>
          <p:cNvSpPr>
            <a:spLocks noChangeShapeType="1"/>
          </p:cNvSpPr>
          <p:nvPr/>
        </p:nvSpPr>
        <p:spPr bwMode="auto">
          <a:xfrm flipH="1">
            <a:off x="4724400" y="4724400"/>
            <a:ext cx="76200" cy="914400"/>
          </a:xfrm>
          <a:prstGeom prst="line">
            <a:avLst/>
          </a:prstGeom>
          <a:noFill/>
          <a:ln w="57150">
            <a:solidFill>
              <a:schemeClr val="tx1"/>
            </a:solidFill>
            <a:round/>
            <a:headEnd/>
            <a:tailEnd/>
          </a:ln>
        </p:spPr>
        <p:txBody>
          <a:bodyPr wrap="none" anchor="ctr"/>
          <a:lstStyle/>
          <a:p>
            <a:endParaRPr lang="zh-CN" altLang="en-US"/>
          </a:p>
        </p:txBody>
      </p:sp>
      <p:sp>
        <p:nvSpPr>
          <p:cNvPr id="43040" name="Line 31"/>
          <p:cNvSpPr>
            <a:spLocks noChangeShapeType="1"/>
          </p:cNvSpPr>
          <p:nvPr/>
        </p:nvSpPr>
        <p:spPr bwMode="auto">
          <a:xfrm flipV="1">
            <a:off x="4724400" y="4724400"/>
            <a:ext cx="1295400" cy="914400"/>
          </a:xfrm>
          <a:prstGeom prst="line">
            <a:avLst/>
          </a:prstGeom>
          <a:noFill/>
          <a:ln w="57150">
            <a:solidFill>
              <a:schemeClr val="tx1"/>
            </a:solidFill>
            <a:round/>
            <a:headEnd/>
            <a:tailEnd/>
          </a:ln>
        </p:spPr>
        <p:txBody>
          <a:bodyPr wrap="none" anchor="ctr"/>
          <a:lstStyle/>
          <a:p>
            <a:endParaRPr lang="zh-CN" altLang="en-US"/>
          </a:p>
        </p:txBody>
      </p:sp>
      <p:sp>
        <p:nvSpPr>
          <p:cNvPr id="43041" name="Line 32"/>
          <p:cNvSpPr>
            <a:spLocks noChangeShapeType="1"/>
          </p:cNvSpPr>
          <p:nvPr/>
        </p:nvSpPr>
        <p:spPr bwMode="auto">
          <a:xfrm>
            <a:off x="6019800" y="4724400"/>
            <a:ext cx="914400" cy="990600"/>
          </a:xfrm>
          <a:prstGeom prst="line">
            <a:avLst/>
          </a:prstGeom>
          <a:noFill/>
          <a:ln w="57150">
            <a:solidFill>
              <a:schemeClr val="tx1"/>
            </a:solidFill>
            <a:round/>
            <a:headEnd/>
            <a:tailEnd/>
          </a:ln>
        </p:spPr>
        <p:txBody>
          <a:bodyPr wrap="none" anchor="ctr"/>
          <a:lstStyle/>
          <a:p>
            <a:endParaRPr lang="zh-CN" altLang="en-US"/>
          </a:p>
        </p:txBody>
      </p:sp>
      <p:sp>
        <p:nvSpPr>
          <p:cNvPr id="43042" name="Line 33"/>
          <p:cNvSpPr>
            <a:spLocks noChangeShapeType="1"/>
          </p:cNvSpPr>
          <p:nvPr/>
        </p:nvSpPr>
        <p:spPr bwMode="auto">
          <a:xfrm>
            <a:off x="6019800" y="4648200"/>
            <a:ext cx="1143000" cy="76200"/>
          </a:xfrm>
          <a:prstGeom prst="line">
            <a:avLst/>
          </a:prstGeom>
          <a:noFill/>
          <a:ln w="57150">
            <a:solidFill>
              <a:schemeClr val="tx1"/>
            </a:solidFill>
            <a:round/>
            <a:headEnd/>
            <a:tailEnd/>
          </a:ln>
        </p:spPr>
        <p:txBody>
          <a:bodyPr wrap="none" anchor="ctr"/>
          <a:lstStyle/>
          <a:p>
            <a:endParaRPr lang="zh-CN" altLang="en-US"/>
          </a:p>
        </p:txBody>
      </p:sp>
      <p:sp>
        <p:nvSpPr>
          <p:cNvPr id="43043" name="Line 34"/>
          <p:cNvSpPr>
            <a:spLocks noChangeShapeType="1"/>
          </p:cNvSpPr>
          <p:nvPr/>
        </p:nvSpPr>
        <p:spPr bwMode="auto">
          <a:xfrm flipH="1">
            <a:off x="7239000" y="3657600"/>
            <a:ext cx="76200" cy="990600"/>
          </a:xfrm>
          <a:prstGeom prst="line">
            <a:avLst/>
          </a:prstGeom>
          <a:noFill/>
          <a:ln w="57150">
            <a:solidFill>
              <a:schemeClr val="tx1"/>
            </a:solidFill>
            <a:round/>
            <a:headEnd/>
            <a:tailEnd/>
          </a:ln>
        </p:spPr>
        <p:txBody>
          <a:bodyPr wrap="none" anchor="ctr"/>
          <a:lstStyle/>
          <a:p>
            <a:endParaRPr lang="zh-CN" altLang="en-US"/>
          </a:p>
        </p:txBody>
      </p:sp>
      <p:sp>
        <p:nvSpPr>
          <p:cNvPr id="43044" name="Line 35"/>
          <p:cNvSpPr>
            <a:spLocks noChangeShapeType="1"/>
          </p:cNvSpPr>
          <p:nvPr/>
        </p:nvSpPr>
        <p:spPr bwMode="auto">
          <a:xfrm>
            <a:off x="7315200" y="4800600"/>
            <a:ext cx="1371600" cy="533400"/>
          </a:xfrm>
          <a:prstGeom prst="line">
            <a:avLst/>
          </a:prstGeom>
          <a:noFill/>
          <a:ln w="57150">
            <a:solidFill>
              <a:schemeClr val="tx1"/>
            </a:solidFill>
            <a:round/>
            <a:headEnd/>
            <a:tailEnd/>
          </a:ln>
        </p:spPr>
        <p:txBody>
          <a:bodyPr wrap="none" anchor="ctr"/>
          <a:lstStyle/>
          <a:p>
            <a:endParaRPr lang="zh-CN" altLang="en-US"/>
          </a:p>
        </p:txBody>
      </p:sp>
      <p:sp>
        <p:nvSpPr>
          <p:cNvPr id="43045" name="Line 36"/>
          <p:cNvSpPr>
            <a:spLocks noChangeShapeType="1"/>
          </p:cNvSpPr>
          <p:nvPr/>
        </p:nvSpPr>
        <p:spPr bwMode="auto">
          <a:xfrm flipH="1">
            <a:off x="6019800" y="3505200"/>
            <a:ext cx="76200" cy="1066800"/>
          </a:xfrm>
          <a:prstGeom prst="line">
            <a:avLst/>
          </a:prstGeom>
          <a:noFill/>
          <a:ln w="57150" cap="rnd">
            <a:solidFill>
              <a:schemeClr val="tx1"/>
            </a:solidFill>
            <a:prstDash val="sysDot"/>
            <a:round/>
            <a:headEnd/>
            <a:tailEnd/>
          </a:ln>
        </p:spPr>
        <p:txBody>
          <a:bodyPr wrap="none" anchor="ctr"/>
          <a:lstStyle/>
          <a:p>
            <a:endParaRPr lang="zh-CN" altLang="en-US"/>
          </a:p>
        </p:txBody>
      </p:sp>
      <p:sp>
        <p:nvSpPr>
          <p:cNvPr id="43046" name="Line 37"/>
          <p:cNvSpPr>
            <a:spLocks noChangeShapeType="1"/>
          </p:cNvSpPr>
          <p:nvPr/>
        </p:nvSpPr>
        <p:spPr bwMode="auto">
          <a:xfrm flipV="1">
            <a:off x="4953000" y="1981200"/>
            <a:ext cx="762000" cy="3048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3047" name="Line 38"/>
          <p:cNvSpPr>
            <a:spLocks noChangeShapeType="1"/>
          </p:cNvSpPr>
          <p:nvPr/>
        </p:nvSpPr>
        <p:spPr bwMode="auto">
          <a:xfrm flipV="1">
            <a:off x="3886200" y="2590800"/>
            <a:ext cx="609600" cy="1524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3048" name="Line 39"/>
          <p:cNvSpPr>
            <a:spLocks noChangeShapeType="1"/>
          </p:cNvSpPr>
          <p:nvPr/>
        </p:nvSpPr>
        <p:spPr bwMode="auto">
          <a:xfrm flipV="1">
            <a:off x="5105400" y="2819400"/>
            <a:ext cx="0" cy="5334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3049" name="Line 40"/>
          <p:cNvSpPr>
            <a:spLocks noChangeShapeType="1"/>
          </p:cNvSpPr>
          <p:nvPr/>
        </p:nvSpPr>
        <p:spPr bwMode="auto">
          <a:xfrm flipV="1">
            <a:off x="4953000" y="3810000"/>
            <a:ext cx="76200" cy="6096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3050" name="Line 41"/>
          <p:cNvSpPr>
            <a:spLocks noChangeShapeType="1"/>
          </p:cNvSpPr>
          <p:nvPr/>
        </p:nvSpPr>
        <p:spPr bwMode="auto">
          <a:xfrm flipH="1" flipV="1">
            <a:off x="6477000" y="1981200"/>
            <a:ext cx="762000" cy="3810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3051" name="Line 42"/>
          <p:cNvSpPr>
            <a:spLocks noChangeShapeType="1"/>
          </p:cNvSpPr>
          <p:nvPr/>
        </p:nvSpPr>
        <p:spPr bwMode="auto">
          <a:xfrm flipH="1" flipV="1">
            <a:off x="6248400" y="2362200"/>
            <a:ext cx="76200" cy="6858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3052" name="Line 43"/>
          <p:cNvSpPr>
            <a:spLocks noChangeShapeType="1"/>
          </p:cNvSpPr>
          <p:nvPr/>
        </p:nvSpPr>
        <p:spPr bwMode="auto">
          <a:xfrm flipH="1" flipV="1">
            <a:off x="7924800" y="2667000"/>
            <a:ext cx="685800" cy="2286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3053" name="Line 44"/>
          <p:cNvSpPr>
            <a:spLocks noChangeShapeType="1"/>
          </p:cNvSpPr>
          <p:nvPr/>
        </p:nvSpPr>
        <p:spPr bwMode="auto">
          <a:xfrm flipH="1" flipV="1">
            <a:off x="7848600" y="3657600"/>
            <a:ext cx="762000" cy="3048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3054" name="Line 45"/>
          <p:cNvSpPr>
            <a:spLocks noChangeShapeType="1"/>
          </p:cNvSpPr>
          <p:nvPr/>
        </p:nvSpPr>
        <p:spPr bwMode="auto">
          <a:xfrm flipH="1" flipV="1">
            <a:off x="7620000" y="4724400"/>
            <a:ext cx="990600" cy="3810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3055" name="Line 46"/>
          <p:cNvSpPr>
            <a:spLocks noChangeShapeType="1"/>
          </p:cNvSpPr>
          <p:nvPr/>
        </p:nvSpPr>
        <p:spPr bwMode="auto">
          <a:xfrm flipV="1">
            <a:off x="7467600" y="2895600"/>
            <a:ext cx="0" cy="4572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3056" name="Line 47"/>
          <p:cNvSpPr>
            <a:spLocks noChangeShapeType="1"/>
          </p:cNvSpPr>
          <p:nvPr/>
        </p:nvSpPr>
        <p:spPr bwMode="auto">
          <a:xfrm flipV="1">
            <a:off x="7391400" y="3962400"/>
            <a:ext cx="76200" cy="5334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3057" name="Line 48"/>
          <p:cNvSpPr>
            <a:spLocks noChangeShapeType="1"/>
          </p:cNvSpPr>
          <p:nvPr/>
        </p:nvSpPr>
        <p:spPr bwMode="auto">
          <a:xfrm>
            <a:off x="6324600" y="4495800"/>
            <a:ext cx="609600" cy="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3058" name="Line 49"/>
          <p:cNvSpPr>
            <a:spLocks noChangeShapeType="1"/>
          </p:cNvSpPr>
          <p:nvPr/>
        </p:nvSpPr>
        <p:spPr bwMode="auto">
          <a:xfrm flipH="1" flipV="1">
            <a:off x="6400800" y="4876800"/>
            <a:ext cx="609600" cy="6096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3059" name="Line 50"/>
          <p:cNvSpPr>
            <a:spLocks noChangeShapeType="1"/>
          </p:cNvSpPr>
          <p:nvPr/>
        </p:nvSpPr>
        <p:spPr bwMode="auto">
          <a:xfrm flipV="1">
            <a:off x="5257800" y="5105400"/>
            <a:ext cx="609600" cy="4572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3060" name="Line 51"/>
          <p:cNvSpPr>
            <a:spLocks noChangeShapeType="1"/>
          </p:cNvSpPr>
          <p:nvPr/>
        </p:nvSpPr>
        <p:spPr bwMode="auto">
          <a:xfrm flipV="1">
            <a:off x="3886200" y="3581400"/>
            <a:ext cx="609600" cy="2286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3061" name="Line 52"/>
          <p:cNvSpPr>
            <a:spLocks noChangeShapeType="1"/>
          </p:cNvSpPr>
          <p:nvPr/>
        </p:nvSpPr>
        <p:spPr bwMode="auto">
          <a:xfrm>
            <a:off x="5562600" y="5181600"/>
            <a:ext cx="76200" cy="304800"/>
          </a:xfrm>
          <a:prstGeom prst="line">
            <a:avLst/>
          </a:prstGeom>
          <a:noFill/>
          <a:ln w="57150">
            <a:solidFill>
              <a:srgbClr val="FF0000"/>
            </a:solidFill>
            <a:round/>
            <a:headEnd/>
            <a:tailEnd/>
          </a:ln>
        </p:spPr>
        <p:txBody>
          <a:bodyPr wrap="none" anchor="ctr"/>
          <a:lstStyle/>
          <a:p>
            <a:endParaRPr lang="zh-CN" altLang="en-US"/>
          </a:p>
        </p:txBody>
      </p:sp>
      <p:sp>
        <p:nvSpPr>
          <p:cNvPr id="43062" name="Line 53"/>
          <p:cNvSpPr>
            <a:spLocks noChangeShapeType="1"/>
          </p:cNvSpPr>
          <p:nvPr/>
        </p:nvSpPr>
        <p:spPr bwMode="auto">
          <a:xfrm>
            <a:off x="5410200" y="5334000"/>
            <a:ext cx="381000" cy="0"/>
          </a:xfrm>
          <a:prstGeom prst="line">
            <a:avLst/>
          </a:prstGeom>
          <a:noFill/>
          <a:ln w="57150">
            <a:solidFill>
              <a:srgbClr val="FF0000"/>
            </a:solidFill>
            <a:round/>
            <a:headEnd/>
            <a:tailEnd/>
          </a:ln>
        </p:spPr>
        <p:txBody>
          <a:bodyPr wrap="none" anchor="ctr"/>
          <a:lstStyle/>
          <a:p>
            <a:endParaRPr lang="zh-CN" altLang="en-US"/>
          </a:p>
        </p:txBody>
      </p:sp>
      <p:sp>
        <p:nvSpPr>
          <p:cNvPr id="43063" name="Line 54"/>
          <p:cNvSpPr>
            <a:spLocks noChangeShapeType="1"/>
          </p:cNvSpPr>
          <p:nvPr/>
        </p:nvSpPr>
        <p:spPr bwMode="auto">
          <a:xfrm flipV="1">
            <a:off x="4876800" y="4876800"/>
            <a:ext cx="76200" cy="4572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3064" name="Line 55"/>
          <p:cNvSpPr>
            <a:spLocks noChangeShapeType="1"/>
          </p:cNvSpPr>
          <p:nvPr/>
        </p:nvSpPr>
        <p:spPr bwMode="auto">
          <a:xfrm flipV="1">
            <a:off x="3962400" y="4724400"/>
            <a:ext cx="457200" cy="2286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3065" name="Text Box 68"/>
          <p:cNvSpPr txBox="1">
            <a:spLocks noChangeArrowheads="1"/>
          </p:cNvSpPr>
          <p:nvPr/>
        </p:nvSpPr>
        <p:spPr bwMode="auto">
          <a:xfrm>
            <a:off x="6172200" y="3238501"/>
            <a:ext cx="514350" cy="396875"/>
          </a:xfrm>
          <a:prstGeom prst="rect">
            <a:avLst/>
          </a:prstGeom>
          <a:noFill/>
          <a:ln w="9525">
            <a:noFill/>
            <a:miter lim="800000"/>
            <a:headEnd/>
            <a:tailEnd/>
          </a:ln>
        </p:spPr>
        <p:txBody>
          <a:bodyPr>
            <a:spAutoFit/>
          </a:bodyPr>
          <a:lstStyle/>
          <a:p>
            <a:pPr>
              <a:spcBef>
                <a:spcPct val="50000"/>
              </a:spcBef>
            </a:pPr>
            <a:r>
              <a:rPr lang="en-US" altLang="zh-CN" sz="2000" b="1" dirty="0"/>
              <a:t>1</a:t>
            </a:r>
          </a:p>
        </p:txBody>
      </p:sp>
      <p:sp>
        <p:nvSpPr>
          <p:cNvPr id="43066" name="Text Box 69"/>
          <p:cNvSpPr txBox="1">
            <a:spLocks noChangeArrowheads="1"/>
          </p:cNvSpPr>
          <p:nvPr/>
        </p:nvSpPr>
        <p:spPr bwMode="auto">
          <a:xfrm>
            <a:off x="6057900" y="4210051"/>
            <a:ext cx="514350" cy="396875"/>
          </a:xfrm>
          <a:prstGeom prst="rect">
            <a:avLst/>
          </a:prstGeom>
          <a:noFill/>
          <a:ln w="9525">
            <a:noFill/>
            <a:miter lim="800000"/>
            <a:headEnd/>
            <a:tailEnd/>
          </a:ln>
        </p:spPr>
        <p:txBody>
          <a:bodyPr>
            <a:spAutoFit/>
          </a:bodyPr>
          <a:lstStyle/>
          <a:p>
            <a:pPr>
              <a:spcBef>
                <a:spcPct val="50000"/>
              </a:spcBef>
            </a:pPr>
            <a:r>
              <a:rPr lang="en-US" altLang="zh-CN" sz="2000" b="1" dirty="0"/>
              <a:t>2</a:t>
            </a:r>
          </a:p>
        </p:txBody>
      </p:sp>
      <p:sp>
        <p:nvSpPr>
          <p:cNvPr id="43067" name="Text Box 70"/>
          <p:cNvSpPr txBox="1">
            <a:spLocks noChangeArrowheads="1"/>
          </p:cNvSpPr>
          <p:nvPr/>
        </p:nvSpPr>
        <p:spPr bwMode="auto">
          <a:xfrm>
            <a:off x="7067550" y="4781551"/>
            <a:ext cx="514350" cy="396875"/>
          </a:xfrm>
          <a:prstGeom prst="rect">
            <a:avLst/>
          </a:prstGeom>
          <a:noFill/>
          <a:ln w="9525">
            <a:noFill/>
            <a:miter lim="800000"/>
            <a:headEnd/>
            <a:tailEnd/>
          </a:ln>
        </p:spPr>
        <p:txBody>
          <a:bodyPr>
            <a:spAutoFit/>
          </a:bodyPr>
          <a:lstStyle/>
          <a:p>
            <a:pPr>
              <a:spcBef>
                <a:spcPct val="50000"/>
              </a:spcBef>
            </a:pPr>
            <a:r>
              <a:rPr lang="en-US" altLang="zh-CN" sz="2000" b="1" dirty="0"/>
              <a:t>3</a:t>
            </a:r>
          </a:p>
        </p:txBody>
      </p:sp>
      <p:sp>
        <p:nvSpPr>
          <p:cNvPr id="43068" name="Text Box 71"/>
          <p:cNvSpPr txBox="1">
            <a:spLocks noChangeArrowheads="1"/>
          </p:cNvSpPr>
          <p:nvPr/>
        </p:nvSpPr>
        <p:spPr bwMode="auto">
          <a:xfrm>
            <a:off x="4591050" y="5772151"/>
            <a:ext cx="514350" cy="396875"/>
          </a:xfrm>
          <a:prstGeom prst="rect">
            <a:avLst/>
          </a:prstGeom>
          <a:noFill/>
          <a:ln w="9525">
            <a:noFill/>
            <a:miter lim="800000"/>
            <a:headEnd/>
            <a:tailEnd/>
          </a:ln>
        </p:spPr>
        <p:txBody>
          <a:bodyPr>
            <a:spAutoFit/>
          </a:bodyPr>
          <a:lstStyle/>
          <a:p>
            <a:pPr>
              <a:spcBef>
                <a:spcPct val="50000"/>
              </a:spcBef>
            </a:pPr>
            <a:r>
              <a:rPr lang="en-US" altLang="zh-CN" sz="2000" b="1" dirty="0"/>
              <a:t>4</a:t>
            </a:r>
          </a:p>
        </p:txBody>
      </p:sp>
      <p:sp>
        <p:nvSpPr>
          <p:cNvPr id="43069" name="Text Box 72"/>
          <p:cNvSpPr txBox="1">
            <a:spLocks noChangeArrowheads="1"/>
          </p:cNvSpPr>
          <p:nvPr/>
        </p:nvSpPr>
        <p:spPr bwMode="auto">
          <a:xfrm>
            <a:off x="6781800" y="5829301"/>
            <a:ext cx="514350" cy="396875"/>
          </a:xfrm>
          <a:prstGeom prst="rect">
            <a:avLst/>
          </a:prstGeom>
          <a:noFill/>
          <a:ln w="9525">
            <a:noFill/>
            <a:miter lim="800000"/>
            <a:headEnd/>
            <a:tailEnd/>
          </a:ln>
        </p:spPr>
        <p:txBody>
          <a:bodyPr>
            <a:spAutoFit/>
          </a:bodyPr>
          <a:lstStyle/>
          <a:p>
            <a:pPr>
              <a:spcBef>
                <a:spcPct val="50000"/>
              </a:spcBef>
            </a:pPr>
            <a:r>
              <a:rPr lang="en-US" altLang="zh-CN" sz="2000" b="1" dirty="0"/>
              <a:t>5</a:t>
            </a:r>
          </a:p>
        </p:txBody>
      </p:sp>
      <p:sp>
        <p:nvSpPr>
          <p:cNvPr id="43070" name="Text Box 73"/>
          <p:cNvSpPr txBox="1">
            <a:spLocks noChangeArrowheads="1"/>
          </p:cNvSpPr>
          <p:nvPr/>
        </p:nvSpPr>
        <p:spPr bwMode="auto">
          <a:xfrm>
            <a:off x="4857750" y="4476751"/>
            <a:ext cx="514350" cy="396875"/>
          </a:xfrm>
          <a:prstGeom prst="rect">
            <a:avLst/>
          </a:prstGeom>
          <a:noFill/>
          <a:ln w="9525">
            <a:noFill/>
            <a:miter lim="800000"/>
            <a:headEnd/>
            <a:tailEnd/>
          </a:ln>
        </p:spPr>
        <p:txBody>
          <a:bodyPr>
            <a:spAutoFit/>
          </a:bodyPr>
          <a:lstStyle/>
          <a:p>
            <a:pPr>
              <a:spcBef>
                <a:spcPct val="50000"/>
              </a:spcBef>
            </a:pPr>
            <a:r>
              <a:rPr lang="en-US" altLang="zh-CN" sz="2000" b="1" dirty="0"/>
              <a:t>6</a:t>
            </a:r>
          </a:p>
        </p:txBody>
      </p:sp>
      <p:sp>
        <p:nvSpPr>
          <p:cNvPr id="43071" name="Text Box 74"/>
          <p:cNvSpPr txBox="1">
            <a:spLocks noChangeArrowheads="1"/>
          </p:cNvSpPr>
          <p:nvPr/>
        </p:nvSpPr>
        <p:spPr bwMode="auto">
          <a:xfrm>
            <a:off x="2559808" y="601640"/>
            <a:ext cx="5867400" cy="584775"/>
          </a:xfrm>
          <a:prstGeom prst="rect">
            <a:avLst/>
          </a:prstGeom>
          <a:noFill/>
          <a:ln w="9525">
            <a:noFill/>
            <a:miter lim="800000"/>
            <a:headEnd/>
            <a:tailEnd/>
          </a:ln>
        </p:spPr>
        <p:txBody>
          <a:bodyPr>
            <a:spAutoFit/>
          </a:bodyPr>
          <a:lstStyle/>
          <a:p>
            <a:pPr>
              <a:spcBef>
                <a:spcPct val="0"/>
              </a:spcBef>
              <a:defRPr/>
            </a:pPr>
            <a:r>
              <a:rPr lang="zh-CN" altLang="en-US" sz="3200" b="1" dirty="0">
                <a:solidFill>
                  <a:srgbClr val="C00000"/>
                </a:solidFill>
                <a:latin typeface="Times New Roman" pitchFamily="18" charset="0"/>
                <a:ea typeface="+mj-ea"/>
                <a:cs typeface="Times New Roman" pitchFamily="18" charset="0"/>
              </a:rPr>
              <a:t>修改指针举例（续</a:t>
            </a:r>
            <a:r>
              <a:rPr lang="en-US" altLang="zh-CN" sz="3200" b="1" dirty="0">
                <a:solidFill>
                  <a:srgbClr val="C00000"/>
                </a:solidFill>
                <a:latin typeface="Times New Roman" pitchFamily="18" charset="0"/>
                <a:ea typeface="+mj-ea"/>
                <a:cs typeface="Times New Roman" pitchFamily="18" charset="0"/>
              </a:rPr>
              <a:t>2</a:t>
            </a:r>
            <a:r>
              <a:rPr lang="zh-CN" altLang="en-US" sz="3200" b="1" dirty="0">
                <a:solidFill>
                  <a:srgbClr val="C00000"/>
                </a:solidFill>
                <a:latin typeface="Times New Roman" pitchFamily="18" charset="0"/>
                <a:ea typeface="+mj-ea"/>
                <a:cs typeface="Times New Roman" pitchFamily="18" charset="0"/>
              </a:rPr>
              <a:t>）</a:t>
            </a:r>
          </a:p>
        </p:txBody>
      </p:sp>
      <p:sp>
        <p:nvSpPr>
          <p:cNvPr id="43072" name="Text Box 75"/>
          <p:cNvSpPr txBox="1">
            <a:spLocks noChangeArrowheads="1"/>
          </p:cNvSpPr>
          <p:nvPr/>
        </p:nvSpPr>
        <p:spPr bwMode="auto">
          <a:xfrm>
            <a:off x="6267450" y="1466851"/>
            <a:ext cx="514350" cy="396875"/>
          </a:xfrm>
          <a:prstGeom prst="rect">
            <a:avLst/>
          </a:prstGeom>
          <a:noFill/>
          <a:ln w="9525">
            <a:noFill/>
            <a:miter lim="800000"/>
            <a:headEnd/>
            <a:tailEnd/>
          </a:ln>
        </p:spPr>
        <p:txBody>
          <a:bodyPr>
            <a:spAutoFit/>
          </a:bodyPr>
          <a:lstStyle/>
          <a:p>
            <a:pPr>
              <a:spcBef>
                <a:spcPct val="50000"/>
              </a:spcBef>
            </a:pPr>
            <a:r>
              <a:rPr lang="en-US" altLang="zh-CN" sz="2000" b="1" dirty="0"/>
              <a:t>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3"/>
          <p:cNvSpPr>
            <a:spLocks noGrp="1"/>
          </p:cNvSpPr>
          <p:nvPr>
            <p:ph type="sldNum" sz="quarter" idx="12"/>
          </p:nvPr>
        </p:nvSpPr>
        <p:spPr>
          <a:noFill/>
        </p:spPr>
        <p:txBody>
          <a:bodyPr/>
          <a:lstStyle/>
          <a:p>
            <a:fld id="{973E7AF6-252F-4E66-A5A4-14A3CDAFC2B1}" type="slidenum">
              <a:rPr lang="en-US" altLang="zh-CN" smtClean="0">
                <a:ea typeface="黑体" pitchFamily="49" charset="-122"/>
              </a:rPr>
              <a:pPr/>
              <a:t>43</a:t>
            </a:fld>
            <a:endParaRPr lang="en-US" altLang="zh-CN">
              <a:ea typeface="黑体" pitchFamily="49" charset="-122"/>
            </a:endParaRPr>
          </a:p>
        </p:txBody>
      </p:sp>
      <p:sp>
        <p:nvSpPr>
          <p:cNvPr id="44035" name="Oval 2"/>
          <p:cNvSpPr>
            <a:spLocks noChangeArrowheads="1"/>
          </p:cNvSpPr>
          <p:nvPr/>
        </p:nvSpPr>
        <p:spPr bwMode="auto">
          <a:xfrm>
            <a:off x="6019800" y="1828800"/>
            <a:ext cx="152400" cy="152400"/>
          </a:xfrm>
          <a:prstGeom prst="ellipse">
            <a:avLst/>
          </a:prstGeom>
          <a:solidFill>
            <a:schemeClr val="tx1"/>
          </a:solidFill>
          <a:ln w="57150">
            <a:solidFill>
              <a:schemeClr val="tx1"/>
            </a:solidFill>
            <a:round/>
            <a:headEnd/>
            <a:tailEnd/>
          </a:ln>
        </p:spPr>
        <p:txBody>
          <a:bodyPr wrap="none" anchor="ctr"/>
          <a:lstStyle/>
          <a:p>
            <a:endParaRPr lang="zh-CN" altLang="en-US"/>
          </a:p>
        </p:txBody>
      </p:sp>
      <p:sp>
        <p:nvSpPr>
          <p:cNvPr id="44036" name="Oval 3"/>
          <p:cNvSpPr>
            <a:spLocks noChangeArrowheads="1"/>
          </p:cNvSpPr>
          <p:nvPr/>
        </p:nvSpPr>
        <p:spPr bwMode="auto">
          <a:xfrm>
            <a:off x="4800600" y="2590800"/>
            <a:ext cx="152400" cy="152400"/>
          </a:xfrm>
          <a:prstGeom prst="ellipse">
            <a:avLst/>
          </a:prstGeom>
          <a:solidFill>
            <a:schemeClr val="tx1"/>
          </a:solidFill>
          <a:ln w="57150">
            <a:solidFill>
              <a:schemeClr val="tx1"/>
            </a:solidFill>
            <a:round/>
            <a:headEnd/>
            <a:tailEnd/>
          </a:ln>
        </p:spPr>
        <p:txBody>
          <a:bodyPr wrap="none" anchor="ctr"/>
          <a:lstStyle/>
          <a:p>
            <a:endParaRPr lang="zh-CN" altLang="en-US"/>
          </a:p>
        </p:txBody>
      </p:sp>
      <p:sp>
        <p:nvSpPr>
          <p:cNvPr id="44037" name="Oval 4"/>
          <p:cNvSpPr>
            <a:spLocks noChangeArrowheads="1"/>
          </p:cNvSpPr>
          <p:nvPr/>
        </p:nvSpPr>
        <p:spPr bwMode="auto">
          <a:xfrm>
            <a:off x="7239000" y="2590800"/>
            <a:ext cx="152400" cy="152400"/>
          </a:xfrm>
          <a:prstGeom prst="ellipse">
            <a:avLst/>
          </a:prstGeom>
          <a:solidFill>
            <a:schemeClr val="tx1"/>
          </a:solidFill>
          <a:ln w="57150">
            <a:solidFill>
              <a:schemeClr val="tx1"/>
            </a:solidFill>
            <a:round/>
            <a:headEnd/>
            <a:tailEnd/>
          </a:ln>
        </p:spPr>
        <p:txBody>
          <a:bodyPr wrap="none" anchor="ctr"/>
          <a:lstStyle/>
          <a:p>
            <a:endParaRPr lang="zh-CN" altLang="en-US"/>
          </a:p>
        </p:txBody>
      </p:sp>
      <p:sp>
        <p:nvSpPr>
          <p:cNvPr id="44038" name="Oval 5"/>
          <p:cNvSpPr>
            <a:spLocks noChangeArrowheads="1"/>
          </p:cNvSpPr>
          <p:nvPr/>
        </p:nvSpPr>
        <p:spPr bwMode="auto">
          <a:xfrm>
            <a:off x="4800600" y="3505200"/>
            <a:ext cx="152400" cy="152400"/>
          </a:xfrm>
          <a:prstGeom prst="ellipse">
            <a:avLst/>
          </a:prstGeom>
          <a:solidFill>
            <a:schemeClr val="tx1"/>
          </a:solidFill>
          <a:ln w="57150">
            <a:solidFill>
              <a:schemeClr val="tx1"/>
            </a:solidFill>
            <a:round/>
            <a:headEnd/>
            <a:tailEnd/>
          </a:ln>
        </p:spPr>
        <p:txBody>
          <a:bodyPr wrap="none" anchor="ctr"/>
          <a:lstStyle/>
          <a:p>
            <a:endParaRPr lang="zh-CN" altLang="en-US"/>
          </a:p>
        </p:txBody>
      </p:sp>
      <p:sp>
        <p:nvSpPr>
          <p:cNvPr id="44039" name="Oval 6"/>
          <p:cNvSpPr>
            <a:spLocks noChangeArrowheads="1"/>
          </p:cNvSpPr>
          <p:nvPr/>
        </p:nvSpPr>
        <p:spPr bwMode="auto">
          <a:xfrm>
            <a:off x="6019800" y="3352800"/>
            <a:ext cx="152400" cy="152400"/>
          </a:xfrm>
          <a:prstGeom prst="ellipse">
            <a:avLst/>
          </a:prstGeom>
          <a:solidFill>
            <a:srgbClr val="FF0000"/>
          </a:solidFill>
          <a:ln w="57150">
            <a:solidFill>
              <a:srgbClr val="FF0000"/>
            </a:solidFill>
            <a:round/>
            <a:headEnd/>
            <a:tailEnd/>
          </a:ln>
        </p:spPr>
        <p:txBody>
          <a:bodyPr wrap="none" anchor="ctr"/>
          <a:lstStyle/>
          <a:p>
            <a:endParaRPr lang="zh-CN" altLang="en-US"/>
          </a:p>
        </p:txBody>
      </p:sp>
      <p:sp>
        <p:nvSpPr>
          <p:cNvPr id="44040" name="Oval 7"/>
          <p:cNvSpPr>
            <a:spLocks noChangeArrowheads="1"/>
          </p:cNvSpPr>
          <p:nvPr/>
        </p:nvSpPr>
        <p:spPr bwMode="auto">
          <a:xfrm>
            <a:off x="7239000" y="3505200"/>
            <a:ext cx="152400" cy="152400"/>
          </a:xfrm>
          <a:prstGeom prst="ellipse">
            <a:avLst/>
          </a:prstGeom>
          <a:solidFill>
            <a:schemeClr val="tx1"/>
          </a:solidFill>
          <a:ln w="57150">
            <a:solidFill>
              <a:schemeClr val="tx1"/>
            </a:solidFill>
            <a:round/>
            <a:headEnd/>
            <a:tailEnd/>
          </a:ln>
        </p:spPr>
        <p:txBody>
          <a:bodyPr wrap="none" anchor="ctr"/>
          <a:lstStyle/>
          <a:p>
            <a:endParaRPr lang="zh-CN" altLang="en-US"/>
          </a:p>
        </p:txBody>
      </p:sp>
      <p:sp>
        <p:nvSpPr>
          <p:cNvPr id="44041" name="Oval 8"/>
          <p:cNvSpPr>
            <a:spLocks noChangeArrowheads="1"/>
          </p:cNvSpPr>
          <p:nvPr/>
        </p:nvSpPr>
        <p:spPr bwMode="auto">
          <a:xfrm>
            <a:off x="8763000" y="31242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4042" name="Oval 9"/>
          <p:cNvSpPr>
            <a:spLocks noChangeArrowheads="1"/>
          </p:cNvSpPr>
          <p:nvPr/>
        </p:nvSpPr>
        <p:spPr bwMode="auto">
          <a:xfrm>
            <a:off x="8763000" y="41148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4043" name="Line 10"/>
          <p:cNvSpPr>
            <a:spLocks noChangeShapeType="1"/>
          </p:cNvSpPr>
          <p:nvPr/>
        </p:nvSpPr>
        <p:spPr bwMode="auto">
          <a:xfrm flipH="1">
            <a:off x="4953000" y="1981200"/>
            <a:ext cx="1066800" cy="609600"/>
          </a:xfrm>
          <a:prstGeom prst="line">
            <a:avLst/>
          </a:prstGeom>
          <a:noFill/>
          <a:ln w="57150">
            <a:solidFill>
              <a:schemeClr val="tx1"/>
            </a:solidFill>
            <a:round/>
            <a:headEnd/>
            <a:tailEnd/>
          </a:ln>
        </p:spPr>
        <p:txBody>
          <a:bodyPr wrap="none" anchor="ctr"/>
          <a:lstStyle/>
          <a:p>
            <a:endParaRPr lang="zh-CN" altLang="en-US"/>
          </a:p>
        </p:txBody>
      </p:sp>
      <p:sp>
        <p:nvSpPr>
          <p:cNvPr id="44044" name="Line 11"/>
          <p:cNvSpPr>
            <a:spLocks noChangeShapeType="1"/>
          </p:cNvSpPr>
          <p:nvPr/>
        </p:nvSpPr>
        <p:spPr bwMode="auto">
          <a:xfrm>
            <a:off x="6096000" y="1981200"/>
            <a:ext cx="1143000" cy="609600"/>
          </a:xfrm>
          <a:prstGeom prst="line">
            <a:avLst/>
          </a:prstGeom>
          <a:noFill/>
          <a:ln w="57150">
            <a:solidFill>
              <a:schemeClr val="tx1"/>
            </a:solidFill>
            <a:round/>
            <a:headEnd/>
            <a:tailEnd/>
          </a:ln>
        </p:spPr>
        <p:txBody>
          <a:bodyPr wrap="none" anchor="ctr"/>
          <a:lstStyle/>
          <a:p>
            <a:endParaRPr lang="zh-CN" altLang="en-US"/>
          </a:p>
        </p:txBody>
      </p:sp>
      <p:sp>
        <p:nvSpPr>
          <p:cNvPr id="44045" name="Line 12"/>
          <p:cNvSpPr>
            <a:spLocks noChangeShapeType="1"/>
          </p:cNvSpPr>
          <p:nvPr/>
        </p:nvSpPr>
        <p:spPr bwMode="auto">
          <a:xfrm>
            <a:off x="4876800" y="2743200"/>
            <a:ext cx="0" cy="762000"/>
          </a:xfrm>
          <a:prstGeom prst="line">
            <a:avLst/>
          </a:prstGeom>
          <a:noFill/>
          <a:ln w="57150">
            <a:solidFill>
              <a:schemeClr val="tx1"/>
            </a:solidFill>
            <a:round/>
            <a:headEnd/>
            <a:tailEnd/>
          </a:ln>
        </p:spPr>
        <p:txBody>
          <a:bodyPr wrap="none" anchor="ctr"/>
          <a:lstStyle/>
          <a:p>
            <a:endParaRPr lang="zh-CN" altLang="en-US"/>
          </a:p>
        </p:txBody>
      </p:sp>
      <p:sp>
        <p:nvSpPr>
          <p:cNvPr id="44046" name="Line 13"/>
          <p:cNvSpPr>
            <a:spLocks noChangeShapeType="1"/>
          </p:cNvSpPr>
          <p:nvPr/>
        </p:nvSpPr>
        <p:spPr bwMode="auto">
          <a:xfrm>
            <a:off x="7315200" y="2743200"/>
            <a:ext cx="0" cy="762000"/>
          </a:xfrm>
          <a:prstGeom prst="line">
            <a:avLst/>
          </a:prstGeom>
          <a:noFill/>
          <a:ln w="57150">
            <a:solidFill>
              <a:schemeClr val="tx1"/>
            </a:solidFill>
            <a:round/>
            <a:headEnd/>
            <a:tailEnd/>
          </a:ln>
        </p:spPr>
        <p:txBody>
          <a:bodyPr wrap="none" anchor="ctr"/>
          <a:lstStyle/>
          <a:p>
            <a:endParaRPr lang="zh-CN" altLang="en-US"/>
          </a:p>
        </p:txBody>
      </p:sp>
      <p:sp>
        <p:nvSpPr>
          <p:cNvPr id="44047" name="Line 14"/>
          <p:cNvSpPr>
            <a:spLocks noChangeShapeType="1"/>
          </p:cNvSpPr>
          <p:nvPr/>
        </p:nvSpPr>
        <p:spPr bwMode="auto">
          <a:xfrm>
            <a:off x="6096000" y="1981200"/>
            <a:ext cx="0" cy="1371600"/>
          </a:xfrm>
          <a:prstGeom prst="line">
            <a:avLst/>
          </a:prstGeom>
          <a:noFill/>
          <a:ln w="57150">
            <a:solidFill>
              <a:schemeClr val="tx1"/>
            </a:solidFill>
            <a:round/>
            <a:headEnd/>
            <a:tailEnd/>
          </a:ln>
        </p:spPr>
        <p:txBody>
          <a:bodyPr wrap="none" anchor="ctr"/>
          <a:lstStyle/>
          <a:p>
            <a:endParaRPr lang="zh-CN" altLang="en-US"/>
          </a:p>
        </p:txBody>
      </p:sp>
      <p:sp>
        <p:nvSpPr>
          <p:cNvPr id="44048" name="Oval 15"/>
          <p:cNvSpPr>
            <a:spLocks noChangeArrowheads="1"/>
          </p:cNvSpPr>
          <p:nvPr/>
        </p:nvSpPr>
        <p:spPr bwMode="auto">
          <a:xfrm>
            <a:off x="3657600" y="28956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4049" name="Oval 16"/>
          <p:cNvSpPr>
            <a:spLocks noChangeArrowheads="1"/>
          </p:cNvSpPr>
          <p:nvPr/>
        </p:nvSpPr>
        <p:spPr bwMode="auto">
          <a:xfrm>
            <a:off x="3581400" y="40386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4050" name="Line 17"/>
          <p:cNvSpPr>
            <a:spLocks noChangeShapeType="1"/>
          </p:cNvSpPr>
          <p:nvPr/>
        </p:nvSpPr>
        <p:spPr bwMode="auto">
          <a:xfrm flipV="1">
            <a:off x="3810000" y="2667000"/>
            <a:ext cx="990600" cy="304800"/>
          </a:xfrm>
          <a:prstGeom prst="line">
            <a:avLst/>
          </a:prstGeom>
          <a:noFill/>
          <a:ln w="57150">
            <a:solidFill>
              <a:schemeClr val="tx1"/>
            </a:solidFill>
            <a:round/>
            <a:headEnd/>
            <a:tailEnd/>
          </a:ln>
        </p:spPr>
        <p:txBody>
          <a:bodyPr wrap="none" anchor="ctr"/>
          <a:lstStyle/>
          <a:p>
            <a:endParaRPr lang="zh-CN" altLang="en-US"/>
          </a:p>
        </p:txBody>
      </p:sp>
      <p:sp>
        <p:nvSpPr>
          <p:cNvPr id="44051" name="Line 18"/>
          <p:cNvSpPr>
            <a:spLocks noChangeShapeType="1"/>
          </p:cNvSpPr>
          <p:nvPr/>
        </p:nvSpPr>
        <p:spPr bwMode="auto">
          <a:xfrm flipH="1" flipV="1">
            <a:off x="7391400" y="2667000"/>
            <a:ext cx="1371600" cy="533400"/>
          </a:xfrm>
          <a:prstGeom prst="line">
            <a:avLst/>
          </a:prstGeom>
          <a:noFill/>
          <a:ln w="57150">
            <a:solidFill>
              <a:schemeClr val="tx1"/>
            </a:solidFill>
            <a:round/>
            <a:headEnd/>
            <a:tailEnd/>
          </a:ln>
        </p:spPr>
        <p:txBody>
          <a:bodyPr wrap="none" anchor="ctr"/>
          <a:lstStyle/>
          <a:p>
            <a:endParaRPr lang="zh-CN" altLang="en-US"/>
          </a:p>
        </p:txBody>
      </p:sp>
      <p:sp>
        <p:nvSpPr>
          <p:cNvPr id="44052" name="Line 19"/>
          <p:cNvSpPr>
            <a:spLocks noChangeShapeType="1"/>
          </p:cNvSpPr>
          <p:nvPr/>
        </p:nvSpPr>
        <p:spPr bwMode="auto">
          <a:xfrm flipH="1" flipV="1">
            <a:off x="7315200" y="3581400"/>
            <a:ext cx="1447800" cy="609600"/>
          </a:xfrm>
          <a:prstGeom prst="line">
            <a:avLst/>
          </a:prstGeom>
          <a:noFill/>
          <a:ln w="57150">
            <a:solidFill>
              <a:schemeClr val="tx1"/>
            </a:solidFill>
            <a:round/>
            <a:headEnd/>
            <a:tailEnd/>
          </a:ln>
        </p:spPr>
        <p:txBody>
          <a:bodyPr wrap="none" anchor="ctr"/>
          <a:lstStyle/>
          <a:p>
            <a:endParaRPr lang="zh-CN" altLang="en-US"/>
          </a:p>
        </p:txBody>
      </p:sp>
      <p:sp>
        <p:nvSpPr>
          <p:cNvPr id="44053" name="Line 20"/>
          <p:cNvSpPr>
            <a:spLocks noChangeShapeType="1"/>
          </p:cNvSpPr>
          <p:nvPr/>
        </p:nvSpPr>
        <p:spPr bwMode="auto">
          <a:xfrm flipV="1">
            <a:off x="3733800" y="3657600"/>
            <a:ext cx="1066800" cy="457200"/>
          </a:xfrm>
          <a:prstGeom prst="line">
            <a:avLst/>
          </a:prstGeom>
          <a:noFill/>
          <a:ln w="57150">
            <a:solidFill>
              <a:schemeClr val="tx1"/>
            </a:solidFill>
            <a:round/>
            <a:headEnd/>
            <a:tailEnd/>
          </a:ln>
        </p:spPr>
        <p:txBody>
          <a:bodyPr wrap="none" anchor="ctr"/>
          <a:lstStyle/>
          <a:p>
            <a:endParaRPr lang="zh-CN" altLang="en-US"/>
          </a:p>
        </p:txBody>
      </p:sp>
      <p:sp>
        <p:nvSpPr>
          <p:cNvPr id="44054" name="Oval 21"/>
          <p:cNvSpPr>
            <a:spLocks noChangeArrowheads="1"/>
          </p:cNvSpPr>
          <p:nvPr/>
        </p:nvSpPr>
        <p:spPr bwMode="auto">
          <a:xfrm>
            <a:off x="4724400" y="4572000"/>
            <a:ext cx="152400" cy="152400"/>
          </a:xfrm>
          <a:prstGeom prst="ellipse">
            <a:avLst/>
          </a:prstGeom>
          <a:solidFill>
            <a:schemeClr val="tx1"/>
          </a:solidFill>
          <a:ln w="57150">
            <a:solidFill>
              <a:schemeClr val="tx1"/>
            </a:solidFill>
            <a:round/>
            <a:headEnd/>
            <a:tailEnd/>
          </a:ln>
        </p:spPr>
        <p:txBody>
          <a:bodyPr wrap="none" anchor="ctr"/>
          <a:lstStyle/>
          <a:p>
            <a:endParaRPr lang="zh-CN" altLang="en-US"/>
          </a:p>
        </p:txBody>
      </p:sp>
      <p:sp>
        <p:nvSpPr>
          <p:cNvPr id="44055" name="Oval 22"/>
          <p:cNvSpPr>
            <a:spLocks noChangeArrowheads="1"/>
          </p:cNvSpPr>
          <p:nvPr/>
        </p:nvSpPr>
        <p:spPr bwMode="auto">
          <a:xfrm>
            <a:off x="4648200" y="56388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4056" name="Oval 23"/>
          <p:cNvSpPr>
            <a:spLocks noChangeArrowheads="1"/>
          </p:cNvSpPr>
          <p:nvPr/>
        </p:nvSpPr>
        <p:spPr bwMode="auto">
          <a:xfrm>
            <a:off x="3657600" y="51816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4057" name="Oval 24"/>
          <p:cNvSpPr>
            <a:spLocks noChangeArrowheads="1"/>
          </p:cNvSpPr>
          <p:nvPr/>
        </p:nvSpPr>
        <p:spPr bwMode="auto">
          <a:xfrm>
            <a:off x="5943600" y="4572000"/>
            <a:ext cx="152400" cy="152400"/>
          </a:xfrm>
          <a:prstGeom prst="ellipse">
            <a:avLst/>
          </a:prstGeom>
          <a:solidFill>
            <a:schemeClr val="tx1"/>
          </a:solidFill>
          <a:ln w="57150">
            <a:solidFill>
              <a:schemeClr val="tx1"/>
            </a:solidFill>
            <a:round/>
            <a:headEnd/>
            <a:tailEnd/>
          </a:ln>
        </p:spPr>
        <p:txBody>
          <a:bodyPr wrap="none" anchor="ctr"/>
          <a:lstStyle/>
          <a:p>
            <a:endParaRPr lang="zh-CN" altLang="en-US"/>
          </a:p>
        </p:txBody>
      </p:sp>
      <p:sp>
        <p:nvSpPr>
          <p:cNvPr id="44058" name="Oval 25"/>
          <p:cNvSpPr>
            <a:spLocks noChangeArrowheads="1"/>
          </p:cNvSpPr>
          <p:nvPr/>
        </p:nvSpPr>
        <p:spPr bwMode="auto">
          <a:xfrm>
            <a:off x="7162800" y="4648200"/>
            <a:ext cx="152400" cy="152400"/>
          </a:xfrm>
          <a:prstGeom prst="ellipse">
            <a:avLst/>
          </a:prstGeom>
          <a:solidFill>
            <a:schemeClr val="tx1"/>
          </a:solidFill>
          <a:ln w="57150">
            <a:solidFill>
              <a:schemeClr val="tx1"/>
            </a:solidFill>
            <a:round/>
            <a:headEnd/>
            <a:tailEnd/>
          </a:ln>
        </p:spPr>
        <p:txBody>
          <a:bodyPr wrap="none" anchor="ctr"/>
          <a:lstStyle/>
          <a:p>
            <a:endParaRPr lang="zh-CN" altLang="en-US"/>
          </a:p>
        </p:txBody>
      </p:sp>
      <p:sp>
        <p:nvSpPr>
          <p:cNvPr id="44059" name="Oval 26"/>
          <p:cNvSpPr>
            <a:spLocks noChangeArrowheads="1"/>
          </p:cNvSpPr>
          <p:nvPr/>
        </p:nvSpPr>
        <p:spPr bwMode="auto">
          <a:xfrm>
            <a:off x="8686800" y="53340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4060" name="Oval 27"/>
          <p:cNvSpPr>
            <a:spLocks noChangeArrowheads="1"/>
          </p:cNvSpPr>
          <p:nvPr/>
        </p:nvSpPr>
        <p:spPr bwMode="auto">
          <a:xfrm>
            <a:off x="6858000" y="5715000"/>
            <a:ext cx="152400" cy="152400"/>
          </a:xfrm>
          <a:prstGeom prst="ellipse">
            <a:avLst/>
          </a:prstGeom>
          <a:noFill/>
          <a:ln w="57150">
            <a:solidFill>
              <a:schemeClr val="tx1"/>
            </a:solidFill>
            <a:round/>
            <a:headEnd/>
            <a:tailEnd/>
          </a:ln>
        </p:spPr>
        <p:txBody>
          <a:bodyPr wrap="none" anchor="ctr"/>
          <a:lstStyle/>
          <a:p>
            <a:endParaRPr lang="zh-CN" altLang="en-US"/>
          </a:p>
        </p:txBody>
      </p:sp>
      <p:sp>
        <p:nvSpPr>
          <p:cNvPr id="44061" name="Line 28"/>
          <p:cNvSpPr>
            <a:spLocks noChangeShapeType="1"/>
          </p:cNvSpPr>
          <p:nvPr/>
        </p:nvSpPr>
        <p:spPr bwMode="auto">
          <a:xfrm flipH="1">
            <a:off x="4800600" y="3657600"/>
            <a:ext cx="76200" cy="914400"/>
          </a:xfrm>
          <a:prstGeom prst="line">
            <a:avLst/>
          </a:prstGeom>
          <a:noFill/>
          <a:ln w="57150">
            <a:solidFill>
              <a:schemeClr val="tx1"/>
            </a:solidFill>
            <a:round/>
            <a:headEnd/>
            <a:tailEnd/>
          </a:ln>
        </p:spPr>
        <p:txBody>
          <a:bodyPr wrap="none" anchor="ctr"/>
          <a:lstStyle/>
          <a:p>
            <a:endParaRPr lang="zh-CN" altLang="en-US"/>
          </a:p>
        </p:txBody>
      </p:sp>
      <p:sp>
        <p:nvSpPr>
          <p:cNvPr id="44062" name="Line 29"/>
          <p:cNvSpPr>
            <a:spLocks noChangeShapeType="1"/>
          </p:cNvSpPr>
          <p:nvPr/>
        </p:nvSpPr>
        <p:spPr bwMode="auto">
          <a:xfrm flipV="1">
            <a:off x="3810000" y="4724400"/>
            <a:ext cx="914400" cy="533400"/>
          </a:xfrm>
          <a:prstGeom prst="line">
            <a:avLst/>
          </a:prstGeom>
          <a:noFill/>
          <a:ln w="57150">
            <a:solidFill>
              <a:schemeClr val="tx1"/>
            </a:solidFill>
            <a:round/>
            <a:headEnd/>
            <a:tailEnd/>
          </a:ln>
        </p:spPr>
        <p:txBody>
          <a:bodyPr wrap="none" anchor="ctr"/>
          <a:lstStyle/>
          <a:p>
            <a:endParaRPr lang="zh-CN" altLang="en-US"/>
          </a:p>
        </p:txBody>
      </p:sp>
      <p:sp>
        <p:nvSpPr>
          <p:cNvPr id="44063" name="Line 30"/>
          <p:cNvSpPr>
            <a:spLocks noChangeShapeType="1"/>
          </p:cNvSpPr>
          <p:nvPr/>
        </p:nvSpPr>
        <p:spPr bwMode="auto">
          <a:xfrm flipH="1">
            <a:off x="4724400" y="4724400"/>
            <a:ext cx="76200" cy="914400"/>
          </a:xfrm>
          <a:prstGeom prst="line">
            <a:avLst/>
          </a:prstGeom>
          <a:noFill/>
          <a:ln w="57150">
            <a:solidFill>
              <a:schemeClr val="tx1"/>
            </a:solidFill>
            <a:round/>
            <a:headEnd/>
            <a:tailEnd/>
          </a:ln>
        </p:spPr>
        <p:txBody>
          <a:bodyPr wrap="none" anchor="ctr"/>
          <a:lstStyle/>
          <a:p>
            <a:endParaRPr lang="zh-CN" altLang="en-US"/>
          </a:p>
        </p:txBody>
      </p:sp>
      <p:sp>
        <p:nvSpPr>
          <p:cNvPr id="44064" name="Line 31"/>
          <p:cNvSpPr>
            <a:spLocks noChangeShapeType="1"/>
          </p:cNvSpPr>
          <p:nvPr/>
        </p:nvSpPr>
        <p:spPr bwMode="auto">
          <a:xfrm flipV="1">
            <a:off x="4724400" y="4724400"/>
            <a:ext cx="1295400" cy="914400"/>
          </a:xfrm>
          <a:prstGeom prst="line">
            <a:avLst/>
          </a:prstGeom>
          <a:noFill/>
          <a:ln w="57150">
            <a:solidFill>
              <a:schemeClr val="tx1"/>
            </a:solidFill>
            <a:round/>
            <a:headEnd/>
            <a:tailEnd/>
          </a:ln>
        </p:spPr>
        <p:txBody>
          <a:bodyPr wrap="none" anchor="ctr"/>
          <a:lstStyle/>
          <a:p>
            <a:endParaRPr lang="zh-CN" altLang="en-US"/>
          </a:p>
        </p:txBody>
      </p:sp>
      <p:sp>
        <p:nvSpPr>
          <p:cNvPr id="44065" name="Line 32"/>
          <p:cNvSpPr>
            <a:spLocks noChangeShapeType="1"/>
          </p:cNvSpPr>
          <p:nvPr/>
        </p:nvSpPr>
        <p:spPr bwMode="auto">
          <a:xfrm>
            <a:off x="6019800" y="4724400"/>
            <a:ext cx="914400" cy="990600"/>
          </a:xfrm>
          <a:prstGeom prst="line">
            <a:avLst/>
          </a:prstGeom>
          <a:noFill/>
          <a:ln w="57150">
            <a:solidFill>
              <a:schemeClr val="tx1"/>
            </a:solidFill>
            <a:round/>
            <a:headEnd/>
            <a:tailEnd/>
          </a:ln>
        </p:spPr>
        <p:txBody>
          <a:bodyPr wrap="none" anchor="ctr"/>
          <a:lstStyle/>
          <a:p>
            <a:endParaRPr lang="zh-CN" altLang="en-US"/>
          </a:p>
        </p:txBody>
      </p:sp>
      <p:sp>
        <p:nvSpPr>
          <p:cNvPr id="44066" name="Line 33"/>
          <p:cNvSpPr>
            <a:spLocks noChangeShapeType="1"/>
          </p:cNvSpPr>
          <p:nvPr/>
        </p:nvSpPr>
        <p:spPr bwMode="auto">
          <a:xfrm>
            <a:off x="6019800" y="4648200"/>
            <a:ext cx="1143000" cy="76200"/>
          </a:xfrm>
          <a:prstGeom prst="line">
            <a:avLst/>
          </a:prstGeom>
          <a:noFill/>
          <a:ln w="57150">
            <a:solidFill>
              <a:schemeClr val="tx1"/>
            </a:solidFill>
            <a:round/>
            <a:headEnd/>
            <a:tailEnd/>
          </a:ln>
        </p:spPr>
        <p:txBody>
          <a:bodyPr wrap="none" anchor="ctr"/>
          <a:lstStyle/>
          <a:p>
            <a:endParaRPr lang="zh-CN" altLang="en-US"/>
          </a:p>
        </p:txBody>
      </p:sp>
      <p:sp>
        <p:nvSpPr>
          <p:cNvPr id="44067" name="Line 34"/>
          <p:cNvSpPr>
            <a:spLocks noChangeShapeType="1"/>
          </p:cNvSpPr>
          <p:nvPr/>
        </p:nvSpPr>
        <p:spPr bwMode="auto">
          <a:xfrm flipH="1">
            <a:off x="7239000" y="3657600"/>
            <a:ext cx="76200" cy="990600"/>
          </a:xfrm>
          <a:prstGeom prst="line">
            <a:avLst/>
          </a:prstGeom>
          <a:noFill/>
          <a:ln w="57150">
            <a:solidFill>
              <a:schemeClr val="tx1"/>
            </a:solidFill>
            <a:round/>
            <a:headEnd/>
            <a:tailEnd/>
          </a:ln>
        </p:spPr>
        <p:txBody>
          <a:bodyPr wrap="none" anchor="ctr"/>
          <a:lstStyle/>
          <a:p>
            <a:endParaRPr lang="zh-CN" altLang="en-US"/>
          </a:p>
        </p:txBody>
      </p:sp>
      <p:sp>
        <p:nvSpPr>
          <p:cNvPr id="44068" name="Line 35"/>
          <p:cNvSpPr>
            <a:spLocks noChangeShapeType="1"/>
          </p:cNvSpPr>
          <p:nvPr/>
        </p:nvSpPr>
        <p:spPr bwMode="auto">
          <a:xfrm>
            <a:off x="7315200" y="4800600"/>
            <a:ext cx="1371600" cy="533400"/>
          </a:xfrm>
          <a:prstGeom prst="line">
            <a:avLst/>
          </a:prstGeom>
          <a:noFill/>
          <a:ln w="57150">
            <a:solidFill>
              <a:schemeClr val="tx1"/>
            </a:solidFill>
            <a:round/>
            <a:headEnd/>
            <a:tailEnd/>
          </a:ln>
        </p:spPr>
        <p:txBody>
          <a:bodyPr wrap="none" anchor="ctr"/>
          <a:lstStyle/>
          <a:p>
            <a:endParaRPr lang="zh-CN" altLang="en-US"/>
          </a:p>
        </p:txBody>
      </p:sp>
      <p:sp>
        <p:nvSpPr>
          <p:cNvPr id="44069" name="Line 36"/>
          <p:cNvSpPr>
            <a:spLocks noChangeShapeType="1"/>
          </p:cNvSpPr>
          <p:nvPr/>
        </p:nvSpPr>
        <p:spPr bwMode="auto">
          <a:xfrm flipH="1">
            <a:off x="6019800" y="3505200"/>
            <a:ext cx="76200" cy="1066800"/>
          </a:xfrm>
          <a:prstGeom prst="line">
            <a:avLst/>
          </a:prstGeom>
          <a:noFill/>
          <a:ln w="57150">
            <a:solidFill>
              <a:srgbClr val="FF0000"/>
            </a:solidFill>
            <a:round/>
            <a:headEnd/>
            <a:tailEnd/>
          </a:ln>
        </p:spPr>
        <p:txBody>
          <a:bodyPr wrap="none" anchor="ctr"/>
          <a:lstStyle/>
          <a:p>
            <a:endParaRPr lang="zh-CN" altLang="en-US"/>
          </a:p>
        </p:txBody>
      </p:sp>
      <p:sp>
        <p:nvSpPr>
          <p:cNvPr id="44070" name="Line 37"/>
          <p:cNvSpPr>
            <a:spLocks noChangeShapeType="1"/>
          </p:cNvSpPr>
          <p:nvPr/>
        </p:nvSpPr>
        <p:spPr bwMode="auto">
          <a:xfrm flipV="1">
            <a:off x="4953000" y="1981200"/>
            <a:ext cx="762000" cy="3048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4071" name="Line 38"/>
          <p:cNvSpPr>
            <a:spLocks noChangeShapeType="1"/>
          </p:cNvSpPr>
          <p:nvPr/>
        </p:nvSpPr>
        <p:spPr bwMode="auto">
          <a:xfrm flipV="1">
            <a:off x="3886200" y="2590800"/>
            <a:ext cx="609600" cy="1524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4072" name="Line 39"/>
          <p:cNvSpPr>
            <a:spLocks noChangeShapeType="1"/>
          </p:cNvSpPr>
          <p:nvPr/>
        </p:nvSpPr>
        <p:spPr bwMode="auto">
          <a:xfrm flipV="1">
            <a:off x="5105400" y="2819400"/>
            <a:ext cx="0" cy="5334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4073" name="Line 40"/>
          <p:cNvSpPr>
            <a:spLocks noChangeShapeType="1"/>
          </p:cNvSpPr>
          <p:nvPr/>
        </p:nvSpPr>
        <p:spPr bwMode="auto">
          <a:xfrm flipV="1">
            <a:off x="4953000" y="3810000"/>
            <a:ext cx="76200" cy="6096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4074" name="Line 41"/>
          <p:cNvSpPr>
            <a:spLocks noChangeShapeType="1"/>
          </p:cNvSpPr>
          <p:nvPr/>
        </p:nvSpPr>
        <p:spPr bwMode="auto">
          <a:xfrm flipH="1" flipV="1">
            <a:off x="6477000" y="1981200"/>
            <a:ext cx="762000" cy="3810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4075" name="Line 42"/>
          <p:cNvSpPr>
            <a:spLocks noChangeShapeType="1"/>
          </p:cNvSpPr>
          <p:nvPr/>
        </p:nvSpPr>
        <p:spPr bwMode="auto">
          <a:xfrm flipH="1" flipV="1">
            <a:off x="6248400" y="2362200"/>
            <a:ext cx="76200" cy="6858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4076" name="Line 43"/>
          <p:cNvSpPr>
            <a:spLocks noChangeShapeType="1"/>
          </p:cNvSpPr>
          <p:nvPr/>
        </p:nvSpPr>
        <p:spPr bwMode="auto">
          <a:xfrm flipH="1" flipV="1">
            <a:off x="7924800" y="2667000"/>
            <a:ext cx="685800" cy="2286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4077" name="Line 44"/>
          <p:cNvSpPr>
            <a:spLocks noChangeShapeType="1"/>
          </p:cNvSpPr>
          <p:nvPr/>
        </p:nvSpPr>
        <p:spPr bwMode="auto">
          <a:xfrm flipH="1" flipV="1">
            <a:off x="7848600" y="3657600"/>
            <a:ext cx="762000" cy="3048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4078" name="Line 45"/>
          <p:cNvSpPr>
            <a:spLocks noChangeShapeType="1"/>
          </p:cNvSpPr>
          <p:nvPr/>
        </p:nvSpPr>
        <p:spPr bwMode="auto">
          <a:xfrm flipH="1" flipV="1">
            <a:off x="7620000" y="4724400"/>
            <a:ext cx="990600" cy="3810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4079" name="Line 46"/>
          <p:cNvSpPr>
            <a:spLocks noChangeShapeType="1"/>
          </p:cNvSpPr>
          <p:nvPr/>
        </p:nvSpPr>
        <p:spPr bwMode="auto">
          <a:xfrm flipV="1">
            <a:off x="7467600" y="2895600"/>
            <a:ext cx="0" cy="4572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4080" name="Line 47"/>
          <p:cNvSpPr>
            <a:spLocks noChangeShapeType="1"/>
          </p:cNvSpPr>
          <p:nvPr/>
        </p:nvSpPr>
        <p:spPr bwMode="auto">
          <a:xfrm flipV="1">
            <a:off x="7391400" y="3962400"/>
            <a:ext cx="76200" cy="5334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4081" name="Line 48"/>
          <p:cNvSpPr>
            <a:spLocks noChangeShapeType="1"/>
          </p:cNvSpPr>
          <p:nvPr/>
        </p:nvSpPr>
        <p:spPr bwMode="auto">
          <a:xfrm>
            <a:off x="6324600" y="4495800"/>
            <a:ext cx="609600" cy="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4082" name="Line 49"/>
          <p:cNvSpPr>
            <a:spLocks noChangeShapeType="1"/>
          </p:cNvSpPr>
          <p:nvPr/>
        </p:nvSpPr>
        <p:spPr bwMode="auto">
          <a:xfrm flipH="1" flipV="1">
            <a:off x="6400800" y="4876800"/>
            <a:ext cx="609600" cy="6096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4083" name="Line 50"/>
          <p:cNvSpPr>
            <a:spLocks noChangeShapeType="1"/>
          </p:cNvSpPr>
          <p:nvPr/>
        </p:nvSpPr>
        <p:spPr bwMode="auto">
          <a:xfrm flipV="1">
            <a:off x="5257800" y="5105400"/>
            <a:ext cx="609600" cy="457200"/>
          </a:xfrm>
          <a:prstGeom prst="line">
            <a:avLst/>
          </a:prstGeom>
          <a:noFill/>
          <a:ln w="57150">
            <a:solidFill>
              <a:srgbClr val="FF0000"/>
            </a:solidFill>
            <a:round/>
            <a:headEnd/>
            <a:tailEnd type="triangle" w="med" len="med"/>
          </a:ln>
        </p:spPr>
        <p:txBody>
          <a:bodyPr wrap="none" anchor="ctr"/>
          <a:lstStyle/>
          <a:p>
            <a:endParaRPr lang="zh-CN" altLang="en-US"/>
          </a:p>
        </p:txBody>
      </p:sp>
      <p:sp>
        <p:nvSpPr>
          <p:cNvPr id="44084" name="Line 51"/>
          <p:cNvSpPr>
            <a:spLocks noChangeShapeType="1"/>
          </p:cNvSpPr>
          <p:nvPr/>
        </p:nvSpPr>
        <p:spPr bwMode="auto">
          <a:xfrm flipV="1">
            <a:off x="3886200" y="3581400"/>
            <a:ext cx="609600" cy="2286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4085" name="Line 54"/>
          <p:cNvSpPr>
            <a:spLocks noChangeShapeType="1"/>
          </p:cNvSpPr>
          <p:nvPr/>
        </p:nvSpPr>
        <p:spPr bwMode="auto">
          <a:xfrm flipV="1">
            <a:off x="4876800" y="4876800"/>
            <a:ext cx="76200" cy="4572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4086" name="Line 55"/>
          <p:cNvSpPr>
            <a:spLocks noChangeShapeType="1"/>
          </p:cNvSpPr>
          <p:nvPr/>
        </p:nvSpPr>
        <p:spPr bwMode="auto">
          <a:xfrm flipV="1">
            <a:off x="3962400" y="4724400"/>
            <a:ext cx="457200" cy="2286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44087" name="Line 56"/>
          <p:cNvSpPr>
            <a:spLocks noChangeShapeType="1"/>
          </p:cNvSpPr>
          <p:nvPr/>
        </p:nvSpPr>
        <p:spPr bwMode="auto">
          <a:xfrm>
            <a:off x="6553200" y="4343400"/>
            <a:ext cx="76200" cy="304800"/>
          </a:xfrm>
          <a:prstGeom prst="line">
            <a:avLst/>
          </a:prstGeom>
          <a:noFill/>
          <a:ln w="57150">
            <a:solidFill>
              <a:srgbClr val="FF0000"/>
            </a:solidFill>
            <a:round/>
            <a:headEnd/>
            <a:tailEnd/>
          </a:ln>
        </p:spPr>
        <p:txBody>
          <a:bodyPr wrap="none" anchor="ctr"/>
          <a:lstStyle/>
          <a:p>
            <a:endParaRPr lang="zh-CN" altLang="en-US"/>
          </a:p>
        </p:txBody>
      </p:sp>
      <p:sp>
        <p:nvSpPr>
          <p:cNvPr id="44088" name="Line 58"/>
          <p:cNvSpPr>
            <a:spLocks noChangeShapeType="1"/>
          </p:cNvSpPr>
          <p:nvPr/>
        </p:nvSpPr>
        <p:spPr bwMode="auto">
          <a:xfrm flipH="1">
            <a:off x="6400800" y="4419600"/>
            <a:ext cx="304800" cy="152400"/>
          </a:xfrm>
          <a:prstGeom prst="line">
            <a:avLst/>
          </a:prstGeom>
          <a:noFill/>
          <a:ln w="57150">
            <a:solidFill>
              <a:srgbClr val="FF0000"/>
            </a:solidFill>
            <a:round/>
            <a:headEnd/>
            <a:tailEnd/>
          </a:ln>
        </p:spPr>
        <p:txBody>
          <a:bodyPr wrap="none" anchor="ctr"/>
          <a:lstStyle/>
          <a:p>
            <a:endParaRPr lang="zh-CN" altLang="en-US"/>
          </a:p>
        </p:txBody>
      </p:sp>
      <p:sp>
        <p:nvSpPr>
          <p:cNvPr id="44089" name="Line 59"/>
          <p:cNvSpPr>
            <a:spLocks noChangeShapeType="1"/>
          </p:cNvSpPr>
          <p:nvPr/>
        </p:nvSpPr>
        <p:spPr bwMode="auto">
          <a:xfrm flipV="1">
            <a:off x="6248400" y="3657600"/>
            <a:ext cx="0" cy="533400"/>
          </a:xfrm>
          <a:prstGeom prst="line">
            <a:avLst/>
          </a:prstGeom>
          <a:noFill/>
          <a:ln w="57150">
            <a:solidFill>
              <a:srgbClr val="FF0000"/>
            </a:solidFill>
            <a:round/>
            <a:headEnd/>
            <a:tailEnd type="triangle" w="med" len="med"/>
          </a:ln>
        </p:spPr>
        <p:txBody>
          <a:bodyPr wrap="none" anchor="ctr"/>
          <a:lstStyle/>
          <a:p>
            <a:endParaRPr lang="zh-CN" altLang="en-US"/>
          </a:p>
        </p:txBody>
      </p:sp>
      <p:sp>
        <p:nvSpPr>
          <p:cNvPr id="44090" name="Line 62"/>
          <p:cNvSpPr>
            <a:spLocks noChangeShapeType="1"/>
          </p:cNvSpPr>
          <p:nvPr/>
        </p:nvSpPr>
        <p:spPr bwMode="auto">
          <a:xfrm>
            <a:off x="4800600" y="5029200"/>
            <a:ext cx="228600" cy="228600"/>
          </a:xfrm>
          <a:prstGeom prst="line">
            <a:avLst/>
          </a:prstGeom>
          <a:noFill/>
          <a:ln w="57150">
            <a:solidFill>
              <a:srgbClr val="FF0000"/>
            </a:solidFill>
            <a:round/>
            <a:headEnd/>
            <a:tailEnd/>
          </a:ln>
        </p:spPr>
        <p:txBody>
          <a:bodyPr wrap="none" anchor="ctr"/>
          <a:lstStyle/>
          <a:p>
            <a:endParaRPr lang="zh-CN" altLang="en-US"/>
          </a:p>
        </p:txBody>
      </p:sp>
      <p:sp>
        <p:nvSpPr>
          <p:cNvPr id="44091" name="Line 63"/>
          <p:cNvSpPr>
            <a:spLocks noChangeShapeType="1"/>
          </p:cNvSpPr>
          <p:nvPr/>
        </p:nvSpPr>
        <p:spPr bwMode="auto">
          <a:xfrm flipH="1">
            <a:off x="4800600" y="5029200"/>
            <a:ext cx="228600" cy="228600"/>
          </a:xfrm>
          <a:prstGeom prst="line">
            <a:avLst/>
          </a:prstGeom>
          <a:noFill/>
          <a:ln w="57150">
            <a:solidFill>
              <a:srgbClr val="FF0000"/>
            </a:solidFill>
            <a:round/>
            <a:headEnd/>
            <a:tailEnd/>
          </a:ln>
        </p:spPr>
        <p:txBody>
          <a:bodyPr wrap="none" anchor="ctr"/>
          <a:lstStyle/>
          <a:p>
            <a:endParaRPr lang="zh-CN" altLang="en-US"/>
          </a:p>
        </p:txBody>
      </p:sp>
      <p:sp>
        <p:nvSpPr>
          <p:cNvPr id="44092" name="Text Box 67"/>
          <p:cNvSpPr txBox="1">
            <a:spLocks noChangeArrowheads="1"/>
          </p:cNvSpPr>
          <p:nvPr/>
        </p:nvSpPr>
        <p:spPr bwMode="auto">
          <a:xfrm>
            <a:off x="6172200" y="3238501"/>
            <a:ext cx="514350" cy="396875"/>
          </a:xfrm>
          <a:prstGeom prst="rect">
            <a:avLst/>
          </a:prstGeom>
          <a:noFill/>
          <a:ln w="9525">
            <a:noFill/>
            <a:miter lim="800000"/>
            <a:headEnd/>
            <a:tailEnd/>
          </a:ln>
        </p:spPr>
        <p:txBody>
          <a:bodyPr>
            <a:spAutoFit/>
          </a:bodyPr>
          <a:lstStyle/>
          <a:p>
            <a:pPr>
              <a:spcBef>
                <a:spcPct val="50000"/>
              </a:spcBef>
            </a:pPr>
            <a:r>
              <a:rPr lang="en-US" altLang="zh-CN" sz="2000" dirty="0"/>
              <a:t>1</a:t>
            </a:r>
          </a:p>
        </p:txBody>
      </p:sp>
      <p:sp>
        <p:nvSpPr>
          <p:cNvPr id="44093" name="Text Box 68"/>
          <p:cNvSpPr txBox="1">
            <a:spLocks noChangeArrowheads="1"/>
          </p:cNvSpPr>
          <p:nvPr/>
        </p:nvSpPr>
        <p:spPr bwMode="auto">
          <a:xfrm>
            <a:off x="6057900" y="4210051"/>
            <a:ext cx="514350" cy="396875"/>
          </a:xfrm>
          <a:prstGeom prst="rect">
            <a:avLst/>
          </a:prstGeom>
          <a:noFill/>
          <a:ln w="9525">
            <a:noFill/>
            <a:miter lim="800000"/>
            <a:headEnd/>
            <a:tailEnd/>
          </a:ln>
        </p:spPr>
        <p:txBody>
          <a:bodyPr>
            <a:spAutoFit/>
          </a:bodyPr>
          <a:lstStyle/>
          <a:p>
            <a:pPr>
              <a:spcBef>
                <a:spcPct val="50000"/>
              </a:spcBef>
            </a:pPr>
            <a:r>
              <a:rPr lang="en-US" altLang="zh-CN" sz="2000" b="1" dirty="0"/>
              <a:t>2</a:t>
            </a:r>
          </a:p>
        </p:txBody>
      </p:sp>
      <p:sp>
        <p:nvSpPr>
          <p:cNvPr id="44094" name="Text Box 69"/>
          <p:cNvSpPr txBox="1">
            <a:spLocks noChangeArrowheads="1"/>
          </p:cNvSpPr>
          <p:nvPr/>
        </p:nvSpPr>
        <p:spPr bwMode="auto">
          <a:xfrm>
            <a:off x="7067550" y="4781551"/>
            <a:ext cx="514350" cy="396875"/>
          </a:xfrm>
          <a:prstGeom prst="rect">
            <a:avLst/>
          </a:prstGeom>
          <a:noFill/>
          <a:ln w="9525">
            <a:noFill/>
            <a:miter lim="800000"/>
            <a:headEnd/>
            <a:tailEnd/>
          </a:ln>
        </p:spPr>
        <p:txBody>
          <a:bodyPr>
            <a:spAutoFit/>
          </a:bodyPr>
          <a:lstStyle/>
          <a:p>
            <a:pPr>
              <a:spcBef>
                <a:spcPct val="50000"/>
              </a:spcBef>
            </a:pPr>
            <a:r>
              <a:rPr lang="en-US" altLang="zh-CN" sz="2000" b="1"/>
              <a:t>3</a:t>
            </a:r>
          </a:p>
        </p:txBody>
      </p:sp>
      <p:sp>
        <p:nvSpPr>
          <p:cNvPr id="44095" name="Text Box 70"/>
          <p:cNvSpPr txBox="1">
            <a:spLocks noChangeArrowheads="1"/>
          </p:cNvSpPr>
          <p:nvPr/>
        </p:nvSpPr>
        <p:spPr bwMode="auto">
          <a:xfrm>
            <a:off x="4591050" y="5772151"/>
            <a:ext cx="514350" cy="396875"/>
          </a:xfrm>
          <a:prstGeom prst="rect">
            <a:avLst/>
          </a:prstGeom>
          <a:noFill/>
          <a:ln w="9525">
            <a:noFill/>
            <a:miter lim="800000"/>
            <a:headEnd/>
            <a:tailEnd/>
          </a:ln>
        </p:spPr>
        <p:txBody>
          <a:bodyPr>
            <a:spAutoFit/>
          </a:bodyPr>
          <a:lstStyle/>
          <a:p>
            <a:pPr>
              <a:spcBef>
                <a:spcPct val="50000"/>
              </a:spcBef>
            </a:pPr>
            <a:r>
              <a:rPr lang="en-US" altLang="zh-CN" sz="2000" b="1"/>
              <a:t>4</a:t>
            </a:r>
          </a:p>
        </p:txBody>
      </p:sp>
      <p:sp>
        <p:nvSpPr>
          <p:cNvPr id="44096" name="Text Box 71"/>
          <p:cNvSpPr txBox="1">
            <a:spLocks noChangeArrowheads="1"/>
          </p:cNvSpPr>
          <p:nvPr/>
        </p:nvSpPr>
        <p:spPr bwMode="auto">
          <a:xfrm>
            <a:off x="6781800" y="5829301"/>
            <a:ext cx="514350" cy="396875"/>
          </a:xfrm>
          <a:prstGeom prst="rect">
            <a:avLst/>
          </a:prstGeom>
          <a:noFill/>
          <a:ln w="9525">
            <a:noFill/>
            <a:miter lim="800000"/>
            <a:headEnd/>
            <a:tailEnd/>
          </a:ln>
        </p:spPr>
        <p:txBody>
          <a:bodyPr>
            <a:spAutoFit/>
          </a:bodyPr>
          <a:lstStyle/>
          <a:p>
            <a:pPr>
              <a:spcBef>
                <a:spcPct val="50000"/>
              </a:spcBef>
            </a:pPr>
            <a:r>
              <a:rPr lang="en-US" altLang="zh-CN" sz="2000" b="1"/>
              <a:t>5</a:t>
            </a:r>
          </a:p>
        </p:txBody>
      </p:sp>
      <p:sp>
        <p:nvSpPr>
          <p:cNvPr id="44097" name="Text Box 72"/>
          <p:cNvSpPr txBox="1">
            <a:spLocks noChangeArrowheads="1"/>
          </p:cNvSpPr>
          <p:nvPr/>
        </p:nvSpPr>
        <p:spPr bwMode="auto">
          <a:xfrm>
            <a:off x="4857750" y="4476751"/>
            <a:ext cx="514350" cy="396875"/>
          </a:xfrm>
          <a:prstGeom prst="rect">
            <a:avLst/>
          </a:prstGeom>
          <a:noFill/>
          <a:ln w="9525">
            <a:noFill/>
            <a:miter lim="800000"/>
            <a:headEnd/>
            <a:tailEnd/>
          </a:ln>
        </p:spPr>
        <p:txBody>
          <a:bodyPr>
            <a:spAutoFit/>
          </a:bodyPr>
          <a:lstStyle/>
          <a:p>
            <a:pPr>
              <a:spcBef>
                <a:spcPct val="50000"/>
              </a:spcBef>
            </a:pPr>
            <a:r>
              <a:rPr lang="en-US" altLang="zh-CN" sz="2000" b="1"/>
              <a:t>6</a:t>
            </a:r>
          </a:p>
        </p:txBody>
      </p:sp>
      <p:sp>
        <p:nvSpPr>
          <p:cNvPr id="44098" name="Text Box 73"/>
          <p:cNvSpPr txBox="1">
            <a:spLocks noChangeArrowheads="1"/>
          </p:cNvSpPr>
          <p:nvPr/>
        </p:nvSpPr>
        <p:spPr bwMode="auto">
          <a:xfrm>
            <a:off x="2571750" y="533401"/>
            <a:ext cx="6210300" cy="584775"/>
          </a:xfrm>
          <a:prstGeom prst="rect">
            <a:avLst/>
          </a:prstGeom>
          <a:noFill/>
          <a:ln w="9525">
            <a:noFill/>
            <a:miter lim="800000"/>
            <a:headEnd/>
            <a:tailEnd/>
          </a:ln>
        </p:spPr>
        <p:txBody>
          <a:bodyPr>
            <a:spAutoFit/>
          </a:bodyPr>
          <a:lstStyle/>
          <a:p>
            <a:pPr>
              <a:spcBef>
                <a:spcPct val="0"/>
              </a:spcBef>
              <a:defRPr/>
            </a:pPr>
            <a:r>
              <a:rPr lang="zh-CN" altLang="en-US" sz="3200" b="1" dirty="0">
                <a:solidFill>
                  <a:srgbClr val="C00000"/>
                </a:solidFill>
                <a:latin typeface="Times New Roman" pitchFamily="18" charset="0"/>
                <a:ea typeface="+mj-ea"/>
                <a:cs typeface="Times New Roman" pitchFamily="18" charset="0"/>
              </a:rPr>
              <a:t>修改指针举例（续</a:t>
            </a:r>
            <a:r>
              <a:rPr lang="en-US" altLang="zh-CN" sz="3200" b="1" dirty="0">
                <a:solidFill>
                  <a:srgbClr val="C00000"/>
                </a:solidFill>
                <a:latin typeface="Times New Roman" pitchFamily="18" charset="0"/>
                <a:ea typeface="+mj-ea"/>
                <a:cs typeface="Times New Roman" pitchFamily="18" charset="0"/>
              </a:rPr>
              <a:t>3</a:t>
            </a:r>
            <a:r>
              <a:rPr lang="zh-CN" altLang="en-US" sz="3200" b="1" dirty="0">
                <a:solidFill>
                  <a:srgbClr val="C00000"/>
                </a:solidFill>
                <a:latin typeface="Times New Roman" pitchFamily="18" charset="0"/>
                <a:ea typeface="+mj-ea"/>
                <a:cs typeface="Times New Roman" pitchFamily="18" charset="0"/>
              </a:rPr>
              <a:t>）</a:t>
            </a:r>
          </a:p>
        </p:txBody>
      </p:sp>
      <p:sp>
        <p:nvSpPr>
          <p:cNvPr id="44099" name="Text Box 74"/>
          <p:cNvSpPr txBox="1">
            <a:spLocks noChangeArrowheads="1"/>
          </p:cNvSpPr>
          <p:nvPr/>
        </p:nvSpPr>
        <p:spPr bwMode="auto">
          <a:xfrm>
            <a:off x="6267450" y="1466851"/>
            <a:ext cx="514350" cy="396875"/>
          </a:xfrm>
          <a:prstGeom prst="rect">
            <a:avLst/>
          </a:prstGeom>
          <a:noFill/>
          <a:ln w="9525">
            <a:noFill/>
            <a:miter lim="800000"/>
            <a:headEnd/>
            <a:tailEnd/>
          </a:ln>
        </p:spPr>
        <p:txBody>
          <a:bodyPr>
            <a:spAutoFit/>
          </a:bodyPr>
          <a:lstStyle/>
          <a:p>
            <a:pPr>
              <a:spcBef>
                <a:spcPct val="50000"/>
              </a:spcBef>
            </a:pPr>
            <a:r>
              <a:rPr lang="en-US" altLang="zh-CN" sz="2000" b="1" dirty="0"/>
              <a:t>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5"/>
          <p:cNvSpPr>
            <a:spLocks noGrp="1"/>
          </p:cNvSpPr>
          <p:nvPr>
            <p:ph type="sldNum" sz="quarter" idx="12"/>
          </p:nvPr>
        </p:nvSpPr>
        <p:spPr>
          <a:noFill/>
        </p:spPr>
        <p:txBody>
          <a:bodyPr/>
          <a:lstStyle/>
          <a:p>
            <a:fld id="{7C3E314C-CA35-4025-BEC3-894D6673C810}" type="slidenum">
              <a:rPr lang="en-US" altLang="zh-CN" smtClean="0">
                <a:ea typeface="黑体" pitchFamily="49" charset="-122"/>
              </a:rPr>
              <a:pPr/>
              <a:t>44</a:t>
            </a:fld>
            <a:endParaRPr lang="en-US" altLang="zh-CN">
              <a:ea typeface="黑体" pitchFamily="49" charset="-122"/>
            </a:endParaRPr>
          </a:p>
        </p:txBody>
      </p:sp>
      <p:grpSp>
        <p:nvGrpSpPr>
          <p:cNvPr id="30" name="组合 29"/>
          <p:cNvGrpSpPr/>
          <p:nvPr/>
        </p:nvGrpSpPr>
        <p:grpSpPr>
          <a:xfrm>
            <a:off x="3716450" y="1446942"/>
            <a:ext cx="4740607" cy="3261531"/>
            <a:chOff x="2497635" y="1733550"/>
            <a:chExt cx="4169865" cy="2590800"/>
          </a:xfrm>
        </p:grpSpPr>
        <p:sp>
          <p:nvSpPr>
            <p:cNvPr id="66565" name="Oval 4"/>
            <p:cNvSpPr>
              <a:spLocks noChangeArrowheads="1"/>
            </p:cNvSpPr>
            <p:nvPr/>
          </p:nvSpPr>
          <p:spPr bwMode="auto">
            <a:xfrm>
              <a:off x="3752850" y="2343150"/>
              <a:ext cx="152400" cy="152400"/>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66566" name="Oval 5"/>
            <p:cNvSpPr>
              <a:spLocks noChangeArrowheads="1"/>
            </p:cNvSpPr>
            <p:nvPr/>
          </p:nvSpPr>
          <p:spPr bwMode="auto">
            <a:xfrm>
              <a:off x="5353050" y="2343150"/>
              <a:ext cx="152400" cy="152400"/>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66567" name="Oval 6"/>
            <p:cNvSpPr>
              <a:spLocks noChangeArrowheads="1"/>
            </p:cNvSpPr>
            <p:nvPr/>
          </p:nvSpPr>
          <p:spPr bwMode="auto">
            <a:xfrm>
              <a:off x="3436045" y="3257550"/>
              <a:ext cx="152400" cy="152400"/>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66568" name="Oval 7"/>
            <p:cNvSpPr>
              <a:spLocks noChangeArrowheads="1"/>
            </p:cNvSpPr>
            <p:nvPr/>
          </p:nvSpPr>
          <p:spPr bwMode="auto">
            <a:xfrm>
              <a:off x="5734050" y="3257550"/>
              <a:ext cx="152400" cy="152400"/>
            </a:xfrm>
            <a:prstGeom prst="ellipse">
              <a:avLst/>
            </a:prstGeom>
            <a:noFill/>
            <a:ln w="9525">
              <a:solidFill>
                <a:schemeClr val="tx1"/>
              </a:solidFill>
              <a:round/>
              <a:headEnd/>
              <a:tailEnd/>
            </a:ln>
          </p:spPr>
          <p:txBody>
            <a:bodyPr wrap="none" anchor="ctr"/>
            <a:lstStyle/>
            <a:p>
              <a:endParaRPr lang="zh-CN" altLang="en-US"/>
            </a:p>
          </p:txBody>
        </p:sp>
        <p:sp>
          <p:nvSpPr>
            <p:cNvPr id="66569" name="Oval 8"/>
            <p:cNvSpPr>
              <a:spLocks noChangeArrowheads="1"/>
            </p:cNvSpPr>
            <p:nvPr/>
          </p:nvSpPr>
          <p:spPr bwMode="auto">
            <a:xfrm>
              <a:off x="4133850" y="3257550"/>
              <a:ext cx="152400" cy="152400"/>
            </a:xfrm>
            <a:prstGeom prst="ellipse">
              <a:avLst/>
            </a:prstGeom>
            <a:noFill/>
            <a:ln w="9525">
              <a:solidFill>
                <a:schemeClr val="tx1"/>
              </a:solidFill>
              <a:round/>
              <a:headEnd/>
              <a:tailEnd/>
            </a:ln>
          </p:spPr>
          <p:txBody>
            <a:bodyPr wrap="none" anchor="ctr"/>
            <a:lstStyle/>
            <a:p>
              <a:endParaRPr lang="zh-CN" altLang="en-US"/>
            </a:p>
          </p:txBody>
        </p:sp>
        <p:sp>
          <p:nvSpPr>
            <p:cNvPr id="66570" name="Oval 9"/>
            <p:cNvSpPr>
              <a:spLocks noChangeArrowheads="1"/>
            </p:cNvSpPr>
            <p:nvPr/>
          </p:nvSpPr>
          <p:spPr bwMode="auto">
            <a:xfrm>
              <a:off x="6515100" y="3295650"/>
              <a:ext cx="152400" cy="152400"/>
            </a:xfrm>
            <a:prstGeom prst="ellipse">
              <a:avLst/>
            </a:prstGeom>
            <a:noFill/>
            <a:ln w="9525">
              <a:solidFill>
                <a:schemeClr val="tx1"/>
              </a:solidFill>
              <a:round/>
              <a:headEnd/>
              <a:tailEnd/>
            </a:ln>
          </p:spPr>
          <p:txBody>
            <a:bodyPr wrap="none" anchor="ctr"/>
            <a:lstStyle/>
            <a:p>
              <a:endParaRPr lang="zh-CN" altLang="en-US"/>
            </a:p>
          </p:txBody>
        </p:sp>
        <p:sp>
          <p:nvSpPr>
            <p:cNvPr id="66571" name="Oval 10"/>
            <p:cNvSpPr>
              <a:spLocks noChangeArrowheads="1"/>
            </p:cNvSpPr>
            <p:nvPr/>
          </p:nvSpPr>
          <p:spPr bwMode="auto">
            <a:xfrm>
              <a:off x="2497635" y="3181661"/>
              <a:ext cx="152400" cy="152400"/>
            </a:xfrm>
            <a:prstGeom prst="ellipse">
              <a:avLst/>
            </a:prstGeom>
            <a:noFill/>
            <a:ln w="9525">
              <a:solidFill>
                <a:schemeClr val="tx1"/>
              </a:solidFill>
              <a:round/>
              <a:headEnd/>
              <a:tailEnd/>
            </a:ln>
          </p:spPr>
          <p:txBody>
            <a:bodyPr wrap="none" anchor="ctr"/>
            <a:lstStyle/>
            <a:p>
              <a:endParaRPr lang="zh-CN" altLang="en-US"/>
            </a:p>
          </p:txBody>
        </p:sp>
        <p:sp>
          <p:nvSpPr>
            <p:cNvPr id="66572" name="Oval 11"/>
            <p:cNvSpPr>
              <a:spLocks noChangeArrowheads="1"/>
            </p:cNvSpPr>
            <p:nvPr/>
          </p:nvSpPr>
          <p:spPr bwMode="auto">
            <a:xfrm>
              <a:off x="4972050" y="3257550"/>
              <a:ext cx="152400" cy="152400"/>
            </a:xfrm>
            <a:prstGeom prst="ellipse">
              <a:avLst/>
            </a:prstGeom>
            <a:noFill/>
            <a:ln w="9525">
              <a:solidFill>
                <a:schemeClr val="tx1"/>
              </a:solidFill>
              <a:round/>
              <a:headEnd/>
              <a:tailEnd/>
            </a:ln>
          </p:spPr>
          <p:txBody>
            <a:bodyPr wrap="none" anchor="ctr"/>
            <a:lstStyle/>
            <a:p>
              <a:endParaRPr lang="zh-CN" altLang="en-US"/>
            </a:p>
          </p:txBody>
        </p:sp>
        <p:sp>
          <p:nvSpPr>
            <p:cNvPr id="66573" name="Line 12"/>
            <p:cNvSpPr>
              <a:spLocks noChangeShapeType="1"/>
            </p:cNvSpPr>
            <p:nvPr/>
          </p:nvSpPr>
          <p:spPr bwMode="auto">
            <a:xfrm flipH="1">
              <a:off x="3829050" y="1885950"/>
              <a:ext cx="762000" cy="457200"/>
            </a:xfrm>
            <a:prstGeom prst="line">
              <a:avLst/>
            </a:prstGeom>
            <a:noFill/>
            <a:ln w="9525">
              <a:solidFill>
                <a:schemeClr val="tx1"/>
              </a:solidFill>
              <a:round/>
              <a:headEnd/>
              <a:tailEnd/>
            </a:ln>
          </p:spPr>
          <p:txBody>
            <a:bodyPr wrap="none" anchor="ctr"/>
            <a:lstStyle/>
            <a:p>
              <a:endParaRPr lang="zh-CN" altLang="en-US"/>
            </a:p>
          </p:txBody>
        </p:sp>
        <p:sp>
          <p:nvSpPr>
            <p:cNvPr id="66574" name="Line 13"/>
            <p:cNvSpPr>
              <a:spLocks noChangeShapeType="1"/>
            </p:cNvSpPr>
            <p:nvPr/>
          </p:nvSpPr>
          <p:spPr bwMode="auto">
            <a:xfrm>
              <a:off x="4591050" y="1885950"/>
              <a:ext cx="838200" cy="457200"/>
            </a:xfrm>
            <a:prstGeom prst="line">
              <a:avLst/>
            </a:prstGeom>
            <a:noFill/>
            <a:ln w="9525">
              <a:solidFill>
                <a:schemeClr val="tx1"/>
              </a:solidFill>
              <a:round/>
              <a:headEnd/>
              <a:tailEnd/>
            </a:ln>
          </p:spPr>
          <p:txBody>
            <a:bodyPr wrap="none" anchor="ctr"/>
            <a:lstStyle/>
            <a:p>
              <a:endParaRPr lang="zh-CN" altLang="en-US"/>
            </a:p>
          </p:txBody>
        </p:sp>
        <p:sp>
          <p:nvSpPr>
            <p:cNvPr id="66575" name="Line 14"/>
            <p:cNvSpPr>
              <a:spLocks noChangeShapeType="1"/>
            </p:cNvSpPr>
            <p:nvPr/>
          </p:nvSpPr>
          <p:spPr bwMode="auto">
            <a:xfrm flipH="1">
              <a:off x="2585841" y="2506702"/>
              <a:ext cx="1219200" cy="685800"/>
            </a:xfrm>
            <a:prstGeom prst="line">
              <a:avLst/>
            </a:prstGeom>
            <a:noFill/>
            <a:ln w="9525">
              <a:solidFill>
                <a:schemeClr val="tx1"/>
              </a:solidFill>
              <a:round/>
              <a:headEnd/>
              <a:tailEnd/>
            </a:ln>
          </p:spPr>
          <p:txBody>
            <a:bodyPr wrap="none" anchor="ctr"/>
            <a:lstStyle/>
            <a:p>
              <a:endParaRPr lang="zh-CN" altLang="en-US"/>
            </a:p>
          </p:txBody>
        </p:sp>
        <p:sp>
          <p:nvSpPr>
            <p:cNvPr id="66576" name="Line 15"/>
            <p:cNvSpPr>
              <a:spLocks noChangeShapeType="1"/>
            </p:cNvSpPr>
            <p:nvPr/>
          </p:nvSpPr>
          <p:spPr bwMode="auto">
            <a:xfrm flipH="1">
              <a:off x="3500241" y="2506702"/>
              <a:ext cx="304800" cy="762000"/>
            </a:xfrm>
            <a:prstGeom prst="line">
              <a:avLst/>
            </a:prstGeom>
            <a:solidFill>
              <a:schemeClr val="tx1"/>
            </a:solidFill>
            <a:ln w="9525">
              <a:solidFill>
                <a:schemeClr val="tx1"/>
              </a:solidFill>
              <a:round/>
              <a:headEnd/>
              <a:tailEnd/>
            </a:ln>
          </p:spPr>
          <p:txBody>
            <a:bodyPr wrap="none" anchor="ctr"/>
            <a:lstStyle/>
            <a:p>
              <a:endParaRPr lang="zh-CN" altLang="en-US"/>
            </a:p>
          </p:txBody>
        </p:sp>
        <p:sp>
          <p:nvSpPr>
            <p:cNvPr id="66577" name="Line 16"/>
            <p:cNvSpPr>
              <a:spLocks noChangeShapeType="1"/>
            </p:cNvSpPr>
            <p:nvPr/>
          </p:nvSpPr>
          <p:spPr bwMode="auto">
            <a:xfrm>
              <a:off x="3829050" y="2495550"/>
              <a:ext cx="381000" cy="762000"/>
            </a:xfrm>
            <a:prstGeom prst="line">
              <a:avLst/>
            </a:prstGeom>
            <a:noFill/>
            <a:ln w="9525">
              <a:solidFill>
                <a:schemeClr val="tx1"/>
              </a:solidFill>
              <a:round/>
              <a:headEnd/>
              <a:tailEnd/>
            </a:ln>
          </p:spPr>
          <p:txBody>
            <a:bodyPr wrap="none" anchor="ctr"/>
            <a:lstStyle/>
            <a:p>
              <a:endParaRPr lang="zh-CN" altLang="en-US"/>
            </a:p>
          </p:txBody>
        </p:sp>
        <p:sp>
          <p:nvSpPr>
            <p:cNvPr id="66578" name="Line 17"/>
            <p:cNvSpPr>
              <a:spLocks noChangeShapeType="1"/>
            </p:cNvSpPr>
            <p:nvPr/>
          </p:nvSpPr>
          <p:spPr bwMode="auto">
            <a:xfrm flipH="1">
              <a:off x="5048250" y="2495550"/>
              <a:ext cx="381000" cy="762000"/>
            </a:xfrm>
            <a:prstGeom prst="line">
              <a:avLst/>
            </a:prstGeom>
            <a:noFill/>
            <a:ln w="9525">
              <a:solidFill>
                <a:schemeClr val="tx1"/>
              </a:solidFill>
              <a:round/>
              <a:headEnd/>
              <a:tailEnd/>
            </a:ln>
          </p:spPr>
          <p:txBody>
            <a:bodyPr wrap="none" anchor="ctr"/>
            <a:lstStyle/>
            <a:p>
              <a:endParaRPr lang="zh-CN" altLang="en-US"/>
            </a:p>
          </p:txBody>
        </p:sp>
        <p:sp>
          <p:nvSpPr>
            <p:cNvPr id="66579" name="Line 18"/>
            <p:cNvSpPr>
              <a:spLocks noChangeShapeType="1"/>
            </p:cNvSpPr>
            <p:nvPr/>
          </p:nvSpPr>
          <p:spPr bwMode="auto">
            <a:xfrm>
              <a:off x="5429250" y="2495550"/>
              <a:ext cx="381000" cy="762000"/>
            </a:xfrm>
            <a:prstGeom prst="line">
              <a:avLst/>
            </a:prstGeom>
            <a:noFill/>
            <a:ln w="9525">
              <a:solidFill>
                <a:schemeClr val="tx1"/>
              </a:solidFill>
              <a:round/>
              <a:headEnd/>
              <a:tailEnd/>
            </a:ln>
          </p:spPr>
          <p:txBody>
            <a:bodyPr wrap="none" anchor="ctr"/>
            <a:lstStyle/>
            <a:p>
              <a:endParaRPr lang="zh-CN" altLang="en-US"/>
            </a:p>
          </p:txBody>
        </p:sp>
        <p:sp>
          <p:nvSpPr>
            <p:cNvPr id="66580" name="Line 19"/>
            <p:cNvSpPr>
              <a:spLocks noChangeShapeType="1"/>
            </p:cNvSpPr>
            <p:nvPr/>
          </p:nvSpPr>
          <p:spPr bwMode="auto">
            <a:xfrm>
              <a:off x="5481441" y="2473868"/>
              <a:ext cx="1066800" cy="838200"/>
            </a:xfrm>
            <a:prstGeom prst="line">
              <a:avLst/>
            </a:prstGeom>
            <a:noFill/>
            <a:ln w="9525">
              <a:solidFill>
                <a:schemeClr val="tx1"/>
              </a:solidFill>
              <a:round/>
              <a:headEnd/>
              <a:tailEnd/>
            </a:ln>
          </p:spPr>
          <p:txBody>
            <a:bodyPr wrap="none" anchor="ctr"/>
            <a:lstStyle/>
            <a:p>
              <a:endParaRPr lang="zh-CN" altLang="en-US"/>
            </a:p>
          </p:txBody>
        </p:sp>
        <p:sp>
          <p:nvSpPr>
            <p:cNvPr id="66581" name="Oval 20"/>
            <p:cNvSpPr>
              <a:spLocks noChangeArrowheads="1"/>
            </p:cNvSpPr>
            <p:nvPr/>
          </p:nvSpPr>
          <p:spPr bwMode="auto">
            <a:xfrm>
              <a:off x="3219450" y="4171950"/>
              <a:ext cx="152400" cy="152400"/>
            </a:xfrm>
            <a:prstGeom prst="ellipse">
              <a:avLst/>
            </a:prstGeom>
            <a:noFill/>
            <a:ln w="9525">
              <a:solidFill>
                <a:schemeClr val="tx1"/>
              </a:solidFill>
              <a:round/>
              <a:headEnd/>
              <a:tailEnd/>
            </a:ln>
          </p:spPr>
          <p:txBody>
            <a:bodyPr wrap="none" anchor="ctr"/>
            <a:lstStyle/>
            <a:p>
              <a:endParaRPr lang="zh-CN" altLang="en-US"/>
            </a:p>
          </p:txBody>
        </p:sp>
        <p:sp>
          <p:nvSpPr>
            <p:cNvPr id="66582" name="Oval 21"/>
            <p:cNvSpPr>
              <a:spLocks noChangeArrowheads="1"/>
            </p:cNvSpPr>
            <p:nvPr/>
          </p:nvSpPr>
          <p:spPr bwMode="auto">
            <a:xfrm>
              <a:off x="3829050" y="4171950"/>
              <a:ext cx="152400" cy="152400"/>
            </a:xfrm>
            <a:prstGeom prst="ellipse">
              <a:avLst/>
            </a:prstGeom>
            <a:noFill/>
            <a:ln w="9525">
              <a:solidFill>
                <a:schemeClr val="tx1"/>
              </a:solidFill>
              <a:round/>
              <a:headEnd/>
              <a:tailEnd/>
            </a:ln>
          </p:spPr>
          <p:txBody>
            <a:bodyPr wrap="none" anchor="ctr"/>
            <a:lstStyle/>
            <a:p>
              <a:endParaRPr lang="zh-CN" altLang="en-US"/>
            </a:p>
          </p:txBody>
        </p:sp>
        <p:sp>
          <p:nvSpPr>
            <p:cNvPr id="66583" name="Line 22"/>
            <p:cNvSpPr>
              <a:spLocks noChangeShapeType="1"/>
            </p:cNvSpPr>
            <p:nvPr/>
          </p:nvSpPr>
          <p:spPr bwMode="auto">
            <a:xfrm flipH="1">
              <a:off x="3295650" y="3409950"/>
              <a:ext cx="228600" cy="762000"/>
            </a:xfrm>
            <a:prstGeom prst="line">
              <a:avLst/>
            </a:prstGeom>
            <a:noFill/>
            <a:ln w="9525">
              <a:solidFill>
                <a:schemeClr val="tx1"/>
              </a:solidFill>
              <a:round/>
              <a:headEnd/>
              <a:tailEnd/>
            </a:ln>
          </p:spPr>
          <p:txBody>
            <a:bodyPr wrap="none" anchor="ctr"/>
            <a:lstStyle/>
            <a:p>
              <a:endParaRPr lang="zh-CN" altLang="en-US"/>
            </a:p>
          </p:txBody>
        </p:sp>
        <p:sp>
          <p:nvSpPr>
            <p:cNvPr id="66584" name="Line 23"/>
            <p:cNvSpPr>
              <a:spLocks noChangeShapeType="1"/>
            </p:cNvSpPr>
            <p:nvPr/>
          </p:nvSpPr>
          <p:spPr bwMode="auto">
            <a:xfrm>
              <a:off x="3524250" y="3409950"/>
              <a:ext cx="381000" cy="762000"/>
            </a:xfrm>
            <a:prstGeom prst="line">
              <a:avLst/>
            </a:prstGeom>
            <a:noFill/>
            <a:ln w="9525">
              <a:solidFill>
                <a:schemeClr val="tx1"/>
              </a:solidFill>
              <a:round/>
              <a:headEnd/>
              <a:tailEnd/>
            </a:ln>
          </p:spPr>
          <p:txBody>
            <a:bodyPr wrap="none" anchor="ctr"/>
            <a:lstStyle/>
            <a:p>
              <a:endParaRPr lang="zh-CN" altLang="en-US"/>
            </a:p>
          </p:txBody>
        </p:sp>
        <p:sp>
          <p:nvSpPr>
            <p:cNvPr id="66585" name="Oval 24"/>
            <p:cNvSpPr>
              <a:spLocks noChangeArrowheads="1"/>
            </p:cNvSpPr>
            <p:nvPr/>
          </p:nvSpPr>
          <p:spPr bwMode="auto">
            <a:xfrm>
              <a:off x="4514850" y="1733550"/>
              <a:ext cx="152400" cy="152400"/>
            </a:xfrm>
            <a:prstGeom prst="ellipse">
              <a:avLst/>
            </a:prstGeom>
            <a:solidFill>
              <a:schemeClr val="tx1"/>
            </a:solidFill>
            <a:ln w="9525">
              <a:solidFill>
                <a:schemeClr val="tx1"/>
              </a:solidFill>
              <a:round/>
              <a:headEnd/>
              <a:tailEnd/>
            </a:ln>
          </p:spPr>
          <p:txBody>
            <a:bodyPr wrap="none" anchor="ctr"/>
            <a:lstStyle/>
            <a:p>
              <a:endParaRPr lang="zh-CN" altLang="en-US"/>
            </a:p>
          </p:txBody>
        </p:sp>
      </p:grpSp>
      <p:sp>
        <p:nvSpPr>
          <p:cNvPr id="66586" name="Oval 26"/>
          <p:cNvSpPr>
            <a:spLocks noChangeArrowheads="1"/>
          </p:cNvSpPr>
          <p:nvPr/>
        </p:nvSpPr>
        <p:spPr bwMode="auto">
          <a:xfrm>
            <a:off x="3810000" y="5295900"/>
            <a:ext cx="152400" cy="152400"/>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66587" name="Oval 29"/>
          <p:cNvSpPr>
            <a:spLocks noChangeArrowheads="1"/>
          </p:cNvSpPr>
          <p:nvPr/>
        </p:nvSpPr>
        <p:spPr bwMode="auto">
          <a:xfrm>
            <a:off x="6762750" y="5334000"/>
            <a:ext cx="152400" cy="152400"/>
          </a:xfrm>
          <a:prstGeom prst="ellipse">
            <a:avLst/>
          </a:prstGeom>
          <a:noFill/>
          <a:ln w="9525">
            <a:solidFill>
              <a:schemeClr val="tx1"/>
            </a:solidFill>
            <a:round/>
            <a:headEnd/>
            <a:tailEnd/>
          </a:ln>
        </p:spPr>
        <p:txBody>
          <a:bodyPr wrap="none" anchor="ctr"/>
          <a:lstStyle/>
          <a:p>
            <a:endParaRPr lang="zh-CN" altLang="en-US"/>
          </a:p>
        </p:txBody>
      </p:sp>
      <p:sp>
        <p:nvSpPr>
          <p:cNvPr id="66588" name="Text Box 30"/>
          <p:cNvSpPr txBox="1">
            <a:spLocks noChangeArrowheads="1"/>
          </p:cNvSpPr>
          <p:nvPr/>
        </p:nvSpPr>
        <p:spPr bwMode="auto">
          <a:xfrm>
            <a:off x="4191000" y="5162550"/>
            <a:ext cx="2343150" cy="400110"/>
          </a:xfrm>
          <a:prstGeom prst="rect">
            <a:avLst/>
          </a:prstGeom>
          <a:noFill/>
          <a:ln w="9525">
            <a:noFill/>
            <a:miter lim="800000"/>
            <a:headEnd/>
            <a:tailEnd/>
          </a:ln>
        </p:spPr>
        <p:txBody>
          <a:bodyPr>
            <a:spAutoFit/>
          </a:bodyPr>
          <a:lstStyle/>
          <a:p>
            <a:pPr>
              <a:spcBef>
                <a:spcPct val="50000"/>
              </a:spcBef>
            </a:pPr>
            <a:r>
              <a:rPr lang="en-US" altLang="zh-CN" sz="2000" b="1" dirty="0"/>
              <a:t>Closed</a:t>
            </a:r>
            <a:r>
              <a:rPr lang="zh-CN" altLang="en-US" sz="2000" b="1" dirty="0"/>
              <a:t>表</a:t>
            </a:r>
          </a:p>
        </p:txBody>
      </p:sp>
      <p:sp>
        <p:nvSpPr>
          <p:cNvPr id="66589" name="Text Box 31"/>
          <p:cNvSpPr txBox="1">
            <a:spLocks noChangeArrowheads="1"/>
          </p:cNvSpPr>
          <p:nvPr/>
        </p:nvSpPr>
        <p:spPr bwMode="auto">
          <a:xfrm>
            <a:off x="7086600" y="5181600"/>
            <a:ext cx="2343150" cy="400110"/>
          </a:xfrm>
          <a:prstGeom prst="rect">
            <a:avLst/>
          </a:prstGeom>
          <a:noFill/>
          <a:ln w="9525">
            <a:noFill/>
            <a:miter lim="800000"/>
            <a:headEnd/>
            <a:tailEnd/>
          </a:ln>
        </p:spPr>
        <p:txBody>
          <a:bodyPr>
            <a:spAutoFit/>
          </a:bodyPr>
          <a:lstStyle/>
          <a:p>
            <a:pPr>
              <a:spcBef>
                <a:spcPct val="50000"/>
              </a:spcBef>
            </a:pPr>
            <a:r>
              <a:rPr lang="en-US" altLang="zh-CN" sz="2000" b="1" dirty="0"/>
              <a:t>Open</a:t>
            </a:r>
            <a:r>
              <a:rPr lang="zh-CN" altLang="en-US" sz="2000" b="1" dirty="0"/>
              <a:t>表</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5"/>
          <p:cNvSpPr>
            <a:spLocks noGrp="1"/>
          </p:cNvSpPr>
          <p:nvPr>
            <p:ph type="sldNum" sz="quarter" idx="12"/>
          </p:nvPr>
        </p:nvSpPr>
        <p:spPr>
          <a:noFill/>
        </p:spPr>
        <p:txBody>
          <a:bodyPr/>
          <a:lstStyle/>
          <a:p>
            <a:fld id="{4DDE45C2-9595-425F-9D84-8136A58570FB}" type="slidenum">
              <a:rPr lang="en-US" altLang="zh-CN" smtClean="0">
                <a:ea typeface="黑体" pitchFamily="49" charset="-122"/>
              </a:rPr>
              <a:pPr/>
              <a:t>45</a:t>
            </a:fld>
            <a:endParaRPr lang="en-US" altLang="zh-CN">
              <a:ea typeface="黑体" pitchFamily="49" charset="-122"/>
            </a:endParaRPr>
          </a:p>
        </p:txBody>
      </p:sp>
      <p:grpSp>
        <p:nvGrpSpPr>
          <p:cNvPr id="46" name="组合 45"/>
          <p:cNvGrpSpPr/>
          <p:nvPr/>
        </p:nvGrpSpPr>
        <p:grpSpPr>
          <a:xfrm>
            <a:off x="3038908" y="1495560"/>
            <a:ext cx="6037997" cy="4386146"/>
            <a:chOff x="2438400" y="1905000"/>
            <a:chExt cx="4800600" cy="3048000"/>
          </a:xfrm>
        </p:grpSpPr>
        <p:sp>
          <p:nvSpPr>
            <p:cNvPr id="65541" name="Oval 4"/>
            <p:cNvSpPr>
              <a:spLocks noChangeArrowheads="1"/>
            </p:cNvSpPr>
            <p:nvPr/>
          </p:nvSpPr>
          <p:spPr bwMode="auto">
            <a:xfrm>
              <a:off x="4267200" y="2667000"/>
              <a:ext cx="152400" cy="152400"/>
            </a:xfrm>
            <a:prstGeom prst="ellipse">
              <a:avLst/>
            </a:prstGeom>
            <a:solidFill>
              <a:srgbClr val="FF0000"/>
            </a:solidFill>
            <a:ln w="9525">
              <a:solidFill>
                <a:schemeClr val="tx1"/>
              </a:solidFill>
              <a:round/>
              <a:headEnd/>
              <a:tailEnd/>
            </a:ln>
          </p:spPr>
          <p:txBody>
            <a:bodyPr wrap="none" anchor="ctr"/>
            <a:lstStyle/>
            <a:p>
              <a:endParaRPr lang="zh-CN" altLang="en-US"/>
            </a:p>
          </p:txBody>
        </p:sp>
        <p:sp>
          <p:nvSpPr>
            <p:cNvPr id="65542" name="Oval 5"/>
            <p:cNvSpPr>
              <a:spLocks noChangeArrowheads="1"/>
            </p:cNvSpPr>
            <p:nvPr/>
          </p:nvSpPr>
          <p:spPr bwMode="auto">
            <a:xfrm>
              <a:off x="3886200" y="3657600"/>
              <a:ext cx="152400" cy="152400"/>
            </a:xfrm>
            <a:prstGeom prst="ellipse">
              <a:avLst/>
            </a:prstGeom>
            <a:noFill/>
            <a:ln w="9525">
              <a:solidFill>
                <a:schemeClr val="tx1"/>
              </a:solidFill>
              <a:round/>
              <a:headEnd/>
              <a:tailEnd/>
            </a:ln>
          </p:spPr>
          <p:txBody>
            <a:bodyPr wrap="none" anchor="ctr"/>
            <a:lstStyle/>
            <a:p>
              <a:endParaRPr lang="zh-CN" altLang="en-US"/>
            </a:p>
          </p:txBody>
        </p:sp>
        <p:sp>
          <p:nvSpPr>
            <p:cNvPr id="65543" name="Oval 6"/>
            <p:cNvSpPr>
              <a:spLocks noChangeArrowheads="1"/>
            </p:cNvSpPr>
            <p:nvPr/>
          </p:nvSpPr>
          <p:spPr bwMode="auto">
            <a:xfrm>
              <a:off x="4724400" y="3657600"/>
              <a:ext cx="152400" cy="152400"/>
            </a:xfrm>
            <a:prstGeom prst="ellipse">
              <a:avLst/>
            </a:prstGeom>
            <a:noFill/>
            <a:ln w="9525">
              <a:solidFill>
                <a:schemeClr val="tx1"/>
              </a:solidFill>
              <a:round/>
              <a:headEnd/>
              <a:tailEnd/>
            </a:ln>
          </p:spPr>
          <p:txBody>
            <a:bodyPr wrap="none" anchor="ctr"/>
            <a:lstStyle/>
            <a:p>
              <a:endParaRPr lang="zh-CN" altLang="en-US"/>
            </a:p>
          </p:txBody>
        </p:sp>
        <p:sp>
          <p:nvSpPr>
            <p:cNvPr id="65544" name="Text Box 7"/>
            <p:cNvSpPr txBox="1">
              <a:spLocks noChangeArrowheads="1"/>
            </p:cNvSpPr>
            <p:nvPr/>
          </p:nvSpPr>
          <p:spPr bwMode="auto">
            <a:xfrm>
              <a:off x="4185682" y="3518579"/>
              <a:ext cx="423386" cy="278043"/>
            </a:xfrm>
            <a:prstGeom prst="rect">
              <a:avLst/>
            </a:prstGeom>
            <a:noFill/>
            <a:ln w="9525">
              <a:noFill/>
              <a:miter lim="800000"/>
              <a:headEnd/>
              <a:tailEnd/>
            </a:ln>
          </p:spPr>
          <p:txBody>
            <a:bodyPr wrap="none" anchor="ctr">
              <a:spAutoFit/>
            </a:bodyPr>
            <a:lstStyle/>
            <a:p>
              <a:pPr algn="ctr">
                <a:spcBef>
                  <a:spcPct val="50000"/>
                </a:spcBef>
              </a:pPr>
              <a:r>
                <a:rPr lang="en-US" altLang="zh-CN" sz="2000" dirty="0"/>
                <a:t>…...</a:t>
              </a:r>
            </a:p>
          </p:txBody>
        </p:sp>
        <p:sp>
          <p:nvSpPr>
            <p:cNvPr id="65545" name="Oval 8"/>
            <p:cNvSpPr>
              <a:spLocks noChangeArrowheads="1"/>
            </p:cNvSpPr>
            <p:nvPr/>
          </p:nvSpPr>
          <p:spPr bwMode="auto">
            <a:xfrm>
              <a:off x="5334000" y="3657600"/>
              <a:ext cx="152400" cy="152400"/>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65546" name="Oval 9"/>
            <p:cNvSpPr>
              <a:spLocks noChangeArrowheads="1"/>
            </p:cNvSpPr>
            <p:nvPr/>
          </p:nvSpPr>
          <p:spPr bwMode="auto">
            <a:xfrm>
              <a:off x="6172200" y="3657600"/>
              <a:ext cx="152400" cy="152400"/>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65547" name="Text Box 10"/>
            <p:cNvSpPr txBox="1">
              <a:spLocks noChangeArrowheads="1"/>
            </p:cNvSpPr>
            <p:nvPr/>
          </p:nvSpPr>
          <p:spPr bwMode="auto">
            <a:xfrm>
              <a:off x="5633482" y="3518579"/>
              <a:ext cx="423386" cy="278043"/>
            </a:xfrm>
            <a:prstGeom prst="rect">
              <a:avLst/>
            </a:prstGeom>
            <a:noFill/>
            <a:ln w="9525">
              <a:noFill/>
              <a:miter lim="800000"/>
              <a:headEnd/>
              <a:tailEnd/>
            </a:ln>
          </p:spPr>
          <p:txBody>
            <a:bodyPr wrap="none" anchor="ctr">
              <a:spAutoFit/>
            </a:bodyPr>
            <a:lstStyle/>
            <a:p>
              <a:pPr algn="ctr">
                <a:spcBef>
                  <a:spcPct val="50000"/>
                </a:spcBef>
              </a:pPr>
              <a:r>
                <a:rPr lang="en-US" altLang="zh-CN" sz="2000" dirty="0"/>
                <a:t>…...</a:t>
              </a:r>
            </a:p>
          </p:txBody>
        </p:sp>
        <p:sp>
          <p:nvSpPr>
            <p:cNvPr id="65548" name="Oval 11"/>
            <p:cNvSpPr>
              <a:spLocks noChangeArrowheads="1"/>
            </p:cNvSpPr>
            <p:nvPr/>
          </p:nvSpPr>
          <p:spPr bwMode="auto">
            <a:xfrm>
              <a:off x="2438400" y="3657600"/>
              <a:ext cx="152400" cy="152400"/>
            </a:xfrm>
            <a:prstGeom prst="ellipse">
              <a:avLst/>
            </a:prstGeom>
            <a:noFill/>
            <a:ln w="9525">
              <a:solidFill>
                <a:schemeClr val="tx1"/>
              </a:solidFill>
              <a:round/>
              <a:headEnd/>
              <a:tailEnd/>
            </a:ln>
          </p:spPr>
          <p:txBody>
            <a:bodyPr wrap="none" anchor="ctr"/>
            <a:lstStyle/>
            <a:p>
              <a:endParaRPr lang="zh-CN" altLang="en-US"/>
            </a:p>
          </p:txBody>
        </p:sp>
        <p:sp>
          <p:nvSpPr>
            <p:cNvPr id="65549" name="Oval 12"/>
            <p:cNvSpPr>
              <a:spLocks noChangeArrowheads="1"/>
            </p:cNvSpPr>
            <p:nvPr/>
          </p:nvSpPr>
          <p:spPr bwMode="auto">
            <a:xfrm>
              <a:off x="3276600" y="3657600"/>
              <a:ext cx="152400" cy="152400"/>
            </a:xfrm>
            <a:prstGeom prst="ellipse">
              <a:avLst/>
            </a:prstGeom>
            <a:noFill/>
            <a:ln w="9525">
              <a:solidFill>
                <a:schemeClr val="tx1"/>
              </a:solidFill>
              <a:round/>
              <a:headEnd/>
              <a:tailEnd/>
            </a:ln>
          </p:spPr>
          <p:txBody>
            <a:bodyPr wrap="none" anchor="ctr"/>
            <a:lstStyle/>
            <a:p>
              <a:endParaRPr lang="zh-CN" altLang="en-US"/>
            </a:p>
          </p:txBody>
        </p:sp>
        <p:sp>
          <p:nvSpPr>
            <p:cNvPr id="65550" name="Text Box 13"/>
            <p:cNvSpPr txBox="1">
              <a:spLocks noChangeArrowheads="1"/>
            </p:cNvSpPr>
            <p:nvPr/>
          </p:nvSpPr>
          <p:spPr bwMode="auto">
            <a:xfrm>
              <a:off x="2737882" y="3518579"/>
              <a:ext cx="423386" cy="278043"/>
            </a:xfrm>
            <a:prstGeom prst="rect">
              <a:avLst/>
            </a:prstGeom>
            <a:noFill/>
            <a:ln w="9525">
              <a:noFill/>
              <a:miter lim="800000"/>
              <a:headEnd/>
              <a:tailEnd/>
            </a:ln>
          </p:spPr>
          <p:txBody>
            <a:bodyPr wrap="none" anchor="ctr">
              <a:spAutoFit/>
            </a:bodyPr>
            <a:lstStyle/>
            <a:p>
              <a:pPr algn="ctr">
                <a:spcBef>
                  <a:spcPct val="50000"/>
                </a:spcBef>
              </a:pPr>
              <a:r>
                <a:rPr lang="en-US" altLang="zh-CN" sz="2000" dirty="0"/>
                <a:t>…...</a:t>
              </a:r>
              <a:endParaRPr lang="en-US" altLang="zh-CN" dirty="0"/>
            </a:p>
          </p:txBody>
        </p:sp>
        <p:sp>
          <p:nvSpPr>
            <p:cNvPr id="65551" name="Oval 14"/>
            <p:cNvSpPr>
              <a:spLocks noChangeArrowheads="1"/>
            </p:cNvSpPr>
            <p:nvPr/>
          </p:nvSpPr>
          <p:spPr bwMode="auto">
            <a:xfrm>
              <a:off x="4419600" y="4800600"/>
              <a:ext cx="152400" cy="152400"/>
            </a:xfrm>
            <a:prstGeom prst="ellipse">
              <a:avLst/>
            </a:prstGeom>
            <a:noFill/>
            <a:ln w="9525">
              <a:solidFill>
                <a:schemeClr val="tx1"/>
              </a:solidFill>
              <a:round/>
              <a:headEnd/>
              <a:tailEnd/>
            </a:ln>
          </p:spPr>
          <p:txBody>
            <a:bodyPr wrap="none" anchor="ctr"/>
            <a:lstStyle/>
            <a:p>
              <a:endParaRPr lang="zh-CN" altLang="en-US"/>
            </a:p>
          </p:txBody>
        </p:sp>
        <p:sp>
          <p:nvSpPr>
            <p:cNvPr id="65552" name="Oval 15"/>
            <p:cNvSpPr>
              <a:spLocks noChangeArrowheads="1"/>
            </p:cNvSpPr>
            <p:nvPr/>
          </p:nvSpPr>
          <p:spPr bwMode="auto">
            <a:xfrm>
              <a:off x="5257800" y="4800600"/>
              <a:ext cx="152400" cy="152400"/>
            </a:xfrm>
            <a:prstGeom prst="ellipse">
              <a:avLst/>
            </a:prstGeom>
            <a:noFill/>
            <a:ln w="9525">
              <a:solidFill>
                <a:schemeClr val="tx1"/>
              </a:solidFill>
              <a:round/>
              <a:headEnd/>
              <a:tailEnd/>
            </a:ln>
          </p:spPr>
          <p:txBody>
            <a:bodyPr wrap="none" anchor="ctr"/>
            <a:lstStyle/>
            <a:p>
              <a:endParaRPr lang="zh-CN" altLang="en-US"/>
            </a:p>
          </p:txBody>
        </p:sp>
        <p:sp>
          <p:nvSpPr>
            <p:cNvPr id="65553" name="Text Box 16"/>
            <p:cNvSpPr txBox="1">
              <a:spLocks noChangeArrowheads="1"/>
            </p:cNvSpPr>
            <p:nvPr/>
          </p:nvSpPr>
          <p:spPr bwMode="auto">
            <a:xfrm>
              <a:off x="4719081" y="4661579"/>
              <a:ext cx="423386" cy="278043"/>
            </a:xfrm>
            <a:prstGeom prst="rect">
              <a:avLst/>
            </a:prstGeom>
            <a:noFill/>
            <a:ln w="9525">
              <a:noFill/>
              <a:miter lim="800000"/>
              <a:headEnd/>
              <a:tailEnd/>
            </a:ln>
          </p:spPr>
          <p:txBody>
            <a:bodyPr wrap="none" anchor="ctr">
              <a:spAutoFit/>
            </a:bodyPr>
            <a:lstStyle/>
            <a:p>
              <a:pPr algn="ctr">
                <a:spcBef>
                  <a:spcPct val="50000"/>
                </a:spcBef>
              </a:pPr>
              <a:r>
                <a:rPr lang="en-US" altLang="zh-CN" sz="2000"/>
                <a:t>…...</a:t>
              </a:r>
            </a:p>
          </p:txBody>
        </p:sp>
        <p:sp>
          <p:nvSpPr>
            <p:cNvPr id="65554" name="Oval 17"/>
            <p:cNvSpPr>
              <a:spLocks noChangeArrowheads="1"/>
            </p:cNvSpPr>
            <p:nvPr/>
          </p:nvSpPr>
          <p:spPr bwMode="auto">
            <a:xfrm>
              <a:off x="6248400" y="4800600"/>
              <a:ext cx="152400" cy="152400"/>
            </a:xfrm>
            <a:prstGeom prst="ellipse">
              <a:avLst/>
            </a:prstGeom>
            <a:noFill/>
            <a:ln w="9525">
              <a:solidFill>
                <a:schemeClr val="tx1"/>
              </a:solidFill>
              <a:round/>
              <a:headEnd/>
              <a:tailEnd/>
            </a:ln>
          </p:spPr>
          <p:txBody>
            <a:bodyPr wrap="none" anchor="ctr"/>
            <a:lstStyle/>
            <a:p>
              <a:endParaRPr lang="zh-CN" altLang="en-US"/>
            </a:p>
          </p:txBody>
        </p:sp>
        <p:sp>
          <p:nvSpPr>
            <p:cNvPr id="65555" name="Oval 18"/>
            <p:cNvSpPr>
              <a:spLocks noChangeArrowheads="1"/>
            </p:cNvSpPr>
            <p:nvPr/>
          </p:nvSpPr>
          <p:spPr bwMode="auto">
            <a:xfrm>
              <a:off x="7086600" y="4800600"/>
              <a:ext cx="152400" cy="152400"/>
            </a:xfrm>
            <a:prstGeom prst="ellipse">
              <a:avLst/>
            </a:prstGeom>
            <a:noFill/>
            <a:ln w="9525">
              <a:solidFill>
                <a:schemeClr val="tx1"/>
              </a:solidFill>
              <a:round/>
              <a:headEnd/>
              <a:tailEnd/>
            </a:ln>
          </p:spPr>
          <p:txBody>
            <a:bodyPr wrap="none" anchor="ctr"/>
            <a:lstStyle/>
            <a:p>
              <a:endParaRPr lang="zh-CN" altLang="en-US"/>
            </a:p>
          </p:txBody>
        </p:sp>
        <p:sp>
          <p:nvSpPr>
            <p:cNvPr id="65556" name="Text Box 19"/>
            <p:cNvSpPr txBox="1">
              <a:spLocks noChangeArrowheads="1"/>
            </p:cNvSpPr>
            <p:nvPr/>
          </p:nvSpPr>
          <p:spPr bwMode="auto">
            <a:xfrm>
              <a:off x="6547882" y="4661579"/>
              <a:ext cx="423386" cy="278043"/>
            </a:xfrm>
            <a:prstGeom prst="rect">
              <a:avLst/>
            </a:prstGeom>
            <a:noFill/>
            <a:ln w="9525">
              <a:noFill/>
              <a:miter lim="800000"/>
              <a:headEnd/>
              <a:tailEnd/>
            </a:ln>
          </p:spPr>
          <p:txBody>
            <a:bodyPr wrap="none" anchor="ctr">
              <a:spAutoFit/>
            </a:bodyPr>
            <a:lstStyle/>
            <a:p>
              <a:pPr algn="ctr">
                <a:spcBef>
                  <a:spcPct val="50000"/>
                </a:spcBef>
              </a:pPr>
              <a:r>
                <a:rPr lang="en-US" altLang="zh-CN" sz="2000"/>
                <a:t>…...</a:t>
              </a:r>
            </a:p>
          </p:txBody>
        </p:sp>
        <p:sp>
          <p:nvSpPr>
            <p:cNvPr id="65557" name="Oval 20"/>
            <p:cNvSpPr>
              <a:spLocks noChangeArrowheads="1"/>
            </p:cNvSpPr>
            <p:nvPr/>
          </p:nvSpPr>
          <p:spPr bwMode="auto">
            <a:xfrm>
              <a:off x="2819400" y="2667000"/>
              <a:ext cx="152400" cy="152400"/>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65558" name="Line 21"/>
            <p:cNvSpPr>
              <a:spLocks noChangeShapeType="1"/>
            </p:cNvSpPr>
            <p:nvPr/>
          </p:nvSpPr>
          <p:spPr bwMode="auto">
            <a:xfrm flipV="1">
              <a:off x="4343400" y="1905000"/>
              <a:ext cx="0" cy="7620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5559" name="Line 22"/>
            <p:cNvSpPr>
              <a:spLocks noChangeShapeType="1"/>
            </p:cNvSpPr>
            <p:nvPr/>
          </p:nvSpPr>
          <p:spPr bwMode="auto">
            <a:xfrm flipV="1">
              <a:off x="2895600" y="1981200"/>
              <a:ext cx="0" cy="685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5560" name="Line 23"/>
            <p:cNvSpPr>
              <a:spLocks noChangeShapeType="1"/>
            </p:cNvSpPr>
            <p:nvPr/>
          </p:nvSpPr>
          <p:spPr bwMode="auto">
            <a:xfrm flipV="1">
              <a:off x="2514600" y="2819400"/>
              <a:ext cx="381000" cy="838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5561" name="Line 24"/>
            <p:cNvSpPr>
              <a:spLocks noChangeShapeType="1"/>
            </p:cNvSpPr>
            <p:nvPr/>
          </p:nvSpPr>
          <p:spPr bwMode="auto">
            <a:xfrm flipH="1" flipV="1">
              <a:off x="2895600" y="2819400"/>
              <a:ext cx="457200" cy="838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5562" name="Line 25"/>
            <p:cNvSpPr>
              <a:spLocks noChangeShapeType="1"/>
            </p:cNvSpPr>
            <p:nvPr/>
          </p:nvSpPr>
          <p:spPr bwMode="auto">
            <a:xfrm flipV="1">
              <a:off x="3962400" y="2819400"/>
              <a:ext cx="381000" cy="838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5563" name="Line 26"/>
            <p:cNvSpPr>
              <a:spLocks noChangeShapeType="1"/>
            </p:cNvSpPr>
            <p:nvPr/>
          </p:nvSpPr>
          <p:spPr bwMode="auto">
            <a:xfrm flipH="1" flipV="1">
              <a:off x="4343400" y="2819400"/>
              <a:ext cx="381000" cy="838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5564" name="Line 27"/>
            <p:cNvSpPr>
              <a:spLocks noChangeShapeType="1"/>
            </p:cNvSpPr>
            <p:nvPr/>
          </p:nvSpPr>
          <p:spPr bwMode="auto">
            <a:xfrm flipV="1">
              <a:off x="2514600" y="2819400"/>
              <a:ext cx="1752600" cy="838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5565" name="Line 28"/>
            <p:cNvSpPr>
              <a:spLocks noChangeShapeType="1"/>
            </p:cNvSpPr>
            <p:nvPr/>
          </p:nvSpPr>
          <p:spPr bwMode="auto">
            <a:xfrm flipV="1">
              <a:off x="3429000" y="2819400"/>
              <a:ext cx="838200" cy="838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5566" name="Line 29"/>
            <p:cNvSpPr>
              <a:spLocks noChangeShapeType="1"/>
            </p:cNvSpPr>
            <p:nvPr/>
          </p:nvSpPr>
          <p:spPr bwMode="auto">
            <a:xfrm flipH="1" flipV="1">
              <a:off x="4343400" y="2819400"/>
              <a:ext cx="1066800" cy="838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5567" name="Line 30"/>
            <p:cNvSpPr>
              <a:spLocks noChangeShapeType="1"/>
            </p:cNvSpPr>
            <p:nvPr/>
          </p:nvSpPr>
          <p:spPr bwMode="auto">
            <a:xfrm flipH="1" flipV="1">
              <a:off x="4419600" y="2819400"/>
              <a:ext cx="1828800" cy="838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5568" name="Line 31"/>
            <p:cNvSpPr>
              <a:spLocks noChangeShapeType="1"/>
            </p:cNvSpPr>
            <p:nvPr/>
          </p:nvSpPr>
          <p:spPr bwMode="auto">
            <a:xfrm flipV="1">
              <a:off x="4495800" y="3810000"/>
              <a:ext cx="914400" cy="9906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5569" name="Line 32"/>
            <p:cNvSpPr>
              <a:spLocks noChangeShapeType="1"/>
            </p:cNvSpPr>
            <p:nvPr/>
          </p:nvSpPr>
          <p:spPr bwMode="auto">
            <a:xfrm flipV="1">
              <a:off x="5334000" y="3886200"/>
              <a:ext cx="76200" cy="9144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5570" name="Line 33"/>
            <p:cNvSpPr>
              <a:spLocks noChangeShapeType="1"/>
            </p:cNvSpPr>
            <p:nvPr/>
          </p:nvSpPr>
          <p:spPr bwMode="auto">
            <a:xfrm flipH="1" flipV="1">
              <a:off x="6248400" y="3810000"/>
              <a:ext cx="76200" cy="9906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5571" name="Line 34"/>
            <p:cNvSpPr>
              <a:spLocks noChangeShapeType="1"/>
            </p:cNvSpPr>
            <p:nvPr/>
          </p:nvSpPr>
          <p:spPr bwMode="auto">
            <a:xfrm flipH="1" flipV="1">
              <a:off x="6248400" y="3810000"/>
              <a:ext cx="914400" cy="9906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5572" name="Oval 35"/>
            <p:cNvSpPr>
              <a:spLocks noChangeArrowheads="1"/>
            </p:cNvSpPr>
            <p:nvPr/>
          </p:nvSpPr>
          <p:spPr bwMode="auto">
            <a:xfrm>
              <a:off x="5791200" y="2667000"/>
              <a:ext cx="152400" cy="152400"/>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65573" name="Line 36"/>
            <p:cNvSpPr>
              <a:spLocks noChangeShapeType="1"/>
            </p:cNvSpPr>
            <p:nvPr/>
          </p:nvSpPr>
          <p:spPr bwMode="auto">
            <a:xfrm flipV="1">
              <a:off x="5867400" y="1905000"/>
              <a:ext cx="0" cy="7620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5574" name="Line 37"/>
            <p:cNvSpPr>
              <a:spLocks noChangeShapeType="1"/>
            </p:cNvSpPr>
            <p:nvPr/>
          </p:nvSpPr>
          <p:spPr bwMode="auto">
            <a:xfrm flipV="1">
              <a:off x="5410200" y="2819400"/>
              <a:ext cx="457200" cy="838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5575" name="Line 38"/>
            <p:cNvSpPr>
              <a:spLocks noChangeShapeType="1"/>
            </p:cNvSpPr>
            <p:nvPr/>
          </p:nvSpPr>
          <p:spPr bwMode="auto">
            <a:xfrm flipH="1" flipV="1">
              <a:off x="5867400" y="2819400"/>
              <a:ext cx="381000" cy="838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5576" name="Text Box 39"/>
            <p:cNvSpPr txBox="1">
              <a:spLocks noChangeArrowheads="1"/>
            </p:cNvSpPr>
            <p:nvPr/>
          </p:nvSpPr>
          <p:spPr bwMode="auto">
            <a:xfrm>
              <a:off x="4218182" y="3780604"/>
              <a:ext cx="448876" cy="363594"/>
            </a:xfrm>
            <a:prstGeom prst="rect">
              <a:avLst/>
            </a:prstGeom>
            <a:noFill/>
            <a:ln w="9525">
              <a:noFill/>
              <a:miter lim="800000"/>
              <a:headEnd/>
              <a:tailEnd/>
            </a:ln>
          </p:spPr>
          <p:txBody>
            <a:bodyPr wrap="none" anchor="ctr">
              <a:spAutoFit/>
            </a:bodyPr>
            <a:lstStyle/>
            <a:p>
              <a:pPr algn="ctr">
                <a:spcBef>
                  <a:spcPct val="50000"/>
                </a:spcBef>
              </a:pPr>
              <a:r>
                <a:rPr lang="en-US" altLang="zh-CN" sz="2800" b="1"/>
                <a:t>m</a:t>
              </a:r>
              <a:r>
                <a:rPr lang="en-US" altLang="zh-CN" sz="2800" b="1" baseline="-25000"/>
                <a:t>j</a:t>
              </a:r>
            </a:p>
          </p:txBody>
        </p:sp>
        <p:sp>
          <p:nvSpPr>
            <p:cNvPr id="65577" name="Text Box 40"/>
            <p:cNvSpPr txBox="1">
              <a:spLocks noChangeArrowheads="1"/>
            </p:cNvSpPr>
            <p:nvPr/>
          </p:nvSpPr>
          <p:spPr bwMode="auto">
            <a:xfrm>
              <a:off x="2669330" y="3780604"/>
              <a:ext cx="498581" cy="363594"/>
            </a:xfrm>
            <a:prstGeom prst="rect">
              <a:avLst/>
            </a:prstGeom>
            <a:noFill/>
            <a:ln w="9525">
              <a:noFill/>
              <a:miter lim="800000"/>
              <a:headEnd/>
              <a:tailEnd/>
            </a:ln>
          </p:spPr>
          <p:txBody>
            <a:bodyPr wrap="none" anchor="ctr">
              <a:spAutoFit/>
            </a:bodyPr>
            <a:lstStyle/>
            <a:p>
              <a:pPr algn="ctr">
                <a:spcBef>
                  <a:spcPct val="50000"/>
                </a:spcBef>
              </a:pPr>
              <a:r>
                <a:rPr lang="en-US" altLang="zh-CN" sz="2800" b="1"/>
                <a:t>m</a:t>
              </a:r>
              <a:r>
                <a:rPr lang="en-US" altLang="zh-CN" sz="2800" b="1" baseline="-25000"/>
                <a:t>k</a:t>
              </a:r>
            </a:p>
          </p:txBody>
        </p:sp>
        <p:sp>
          <p:nvSpPr>
            <p:cNvPr id="65578" name="Text Box 41"/>
            <p:cNvSpPr txBox="1">
              <a:spLocks noChangeArrowheads="1"/>
            </p:cNvSpPr>
            <p:nvPr/>
          </p:nvSpPr>
          <p:spPr bwMode="auto">
            <a:xfrm>
              <a:off x="5665982" y="3856804"/>
              <a:ext cx="448876" cy="363594"/>
            </a:xfrm>
            <a:prstGeom prst="rect">
              <a:avLst/>
            </a:prstGeom>
            <a:noFill/>
            <a:ln w="9525">
              <a:noFill/>
              <a:miter lim="800000"/>
              <a:headEnd/>
              <a:tailEnd/>
            </a:ln>
          </p:spPr>
          <p:txBody>
            <a:bodyPr wrap="none" anchor="ctr">
              <a:spAutoFit/>
            </a:bodyPr>
            <a:lstStyle/>
            <a:p>
              <a:pPr algn="ctr">
                <a:spcBef>
                  <a:spcPct val="50000"/>
                </a:spcBef>
              </a:pPr>
              <a:r>
                <a:rPr lang="en-US" altLang="zh-CN" sz="2800" b="1"/>
                <a:t>m</a:t>
              </a:r>
              <a:r>
                <a:rPr lang="en-US" altLang="zh-CN" sz="2800" b="1" baseline="-25000"/>
                <a:t>l</a:t>
              </a:r>
            </a:p>
          </p:txBody>
        </p:sp>
        <p:sp>
          <p:nvSpPr>
            <p:cNvPr id="65579" name="Text Box 42"/>
            <p:cNvSpPr txBox="1">
              <a:spLocks noChangeArrowheads="1"/>
            </p:cNvSpPr>
            <p:nvPr/>
          </p:nvSpPr>
          <p:spPr bwMode="auto">
            <a:xfrm>
              <a:off x="4476750" y="2400300"/>
              <a:ext cx="590550" cy="363594"/>
            </a:xfrm>
            <a:prstGeom prst="rect">
              <a:avLst/>
            </a:prstGeom>
            <a:noFill/>
            <a:ln w="9525">
              <a:noFill/>
              <a:miter lim="800000"/>
              <a:headEnd/>
              <a:tailEnd/>
            </a:ln>
          </p:spPr>
          <p:txBody>
            <a:bodyPr>
              <a:spAutoFit/>
            </a:bodyPr>
            <a:lstStyle/>
            <a:p>
              <a:pPr>
                <a:spcBef>
                  <a:spcPct val="50000"/>
                </a:spcBef>
              </a:pPr>
              <a:r>
                <a:rPr lang="en-US" altLang="zh-CN" sz="2800" b="1" dirty="0"/>
                <a:t>n</a:t>
              </a:r>
            </a:p>
          </p:txBody>
        </p:sp>
        <p:sp>
          <p:nvSpPr>
            <p:cNvPr id="65580" name="Text Box 43"/>
            <p:cNvSpPr txBox="1">
              <a:spLocks noChangeArrowheads="1"/>
            </p:cNvSpPr>
            <p:nvPr/>
          </p:nvSpPr>
          <p:spPr bwMode="auto">
            <a:xfrm>
              <a:off x="6000750" y="2514600"/>
              <a:ext cx="590550" cy="363594"/>
            </a:xfrm>
            <a:prstGeom prst="rect">
              <a:avLst/>
            </a:prstGeom>
            <a:noFill/>
            <a:ln w="9525">
              <a:noFill/>
              <a:miter lim="800000"/>
              <a:headEnd/>
              <a:tailEnd/>
            </a:ln>
          </p:spPr>
          <p:txBody>
            <a:bodyPr>
              <a:spAutoFit/>
            </a:bodyPr>
            <a:lstStyle/>
            <a:p>
              <a:pPr>
                <a:spcBef>
                  <a:spcPct val="50000"/>
                </a:spcBef>
              </a:pPr>
              <a:r>
                <a:rPr lang="en-US" altLang="zh-CN" sz="2800" b="1" dirty="0"/>
                <a:t>a</a:t>
              </a:r>
            </a:p>
          </p:txBody>
        </p:sp>
        <p:sp>
          <p:nvSpPr>
            <p:cNvPr id="65581" name="Text Box 44"/>
            <p:cNvSpPr txBox="1">
              <a:spLocks noChangeArrowheads="1"/>
            </p:cNvSpPr>
            <p:nvPr/>
          </p:nvSpPr>
          <p:spPr bwMode="auto">
            <a:xfrm>
              <a:off x="6419850" y="3486150"/>
              <a:ext cx="590550" cy="363594"/>
            </a:xfrm>
            <a:prstGeom prst="rect">
              <a:avLst/>
            </a:prstGeom>
            <a:noFill/>
            <a:ln w="9525">
              <a:noFill/>
              <a:miter lim="800000"/>
              <a:headEnd/>
              <a:tailEnd/>
            </a:ln>
          </p:spPr>
          <p:txBody>
            <a:bodyPr>
              <a:spAutoFit/>
            </a:bodyPr>
            <a:lstStyle/>
            <a:p>
              <a:pPr>
                <a:spcBef>
                  <a:spcPct val="50000"/>
                </a:spcBef>
              </a:pPr>
              <a:r>
                <a:rPr lang="en-US" altLang="zh-CN" sz="2800" b="1"/>
                <a:t>b</a:t>
              </a: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5"/>
          <p:cNvSpPr>
            <a:spLocks noGrp="1"/>
          </p:cNvSpPr>
          <p:nvPr>
            <p:ph type="sldNum" sz="quarter" idx="12"/>
          </p:nvPr>
        </p:nvSpPr>
        <p:spPr>
          <a:noFill/>
        </p:spPr>
        <p:txBody>
          <a:bodyPr/>
          <a:lstStyle/>
          <a:p>
            <a:fld id="{809E8145-1A4D-4AA4-B320-BB91F35E734B}" type="slidenum">
              <a:rPr lang="en-US" altLang="zh-CN" smtClean="0">
                <a:ea typeface="黑体" pitchFamily="49" charset="-122"/>
              </a:rPr>
              <a:pPr/>
              <a:t>46</a:t>
            </a:fld>
            <a:endParaRPr lang="en-US" altLang="zh-CN">
              <a:ea typeface="黑体" pitchFamily="49" charset="-122"/>
            </a:endParaRPr>
          </a:p>
        </p:txBody>
      </p:sp>
      <p:sp>
        <p:nvSpPr>
          <p:cNvPr id="105474" name="Rectangle 2"/>
          <p:cNvSpPr>
            <a:spLocks noGrp="1" noChangeArrowheads="1"/>
          </p:cNvSpPr>
          <p:nvPr>
            <p:ph type="title"/>
          </p:nvPr>
        </p:nvSpPr>
        <p:spPr>
          <a:xfrm>
            <a:off x="2209800" y="228600"/>
            <a:ext cx="7772400" cy="685800"/>
          </a:xfrm>
        </p:spPr>
        <p:txBody>
          <a:bodyPr>
            <a:normAutofit fontScale="90000"/>
          </a:bodyPr>
          <a:lstStyle/>
          <a:p>
            <a:pPr eaLnBrk="1" hangingPunct="1">
              <a:defRPr/>
            </a:pPr>
            <a:r>
              <a:rPr lang="en-US" altLang="zh-CN"/>
              <a:t>A</a:t>
            </a:r>
            <a:r>
              <a:rPr lang="zh-CN" altLang="en-US"/>
              <a:t>算法</a:t>
            </a:r>
          </a:p>
        </p:txBody>
      </p:sp>
      <p:sp>
        <p:nvSpPr>
          <p:cNvPr id="63492" name="Rectangle 3"/>
          <p:cNvSpPr>
            <a:spLocks noGrp="1" noChangeArrowheads="1"/>
          </p:cNvSpPr>
          <p:nvPr>
            <p:ph type="body" idx="1"/>
          </p:nvPr>
        </p:nvSpPr>
        <p:spPr>
          <a:xfrm>
            <a:off x="1905000" y="1314450"/>
            <a:ext cx="8534400" cy="5029200"/>
          </a:xfrm>
        </p:spPr>
        <p:txBody>
          <a:bodyPr/>
          <a:lstStyle/>
          <a:p>
            <a:pPr eaLnBrk="1" hangingPunct="1">
              <a:buFont typeface="Wingdings" pitchFamily="2" charset="2"/>
              <a:buNone/>
            </a:pPr>
            <a:r>
              <a:rPr lang="en-US" altLang="zh-CN" sz="3200" dirty="0"/>
              <a:t>1, OPEN:=(s), f(s):=g(s)+h(s);</a:t>
            </a:r>
          </a:p>
          <a:p>
            <a:pPr eaLnBrk="1" hangingPunct="1">
              <a:buFont typeface="Wingdings" pitchFamily="2" charset="2"/>
              <a:buNone/>
            </a:pPr>
            <a:r>
              <a:rPr lang="en-US" altLang="zh-CN" sz="3200" dirty="0"/>
              <a:t>2, LOOP: IF OPEN=( ) THEN EXIT(FAIL);</a:t>
            </a:r>
          </a:p>
          <a:p>
            <a:pPr eaLnBrk="1" hangingPunct="1">
              <a:buFont typeface="Wingdings" pitchFamily="2" charset="2"/>
              <a:buNone/>
            </a:pPr>
            <a:r>
              <a:rPr lang="en-US" altLang="zh-CN" sz="3200" dirty="0"/>
              <a:t>3, 	n:=FIRST(OPEN);</a:t>
            </a:r>
          </a:p>
          <a:p>
            <a:pPr eaLnBrk="1" hangingPunct="1">
              <a:buFont typeface="Wingdings" pitchFamily="2" charset="2"/>
              <a:buNone/>
            </a:pPr>
            <a:r>
              <a:rPr lang="en-US" altLang="zh-CN" sz="3200" dirty="0"/>
              <a:t>4, 	IF GOAL(n) THEN EXIT(SUCCESS);</a:t>
            </a:r>
          </a:p>
          <a:p>
            <a:pPr eaLnBrk="1" hangingPunct="1">
              <a:buFont typeface="Wingdings" pitchFamily="2" charset="2"/>
              <a:buNone/>
            </a:pPr>
            <a:r>
              <a:rPr lang="en-US" altLang="zh-CN" sz="3200" dirty="0"/>
              <a:t>5, 	REMOVE(n, OPEN), ADD(n, CLOSED);</a:t>
            </a:r>
          </a:p>
          <a:p>
            <a:pPr eaLnBrk="1" hangingPunct="1">
              <a:buFont typeface="Wingdings" pitchFamily="2" charset="2"/>
              <a:buNone/>
            </a:pPr>
            <a:r>
              <a:rPr lang="en-US" altLang="zh-CN" sz="3200" dirty="0"/>
              <a:t>6, 	EXPAND(n) </a:t>
            </a:r>
            <a:r>
              <a:rPr lang="en-US" altLang="zh-CN" sz="3600" dirty="0"/>
              <a:t>→{m</a:t>
            </a:r>
            <a:r>
              <a:rPr lang="en-US" altLang="zh-CN" sz="3600" baseline="-25000" dirty="0"/>
              <a:t>i</a:t>
            </a:r>
            <a:r>
              <a:rPr lang="en-US" altLang="zh-CN" sz="3600" dirty="0"/>
              <a:t>}, </a:t>
            </a:r>
          </a:p>
          <a:p>
            <a:pPr eaLnBrk="1" hangingPunct="1">
              <a:buFont typeface="Wingdings" pitchFamily="2" charset="2"/>
              <a:buNone/>
            </a:pPr>
            <a:r>
              <a:rPr lang="en-US" altLang="zh-CN" sz="3600" dirty="0"/>
              <a:t>		</a:t>
            </a:r>
            <a:r>
              <a:rPr lang="zh-CN" altLang="zh-CN" sz="3200" dirty="0"/>
              <a:t>计算</a:t>
            </a:r>
            <a:r>
              <a:rPr lang="en-US" altLang="zh-CN" sz="3200" dirty="0"/>
              <a:t>f(n, m</a:t>
            </a:r>
            <a:r>
              <a:rPr lang="en-US" altLang="zh-CN" sz="3600" baseline="-25000" dirty="0"/>
              <a:t>i</a:t>
            </a:r>
            <a:r>
              <a:rPr lang="en-US" altLang="zh-CN" sz="3200" dirty="0"/>
              <a:t>):=g(n, m</a:t>
            </a:r>
            <a:r>
              <a:rPr lang="en-US" altLang="zh-CN" sz="3600" baseline="-25000" dirty="0"/>
              <a:t>i</a:t>
            </a:r>
            <a:r>
              <a:rPr lang="en-US" altLang="zh-CN" sz="3200" dirty="0"/>
              <a:t>)+h(m</a:t>
            </a:r>
            <a:r>
              <a:rPr lang="en-US" altLang="zh-CN" sz="3600" baseline="-25000" dirty="0"/>
              <a:t>i</a:t>
            </a:r>
            <a:r>
              <a:rPr lang="en-US" altLang="zh-CN" sz="3200" dirty="0"/>
              <a:t>);</a:t>
            </a:r>
          </a:p>
          <a:p>
            <a:pPr eaLnBrk="1" hangingPunct="1">
              <a:buFont typeface="Wingdings" pitchFamily="2" charset="2"/>
              <a:buNone/>
            </a:pPr>
            <a:r>
              <a:rPr lang="en-US" altLang="zh-CN" dirty="0"/>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5"/>
          <p:cNvSpPr>
            <a:spLocks noGrp="1"/>
          </p:cNvSpPr>
          <p:nvPr>
            <p:ph type="sldNum" sz="quarter" idx="12"/>
          </p:nvPr>
        </p:nvSpPr>
        <p:spPr>
          <a:noFill/>
        </p:spPr>
        <p:txBody>
          <a:bodyPr/>
          <a:lstStyle/>
          <a:p>
            <a:fld id="{4543797B-EDD5-4C08-BC50-C3E9A8B5D401}" type="slidenum">
              <a:rPr lang="en-US" altLang="zh-CN" smtClean="0">
                <a:ea typeface="黑体" pitchFamily="49" charset="-122"/>
              </a:rPr>
              <a:pPr/>
              <a:t>47</a:t>
            </a:fld>
            <a:endParaRPr lang="en-US" altLang="zh-CN">
              <a:ea typeface="黑体" pitchFamily="49" charset="-122"/>
            </a:endParaRPr>
          </a:p>
        </p:txBody>
      </p:sp>
      <p:sp>
        <p:nvSpPr>
          <p:cNvPr id="110594" name="Rectangle 2"/>
          <p:cNvSpPr>
            <a:spLocks noGrp="1" noChangeArrowheads="1"/>
          </p:cNvSpPr>
          <p:nvPr>
            <p:ph type="title"/>
          </p:nvPr>
        </p:nvSpPr>
        <p:spPr>
          <a:xfrm>
            <a:off x="2286000" y="228600"/>
            <a:ext cx="7772400" cy="762000"/>
          </a:xfrm>
        </p:spPr>
        <p:txBody>
          <a:bodyPr/>
          <a:lstStyle/>
          <a:p>
            <a:pPr eaLnBrk="1" hangingPunct="1">
              <a:defRPr/>
            </a:pPr>
            <a:r>
              <a:rPr lang="en-US" altLang="zh-CN"/>
              <a:t>A</a:t>
            </a:r>
            <a:r>
              <a:rPr lang="zh-CN" altLang="en-US"/>
              <a:t>算法（续）</a:t>
            </a:r>
          </a:p>
        </p:txBody>
      </p:sp>
      <p:sp>
        <p:nvSpPr>
          <p:cNvPr id="64516" name="Rectangle 3"/>
          <p:cNvSpPr>
            <a:spLocks noGrp="1" noChangeArrowheads="1"/>
          </p:cNvSpPr>
          <p:nvPr>
            <p:ph type="body" idx="1"/>
          </p:nvPr>
        </p:nvSpPr>
        <p:spPr>
          <a:xfrm>
            <a:off x="2190750" y="1371600"/>
            <a:ext cx="7772400" cy="5105400"/>
          </a:xfrm>
        </p:spPr>
        <p:txBody>
          <a:bodyPr/>
          <a:lstStyle/>
          <a:p>
            <a:pPr eaLnBrk="1" hangingPunct="1">
              <a:buFont typeface="Wingdings" pitchFamily="2" charset="2"/>
              <a:buNone/>
            </a:pPr>
            <a:r>
              <a:rPr lang="en-US" altLang="zh-CN" dirty="0"/>
              <a:t>		</a:t>
            </a:r>
            <a:r>
              <a:rPr lang="en-US" altLang="zh-CN" sz="3200" dirty="0"/>
              <a:t>ADD(</a:t>
            </a:r>
            <a:r>
              <a:rPr lang="en-US" altLang="zh-CN" sz="3200" dirty="0" err="1"/>
              <a:t>m</a:t>
            </a:r>
            <a:r>
              <a:rPr lang="en-US" altLang="zh-CN" sz="3200" baseline="-25000" dirty="0" err="1"/>
              <a:t>j</a:t>
            </a:r>
            <a:r>
              <a:rPr lang="en-US" altLang="zh-CN" sz="3200" dirty="0"/>
              <a:t>, OPEN), </a:t>
            </a:r>
            <a:r>
              <a:rPr lang="zh-CN" altLang="en-US" sz="3200" dirty="0"/>
              <a:t>标记</a:t>
            </a:r>
            <a:r>
              <a:rPr lang="en-US" altLang="zh-CN" sz="3200" dirty="0" err="1"/>
              <a:t>m</a:t>
            </a:r>
            <a:r>
              <a:rPr lang="en-US" altLang="zh-CN" sz="3200" baseline="-25000" dirty="0" err="1"/>
              <a:t>j</a:t>
            </a:r>
            <a:r>
              <a:rPr lang="zh-CN" altLang="en-US" sz="3200" dirty="0"/>
              <a:t>到</a:t>
            </a:r>
            <a:r>
              <a:rPr lang="en-US" altLang="zh-CN" sz="3200" dirty="0"/>
              <a:t>n</a:t>
            </a:r>
            <a:r>
              <a:rPr lang="zh-CN" altLang="en-US" sz="3200" dirty="0"/>
              <a:t>的指针；</a:t>
            </a:r>
          </a:p>
          <a:p>
            <a:pPr eaLnBrk="1" hangingPunct="1">
              <a:buFont typeface="Wingdings" pitchFamily="2" charset="2"/>
              <a:buNone/>
            </a:pPr>
            <a:r>
              <a:rPr lang="zh-CN" altLang="en-US" sz="3200" dirty="0"/>
              <a:t>	</a:t>
            </a:r>
            <a:r>
              <a:rPr lang="en-US" altLang="zh-CN" sz="3200" dirty="0"/>
              <a:t>	IF f(n, </a:t>
            </a:r>
            <a:r>
              <a:rPr lang="en-US" altLang="zh-CN" sz="3200" dirty="0" err="1"/>
              <a:t>m</a:t>
            </a:r>
            <a:r>
              <a:rPr lang="en-US" altLang="zh-CN" sz="3200" baseline="-25000" dirty="0" err="1"/>
              <a:t>k</a:t>
            </a:r>
            <a:r>
              <a:rPr lang="en-US" altLang="zh-CN" sz="3200" dirty="0"/>
              <a:t>)&lt;f(</a:t>
            </a:r>
            <a:r>
              <a:rPr lang="en-US" altLang="zh-CN" sz="3200" dirty="0" err="1"/>
              <a:t>m</a:t>
            </a:r>
            <a:r>
              <a:rPr lang="en-US" altLang="zh-CN" sz="3200" baseline="-25000" dirty="0" err="1"/>
              <a:t>k</a:t>
            </a:r>
            <a:r>
              <a:rPr lang="en-US" altLang="zh-CN" sz="3200" dirty="0"/>
              <a:t>) THEN f(</a:t>
            </a:r>
            <a:r>
              <a:rPr lang="en-US" altLang="zh-CN" sz="3200" dirty="0" err="1"/>
              <a:t>m</a:t>
            </a:r>
            <a:r>
              <a:rPr lang="en-US" altLang="zh-CN" sz="3200" baseline="-25000" dirty="0" err="1"/>
              <a:t>k</a:t>
            </a:r>
            <a:r>
              <a:rPr lang="en-US" altLang="zh-CN" sz="3200" dirty="0"/>
              <a:t>):=f(n, </a:t>
            </a:r>
            <a:r>
              <a:rPr lang="en-US" altLang="zh-CN" sz="3200" dirty="0" err="1"/>
              <a:t>m</a:t>
            </a:r>
            <a:r>
              <a:rPr lang="en-US" altLang="zh-CN" sz="3200" baseline="-25000" dirty="0" err="1"/>
              <a:t>k</a:t>
            </a:r>
            <a:r>
              <a:rPr lang="en-US" altLang="zh-CN" sz="3200" dirty="0"/>
              <a:t>), </a:t>
            </a:r>
          </a:p>
          <a:p>
            <a:pPr eaLnBrk="1" hangingPunct="1">
              <a:buFont typeface="Wingdings" pitchFamily="2" charset="2"/>
              <a:buNone/>
            </a:pPr>
            <a:r>
              <a:rPr lang="en-US" altLang="zh-CN" sz="3200" dirty="0"/>
              <a:t>	           </a:t>
            </a:r>
            <a:r>
              <a:rPr lang="zh-CN" altLang="zh-CN" sz="3200" dirty="0"/>
              <a:t>标记</a:t>
            </a:r>
            <a:r>
              <a:rPr lang="en-US" altLang="zh-CN" sz="3200" dirty="0" err="1"/>
              <a:t>m</a:t>
            </a:r>
            <a:r>
              <a:rPr lang="en-US" altLang="zh-CN" sz="3200" baseline="-25000" dirty="0" err="1"/>
              <a:t>k</a:t>
            </a:r>
            <a:r>
              <a:rPr lang="zh-CN" altLang="zh-CN" sz="3200" dirty="0"/>
              <a:t>到</a:t>
            </a:r>
            <a:r>
              <a:rPr lang="en-US" altLang="zh-CN" sz="3200" dirty="0"/>
              <a:t>n</a:t>
            </a:r>
            <a:r>
              <a:rPr lang="zh-CN" altLang="zh-CN" sz="3200" dirty="0"/>
              <a:t>的指针；</a:t>
            </a:r>
            <a:endParaRPr lang="zh-CN" altLang="en-US" dirty="0"/>
          </a:p>
          <a:p>
            <a:pPr eaLnBrk="1" hangingPunct="1">
              <a:buFont typeface="Wingdings" pitchFamily="2" charset="2"/>
              <a:buNone/>
            </a:pPr>
            <a:r>
              <a:rPr lang="zh-CN" altLang="en-US" sz="3200" dirty="0"/>
              <a:t>	</a:t>
            </a:r>
            <a:r>
              <a:rPr lang="en-US" altLang="zh-CN" sz="3200" dirty="0"/>
              <a:t>	IF f(n, m</a:t>
            </a:r>
            <a:r>
              <a:rPr lang="en-US" altLang="zh-CN" sz="3600" baseline="-25000" dirty="0"/>
              <a:t>l</a:t>
            </a:r>
            <a:r>
              <a:rPr lang="en-US" altLang="zh-CN" sz="3200" dirty="0"/>
              <a:t>)&lt;f(m</a:t>
            </a:r>
            <a:r>
              <a:rPr lang="en-US" altLang="zh-CN" sz="3600" baseline="-25000" dirty="0"/>
              <a:t>l</a:t>
            </a:r>
            <a:r>
              <a:rPr lang="en-US" altLang="zh-CN" sz="3200" dirty="0"/>
              <a:t>,) THEN f(m</a:t>
            </a:r>
            <a:r>
              <a:rPr lang="en-US" altLang="zh-CN" sz="3600" baseline="-25000" dirty="0"/>
              <a:t>l</a:t>
            </a:r>
            <a:r>
              <a:rPr lang="en-US" altLang="zh-CN" sz="3200" dirty="0"/>
              <a:t>):=f(n, m</a:t>
            </a:r>
            <a:r>
              <a:rPr lang="en-US" altLang="zh-CN" sz="3200" baseline="-25000" dirty="0"/>
              <a:t>l</a:t>
            </a:r>
            <a:r>
              <a:rPr lang="en-US" altLang="zh-CN" sz="3200" dirty="0"/>
              <a:t>),</a:t>
            </a:r>
          </a:p>
          <a:p>
            <a:pPr eaLnBrk="1" hangingPunct="1">
              <a:buFont typeface="Wingdings" pitchFamily="2" charset="2"/>
              <a:buNone/>
            </a:pPr>
            <a:r>
              <a:rPr lang="en-US" altLang="zh-CN" sz="3200" dirty="0"/>
              <a:t>	          </a:t>
            </a:r>
            <a:r>
              <a:rPr lang="zh-CN" altLang="en-US" sz="3200" dirty="0"/>
              <a:t>标记</a:t>
            </a:r>
            <a:r>
              <a:rPr lang="en-US" altLang="zh-CN" sz="3200" dirty="0"/>
              <a:t>m</a:t>
            </a:r>
            <a:r>
              <a:rPr lang="en-US" altLang="zh-CN" sz="3200" baseline="-25000" dirty="0"/>
              <a:t>l</a:t>
            </a:r>
            <a:r>
              <a:rPr lang="zh-CN" altLang="en-US" sz="3200" dirty="0"/>
              <a:t>到</a:t>
            </a:r>
            <a:r>
              <a:rPr lang="en-US" altLang="zh-CN" sz="3200" dirty="0"/>
              <a:t>n</a:t>
            </a:r>
            <a:r>
              <a:rPr lang="zh-CN" altLang="en-US" sz="3200" dirty="0"/>
              <a:t>的指针</a:t>
            </a:r>
            <a:r>
              <a:rPr lang="en-US" altLang="zh-CN" sz="3200" dirty="0"/>
              <a:t>, </a:t>
            </a:r>
          </a:p>
          <a:p>
            <a:pPr eaLnBrk="1" hangingPunct="1">
              <a:buFont typeface="Wingdings" pitchFamily="2" charset="2"/>
              <a:buNone/>
            </a:pPr>
            <a:r>
              <a:rPr lang="en-US" altLang="zh-CN" sz="3200" dirty="0"/>
              <a:t>	          ADD(m</a:t>
            </a:r>
            <a:r>
              <a:rPr lang="en-US" altLang="zh-CN" sz="3200" baseline="-25000" dirty="0"/>
              <a:t>l</a:t>
            </a:r>
            <a:r>
              <a:rPr lang="en-US" altLang="zh-CN" sz="3200" dirty="0"/>
              <a:t>, OPEN);</a:t>
            </a:r>
          </a:p>
          <a:p>
            <a:pPr eaLnBrk="1" hangingPunct="1">
              <a:buFont typeface="Wingdings" pitchFamily="2" charset="2"/>
              <a:buNone/>
            </a:pPr>
            <a:r>
              <a:rPr lang="en-US" altLang="zh-CN" sz="3200" dirty="0"/>
              <a:t>7, 	OPEN</a:t>
            </a:r>
            <a:r>
              <a:rPr lang="zh-CN" altLang="zh-CN" sz="3200" dirty="0"/>
              <a:t>中的节点按</a:t>
            </a:r>
            <a:r>
              <a:rPr lang="en-US" altLang="zh-CN" sz="3200" dirty="0"/>
              <a:t>f</a:t>
            </a:r>
            <a:r>
              <a:rPr lang="zh-CN" altLang="zh-CN" sz="3200" dirty="0"/>
              <a:t>值从小到大排序；</a:t>
            </a:r>
          </a:p>
          <a:p>
            <a:pPr eaLnBrk="1" hangingPunct="1">
              <a:buFont typeface="Wingdings" pitchFamily="2" charset="2"/>
              <a:buNone/>
            </a:pPr>
            <a:r>
              <a:rPr lang="zh-CN" altLang="zh-CN" sz="3200" dirty="0"/>
              <a:t>8</a:t>
            </a:r>
            <a:r>
              <a:rPr lang="en-US" altLang="zh-CN" sz="3200" dirty="0"/>
              <a:t>, 	GO LOOP</a:t>
            </a:r>
            <a:r>
              <a:rPr lang="zh-CN" altLang="en-US" sz="3200" dirty="0"/>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p:cNvSpPr>
            <a:spLocks noGrp="1"/>
          </p:cNvSpPr>
          <p:nvPr>
            <p:ph type="sldNum" sz="quarter" idx="12"/>
          </p:nvPr>
        </p:nvSpPr>
        <p:spPr>
          <a:noFill/>
        </p:spPr>
        <p:txBody>
          <a:bodyPr/>
          <a:lstStyle/>
          <a:p>
            <a:fld id="{5A3928A4-5050-4E58-B431-55149ACD32CA}" type="slidenum">
              <a:rPr lang="en-US" altLang="zh-CN" smtClean="0">
                <a:ea typeface="黑体" pitchFamily="49" charset="-122"/>
              </a:rPr>
              <a:pPr/>
              <a:t>48</a:t>
            </a:fld>
            <a:endParaRPr lang="en-US" altLang="zh-CN">
              <a:ea typeface="黑体" pitchFamily="49" charset="-122"/>
            </a:endParaRPr>
          </a:p>
        </p:txBody>
      </p:sp>
      <p:sp>
        <p:nvSpPr>
          <p:cNvPr id="113666" name="Rectangle 2"/>
          <p:cNvSpPr>
            <a:spLocks noGrp="1" noChangeArrowheads="1"/>
          </p:cNvSpPr>
          <p:nvPr>
            <p:ph type="title"/>
          </p:nvPr>
        </p:nvSpPr>
        <p:spPr/>
        <p:txBody>
          <a:bodyPr/>
          <a:lstStyle/>
          <a:p>
            <a:pPr eaLnBrk="1" hangingPunct="1">
              <a:defRPr/>
            </a:pPr>
            <a:r>
              <a:rPr lang="zh-CN" altLang="en-US" dirty="0"/>
              <a:t>一个</a:t>
            </a:r>
            <a:r>
              <a:rPr lang="en-US" altLang="zh-CN" dirty="0"/>
              <a:t>A</a:t>
            </a:r>
            <a:r>
              <a:rPr lang="zh-CN" altLang="en-US"/>
              <a:t>算法的例子：八数码问题</a:t>
            </a:r>
          </a:p>
        </p:txBody>
      </p:sp>
      <p:sp>
        <p:nvSpPr>
          <p:cNvPr id="67588" name="Rectangle 6"/>
          <p:cNvSpPr>
            <a:spLocks noGrp="1" noChangeArrowheads="1"/>
          </p:cNvSpPr>
          <p:nvPr>
            <p:ph type="body" idx="1"/>
          </p:nvPr>
        </p:nvSpPr>
        <p:spPr>
          <a:xfrm>
            <a:off x="2362200" y="3505200"/>
            <a:ext cx="7772400" cy="3048000"/>
          </a:xfrm>
        </p:spPr>
        <p:txBody>
          <a:bodyPr>
            <a:normAutofit/>
          </a:bodyPr>
          <a:lstStyle/>
          <a:p>
            <a:pPr eaLnBrk="1" hangingPunct="1">
              <a:buFont typeface="Wingdings" pitchFamily="2" charset="2"/>
              <a:buNone/>
            </a:pPr>
            <a:r>
              <a:rPr lang="zh-CN" altLang="en-US" sz="3200" dirty="0"/>
              <a:t>定义评价函数：</a:t>
            </a:r>
          </a:p>
          <a:p>
            <a:pPr eaLnBrk="1" hangingPunct="1">
              <a:buFont typeface="Wingdings" pitchFamily="2" charset="2"/>
              <a:buNone/>
            </a:pPr>
            <a:r>
              <a:rPr lang="zh-CN" altLang="en-US" sz="3200" dirty="0"/>
              <a:t>	</a:t>
            </a:r>
            <a:r>
              <a:rPr lang="en-US" altLang="zh-CN" sz="3200" dirty="0"/>
              <a:t>f(n) = g(n) + h(n)</a:t>
            </a:r>
          </a:p>
          <a:p>
            <a:pPr eaLnBrk="1" hangingPunct="1">
              <a:buFont typeface="Wingdings" pitchFamily="2" charset="2"/>
              <a:buNone/>
            </a:pPr>
            <a:r>
              <a:rPr lang="en-US" altLang="zh-CN" sz="3200" dirty="0"/>
              <a:t>	g(n)</a:t>
            </a:r>
            <a:r>
              <a:rPr lang="zh-CN" altLang="en-US" sz="3200" dirty="0"/>
              <a:t>为从初始节点到当前节点的耗散值</a:t>
            </a:r>
          </a:p>
          <a:p>
            <a:pPr eaLnBrk="1" hangingPunct="1">
              <a:buFont typeface="Wingdings" pitchFamily="2" charset="2"/>
              <a:buNone/>
            </a:pPr>
            <a:r>
              <a:rPr lang="zh-CN" altLang="en-US" sz="3200" dirty="0"/>
              <a:t>	</a:t>
            </a:r>
            <a:r>
              <a:rPr lang="en-US" altLang="zh-CN" sz="3200" dirty="0"/>
              <a:t>h(n)</a:t>
            </a:r>
            <a:r>
              <a:rPr lang="zh-CN" altLang="en-US" sz="3200" dirty="0"/>
              <a:t>为当前节点“不在位”的将牌数</a:t>
            </a:r>
          </a:p>
          <a:p>
            <a:pPr eaLnBrk="1" hangingPunct="1">
              <a:buFont typeface="Wingdings" pitchFamily="2" charset="2"/>
              <a:buNone/>
            </a:pPr>
            <a:r>
              <a:rPr lang="zh-CN" altLang="en-US" sz="3200" dirty="0"/>
              <a:t>	</a:t>
            </a:r>
          </a:p>
        </p:txBody>
      </p:sp>
      <p:sp>
        <p:nvSpPr>
          <p:cNvPr id="67589" name="Text Box 7"/>
          <p:cNvSpPr txBox="1">
            <a:spLocks noChangeArrowheads="1"/>
          </p:cNvSpPr>
          <p:nvPr/>
        </p:nvSpPr>
        <p:spPr bwMode="auto">
          <a:xfrm>
            <a:off x="3276599" y="1963390"/>
            <a:ext cx="1752601" cy="1384995"/>
          </a:xfrm>
          <a:prstGeom prst="rect">
            <a:avLst/>
          </a:prstGeom>
          <a:noFill/>
          <a:ln w="9525">
            <a:solidFill>
              <a:schemeClr val="tx2"/>
            </a:solidFill>
            <a:miter lim="800000"/>
            <a:headEnd/>
            <a:tailEnd/>
          </a:ln>
        </p:spPr>
        <p:txBody>
          <a:bodyPr wrap="square" anchor="ctr">
            <a:spAutoFit/>
          </a:bodyPr>
          <a:lstStyle/>
          <a:p>
            <a:r>
              <a:rPr lang="en-US" altLang="zh-CN" sz="2800" b="1" dirty="0"/>
              <a:t>2    8    3</a:t>
            </a:r>
          </a:p>
          <a:p>
            <a:r>
              <a:rPr lang="en-US" altLang="zh-CN" sz="2800" b="1" dirty="0"/>
              <a:t>1    6    4</a:t>
            </a:r>
          </a:p>
          <a:p>
            <a:r>
              <a:rPr lang="en-US" altLang="zh-CN" sz="2800" b="1" dirty="0"/>
              <a:t>7          5</a:t>
            </a:r>
          </a:p>
        </p:txBody>
      </p:sp>
      <p:sp>
        <p:nvSpPr>
          <p:cNvPr id="67590" name="Text Box 9"/>
          <p:cNvSpPr txBox="1">
            <a:spLocks noChangeArrowheads="1"/>
          </p:cNvSpPr>
          <p:nvPr/>
        </p:nvSpPr>
        <p:spPr bwMode="auto">
          <a:xfrm>
            <a:off x="6857999" y="2047528"/>
            <a:ext cx="1752601" cy="1384995"/>
          </a:xfrm>
          <a:prstGeom prst="rect">
            <a:avLst/>
          </a:prstGeom>
          <a:noFill/>
          <a:ln w="9525">
            <a:solidFill>
              <a:schemeClr val="tx2"/>
            </a:solidFill>
            <a:miter lim="800000"/>
            <a:headEnd/>
            <a:tailEnd/>
          </a:ln>
        </p:spPr>
        <p:txBody>
          <a:bodyPr wrap="square" anchor="ctr">
            <a:spAutoFit/>
          </a:bodyPr>
          <a:lstStyle/>
          <a:p>
            <a:r>
              <a:rPr lang="en-US" altLang="zh-CN" sz="2800" b="1" dirty="0"/>
              <a:t>1    2    3</a:t>
            </a:r>
          </a:p>
          <a:p>
            <a:r>
              <a:rPr lang="en-US" altLang="zh-CN" sz="2800" b="1" dirty="0"/>
              <a:t>8          4</a:t>
            </a:r>
          </a:p>
          <a:p>
            <a:r>
              <a:rPr lang="en-US" altLang="zh-CN" sz="2800" b="1" dirty="0"/>
              <a:t>7    6    5</a:t>
            </a:r>
          </a:p>
        </p:txBody>
      </p:sp>
      <p:sp>
        <p:nvSpPr>
          <p:cNvPr id="67591" name="AutoShape 11"/>
          <p:cNvSpPr>
            <a:spLocks noChangeArrowheads="1"/>
          </p:cNvSpPr>
          <p:nvPr/>
        </p:nvSpPr>
        <p:spPr bwMode="auto">
          <a:xfrm>
            <a:off x="5257800" y="2522538"/>
            <a:ext cx="1371600" cy="304800"/>
          </a:xfrm>
          <a:prstGeom prst="rightArrow">
            <a:avLst>
              <a:gd name="adj1" fmla="val 50000"/>
              <a:gd name="adj2" fmla="val 112500"/>
            </a:avLst>
          </a:prstGeom>
          <a:noFill/>
          <a:ln w="9525">
            <a:solidFill>
              <a:schemeClr val="tx1"/>
            </a:solidFill>
            <a:miter lim="800000"/>
            <a:headEnd/>
            <a:tailEnd/>
          </a:ln>
        </p:spPr>
        <p:txBody>
          <a:bodyPr wrap="none" anchor="ctr"/>
          <a:lstStyle/>
          <a:p>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5"/>
          <p:cNvSpPr>
            <a:spLocks noGrp="1"/>
          </p:cNvSpPr>
          <p:nvPr>
            <p:ph type="sldNum" sz="quarter" idx="12"/>
          </p:nvPr>
        </p:nvSpPr>
        <p:spPr>
          <a:noFill/>
        </p:spPr>
        <p:txBody>
          <a:bodyPr/>
          <a:lstStyle/>
          <a:p>
            <a:fld id="{B027AEA0-19C8-434C-AEAA-FEDE6C997672}" type="slidenum">
              <a:rPr lang="en-US" altLang="zh-CN" smtClean="0">
                <a:ea typeface="黑体" pitchFamily="49" charset="-122"/>
              </a:rPr>
              <a:pPr/>
              <a:t>49</a:t>
            </a:fld>
            <a:endParaRPr lang="en-US" altLang="zh-CN">
              <a:ea typeface="黑体" pitchFamily="49" charset="-122"/>
            </a:endParaRPr>
          </a:p>
        </p:txBody>
      </p:sp>
      <p:sp>
        <p:nvSpPr>
          <p:cNvPr id="114690" name="Rectangle 2"/>
          <p:cNvSpPr>
            <a:spLocks noGrp="1" noChangeArrowheads="1"/>
          </p:cNvSpPr>
          <p:nvPr>
            <p:ph type="title"/>
          </p:nvPr>
        </p:nvSpPr>
        <p:spPr>
          <a:xfrm>
            <a:off x="2209800" y="304800"/>
            <a:ext cx="7772400" cy="762000"/>
          </a:xfrm>
        </p:spPr>
        <p:txBody>
          <a:bodyPr/>
          <a:lstStyle/>
          <a:p>
            <a:pPr eaLnBrk="1" hangingPunct="1">
              <a:defRPr/>
            </a:pPr>
            <a:r>
              <a:rPr lang="en-US" altLang="zh-CN"/>
              <a:t>h</a:t>
            </a:r>
            <a:r>
              <a:rPr lang="zh-CN" altLang="en-US"/>
              <a:t>计算举例</a:t>
            </a:r>
          </a:p>
        </p:txBody>
      </p:sp>
      <p:sp>
        <p:nvSpPr>
          <p:cNvPr id="68612" name="Rectangle 3"/>
          <p:cNvSpPr>
            <a:spLocks noGrp="1" noChangeArrowheads="1"/>
          </p:cNvSpPr>
          <p:nvPr>
            <p:ph type="body" idx="1"/>
          </p:nvPr>
        </p:nvSpPr>
        <p:spPr>
          <a:xfrm>
            <a:off x="2209800" y="3962400"/>
            <a:ext cx="7772400" cy="2133600"/>
          </a:xfrm>
        </p:spPr>
        <p:txBody>
          <a:bodyPr/>
          <a:lstStyle/>
          <a:p>
            <a:pPr eaLnBrk="1" hangingPunct="1">
              <a:buFont typeface="Wingdings" pitchFamily="2" charset="2"/>
              <a:buNone/>
            </a:pPr>
            <a:r>
              <a:rPr lang="en-US" altLang="zh-CN" dirty="0"/>
              <a:t>				</a:t>
            </a:r>
            <a:r>
              <a:rPr lang="en-US" altLang="zh-CN" sz="3200" b="1" dirty="0"/>
              <a:t>h(n) =4 </a:t>
            </a:r>
          </a:p>
        </p:txBody>
      </p:sp>
      <p:sp>
        <p:nvSpPr>
          <p:cNvPr id="68613" name="Text Box 5"/>
          <p:cNvSpPr txBox="1">
            <a:spLocks noChangeArrowheads="1"/>
          </p:cNvSpPr>
          <p:nvPr/>
        </p:nvSpPr>
        <p:spPr bwMode="auto">
          <a:xfrm>
            <a:off x="5318414" y="1772674"/>
            <a:ext cx="1582820" cy="1384995"/>
          </a:xfrm>
          <a:prstGeom prst="rect">
            <a:avLst/>
          </a:prstGeom>
          <a:noFill/>
          <a:ln w="9525">
            <a:solidFill>
              <a:schemeClr val="accent1"/>
            </a:solidFill>
            <a:miter lim="800000"/>
            <a:headEnd/>
            <a:tailEnd/>
          </a:ln>
        </p:spPr>
        <p:txBody>
          <a:bodyPr wrap="square" anchor="ctr">
            <a:spAutoFit/>
          </a:bodyPr>
          <a:lstStyle/>
          <a:p>
            <a:r>
              <a:rPr lang="en-US" altLang="zh-CN" sz="2800" b="1" dirty="0">
                <a:solidFill>
                  <a:srgbClr val="0000FF"/>
                </a:solidFill>
              </a:rPr>
              <a:t>2    8</a:t>
            </a:r>
            <a:r>
              <a:rPr lang="en-US" altLang="zh-CN" sz="2800" b="1" dirty="0"/>
              <a:t>    3</a:t>
            </a:r>
          </a:p>
          <a:p>
            <a:r>
              <a:rPr lang="en-US" altLang="zh-CN" sz="2800" b="1" dirty="0">
                <a:solidFill>
                  <a:srgbClr val="0000FF"/>
                </a:solidFill>
              </a:rPr>
              <a:t>1    6    </a:t>
            </a:r>
            <a:r>
              <a:rPr lang="en-US" altLang="zh-CN" sz="2800" b="1" dirty="0"/>
              <a:t>4</a:t>
            </a:r>
          </a:p>
          <a:p>
            <a:r>
              <a:rPr lang="en-US" altLang="zh-CN" sz="2800" b="1" dirty="0"/>
              <a:t>7          5</a:t>
            </a:r>
          </a:p>
        </p:txBody>
      </p:sp>
      <p:sp>
        <p:nvSpPr>
          <p:cNvPr id="68614" name="Text Box 6"/>
          <p:cNvSpPr txBox="1">
            <a:spLocks noChangeArrowheads="1"/>
          </p:cNvSpPr>
          <p:nvPr/>
        </p:nvSpPr>
        <p:spPr bwMode="auto">
          <a:xfrm>
            <a:off x="5302250" y="1338591"/>
            <a:ext cx="1534394" cy="523220"/>
          </a:xfrm>
          <a:prstGeom prst="rect">
            <a:avLst/>
          </a:prstGeom>
          <a:noFill/>
          <a:ln w="9525">
            <a:noFill/>
            <a:miter lim="800000"/>
            <a:headEnd/>
            <a:tailEnd/>
          </a:ln>
        </p:spPr>
        <p:txBody>
          <a:bodyPr wrap="none" anchor="ctr">
            <a:spAutoFit/>
          </a:bodyPr>
          <a:lstStyle/>
          <a:p>
            <a:pPr>
              <a:spcBef>
                <a:spcPct val="50000"/>
              </a:spcBef>
            </a:pPr>
            <a:r>
              <a:rPr lang="en-US" altLang="zh-CN" sz="2800">
                <a:solidFill>
                  <a:srgbClr val="FF0000"/>
                </a:solidFill>
              </a:rPr>
              <a:t>1    2    3</a:t>
            </a:r>
            <a:endParaRPr lang="en-US" altLang="zh-CN" sz="2800"/>
          </a:p>
        </p:txBody>
      </p:sp>
      <p:sp>
        <p:nvSpPr>
          <p:cNvPr id="68615" name="Text Box 7"/>
          <p:cNvSpPr txBox="1">
            <a:spLocks noChangeArrowheads="1"/>
          </p:cNvSpPr>
          <p:nvPr/>
        </p:nvSpPr>
        <p:spPr bwMode="auto">
          <a:xfrm>
            <a:off x="6850065" y="2195269"/>
            <a:ext cx="373820" cy="954107"/>
          </a:xfrm>
          <a:prstGeom prst="rect">
            <a:avLst/>
          </a:prstGeom>
          <a:noFill/>
          <a:ln w="9525">
            <a:noFill/>
            <a:miter lim="800000"/>
            <a:headEnd/>
            <a:tailEnd/>
          </a:ln>
        </p:spPr>
        <p:txBody>
          <a:bodyPr wrap="none" anchor="ctr">
            <a:spAutoFit/>
          </a:bodyPr>
          <a:lstStyle/>
          <a:p>
            <a:pPr algn="ctr"/>
            <a:r>
              <a:rPr lang="en-US" altLang="zh-CN" sz="2800" dirty="0">
                <a:solidFill>
                  <a:srgbClr val="FF0000"/>
                </a:solidFill>
              </a:rPr>
              <a:t>4</a:t>
            </a:r>
          </a:p>
          <a:p>
            <a:pPr algn="ctr"/>
            <a:r>
              <a:rPr lang="en-US" altLang="zh-CN" sz="2800" dirty="0">
                <a:solidFill>
                  <a:srgbClr val="FF0000"/>
                </a:solidFill>
              </a:rPr>
              <a:t>5</a:t>
            </a:r>
            <a:endParaRPr lang="en-US" altLang="zh-CN" sz="2800" dirty="0"/>
          </a:p>
        </p:txBody>
      </p:sp>
      <p:sp>
        <p:nvSpPr>
          <p:cNvPr id="68616" name="Text Box 8"/>
          <p:cNvSpPr txBox="1">
            <a:spLocks noChangeArrowheads="1"/>
          </p:cNvSpPr>
          <p:nvPr/>
        </p:nvSpPr>
        <p:spPr bwMode="auto">
          <a:xfrm>
            <a:off x="5378450" y="3091191"/>
            <a:ext cx="1345240" cy="523220"/>
          </a:xfrm>
          <a:prstGeom prst="rect">
            <a:avLst/>
          </a:prstGeom>
          <a:noFill/>
          <a:ln w="9525">
            <a:noFill/>
            <a:miter lim="800000"/>
            <a:headEnd/>
            <a:tailEnd/>
          </a:ln>
        </p:spPr>
        <p:txBody>
          <a:bodyPr wrap="none" anchor="ctr">
            <a:spAutoFit/>
          </a:bodyPr>
          <a:lstStyle/>
          <a:p>
            <a:pPr>
              <a:spcBef>
                <a:spcPct val="50000"/>
              </a:spcBef>
            </a:pPr>
            <a:r>
              <a:rPr lang="en-US" altLang="zh-CN" sz="2800">
                <a:solidFill>
                  <a:srgbClr val="FF0000"/>
                </a:solidFill>
              </a:rPr>
              <a:t>7    6    </a:t>
            </a:r>
            <a:endParaRPr lang="en-US" altLang="zh-CN" sz="2800"/>
          </a:p>
        </p:txBody>
      </p:sp>
      <p:sp>
        <p:nvSpPr>
          <p:cNvPr id="68617" name="Text Box 9"/>
          <p:cNvSpPr txBox="1">
            <a:spLocks noChangeArrowheads="1"/>
          </p:cNvSpPr>
          <p:nvPr/>
        </p:nvSpPr>
        <p:spPr bwMode="auto">
          <a:xfrm>
            <a:off x="4870865" y="2176791"/>
            <a:ext cx="373820" cy="523220"/>
          </a:xfrm>
          <a:prstGeom prst="rect">
            <a:avLst/>
          </a:prstGeom>
          <a:noFill/>
          <a:ln w="9525">
            <a:noFill/>
            <a:miter lim="800000"/>
            <a:headEnd/>
            <a:tailEnd/>
          </a:ln>
        </p:spPr>
        <p:txBody>
          <a:bodyPr wrap="none" anchor="ctr">
            <a:spAutoFit/>
          </a:bodyPr>
          <a:lstStyle/>
          <a:p>
            <a:pPr algn="ctr"/>
            <a:r>
              <a:rPr lang="en-US" altLang="zh-CN" sz="2800" dirty="0">
                <a:solidFill>
                  <a:srgbClr val="FF0000"/>
                </a:solidFill>
              </a:rPr>
              <a:t>8</a:t>
            </a:r>
            <a:endParaRPr lang="en-US" altLang="zh-CN"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940295" y="1396289"/>
            <a:ext cx="4668257" cy="1325563"/>
          </a:xfrm>
        </p:spPr>
        <p:txBody>
          <a:bodyPr>
            <a:normAutofit/>
          </a:bodyPr>
          <a:lstStyle/>
          <a:p>
            <a:r>
              <a:rPr lang="zh-CN" altLang="en-US" dirty="0"/>
              <a:t>搜索问题举例</a:t>
            </a:r>
          </a:p>
        </p:txBody>
      </p:sp>
      <p:sp>
        <p:nvSpPr>
          <p:cNvPr id="75" name="Freeform: Shape 74">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1" y="3842187"/>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Oval 78">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4530"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510" name="Picture 6">
            <a:extLst>
              <a:ext uri="{FF2B5EF4-FFF2-40B4-BE49-F238E27FC236}">
                <a16:creationId xmlns:a16="http://schemas.microsoft.com/office/drawing/2014/main" id="{4DCB0482-BF0A-450F-8C59-FFA579D1B7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251" r="-4" b="-4"/>
          <a:stretch/>
        </p:blipFill>
        <p:spPr bwMode="auto">
          <a:xfrm>
            <a:off x="3559122" y="2661260"/>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95961200-B4FA-4663-8D15-961620D5D4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564" r="-2" b="9794"/>
          <a:stretch/>
        </p:blipFill>
        <p:spPr bwMode="auto">
          <a:xfrm>
            <a:off x="20" y="10"/>
            <a:ext cx="3967953" cy="3383270"/>
          </a:xfrm>
          <a:custGeom>
            <a:avLst/>
            <a:gdLst/>
            <a:ahLst/>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C69AFAB9-43DF-4D4A-8CC7-AF7B211A9B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558" r="4" b="4091"/>
          <a:stretch/>
        </p:blipFill>
        <p:spPr bwMode="auto">
          <a:xfrm>
            <a:off x="4825" y="4007260"/>
            <a:ext cx="3155071" cy="2850749"/>
          </a:xfrm>
          <a:custGeom>
            <a:avLst/>
            <a:gdLst/>
            <a:ahLst/>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sz="quarter" idx="1"/>
          </p:nvPr>
        </p:nvSpPr>
        <p:spPr>
          <a:xfrm>
            <a:off x="6940296" y="2871982"/>
            <a:ext cx="4668256" cy="3181684"/>
          </a:xfrm>
        </p:spPr>
        <p:txBody>
          <a:bodyPr anchor="t">
            <a:normAutofit/>
          </a:bodyPr>
          <a:lstStyle/>
          <a:p>
            <a:r>
              <a:rPr lang="zh-CN" altLang="en-US" sz="1800" dirty="0"/>
              <a:t>地图路径</a:t>
            </a:r>
            <a:endParaRPr lang="en-US" altLang="zh-CN" sz="1800" dirty="0"/>
          </a:p>
          <a:p>
            <a:r>
              <a:rPr lang="zh-CN" altLang="en-US" sz="1800" dirty="0"/>
              <a:t>传教士和野人问题</a:t>
            </a:r>
            <a:endParaRPr lang="en-US" altLang="zh-CN" sz="1800" dirty="0"/>
          </a:p>
          <a:p>
            <a:r>
              <a:rPr lang="zh-CN" altLang="en-US" sz="1800" dirty="0"/>
              <a:t>华容道问题</a:t>
            </a:r>
            <a:endParaRPr lang="en-US" altLang="zh-CN" sz="1800" dirty="0"/>
          </a:p>
          <a:p>
            <a:r>
              <a:rPr lang="zh-CN" altLang="en-US" sz="1800" dirty="0"/>
              <a:t>八皇后问题</a:t>
            </a:r>
          </a:p>
        </p:txBody>
      </p:sp>
    </p:spTree>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3"/>
          <p:cNvSpPr>
            <a:spLocks noGrp="1"/>
          </p:cNvSpPr>
          <p:nvPr>
            <p:ph type="sldNum" sz="quarter" idx="12"/>
          </p:nvPr>
        </p:nvSpPr>
        <p:spPr>
          <a:noFill/>
        </p:spPr>
        <p:txBody>
          <a:bodyPr/>
          <a:lstStyle/>
          <a:p>
            <a:fld id="{99E13D9C-51C6-4998-93D8-3505FEEA5656}" type="slidenum">
              <a:rPr lang="en-US" altLang="zh-CN" smtClean="0">
                <a:ea typeface="黑体" pitchFamily="49" charset="-122"/>
              </a:rPr>
              <a:pPr/>
              <a:t>50</a:t>
            </a:fld>
            <a:endParaRPr lang="en-US" altLang="zh-CN">
              <a:ea typeface="黑体" pitchFamily="49" charset="-122"/>
            </a:endParaRPr>
          </a:p>
        </p:txBody>
      </p:sp>
      <p:sp>
        <p:nvSpPr>
          <p:cNvPr id="115714" name="Text Box 2"/>
          <p:cNvSpPr txBox="1">
            <a:spLocks noChangeArrowheads="1"/>
          </p:cNvSpPr>
          <p:nvPr/>
        </p:nvSpPr>
        <p:spPr bwMode="auto">
          <a:xfrm>
            <a:off x="5445126" y="154415"/>
            <a:ext cx="862737" cy="830997"/>
          </a:xfrm>
          <a:prstGeom prst="rect">
            <a:avLst/>
          </a:prstGeom>
          <a:noFill/>
          <a:ln w="9525">
            <a:solidFill>
              <a:schemeClr val="accent1"/>
            </a:solidFill>
            <a:miter lim="800000"/>
            <a:headEnd/>
            <a:tailEnd/>
          </a:ln>
        </p:spPr>
        <p:txBody>
          <a:bodyPr wrap="none" anchor="ctr">
            <a:spAutoFit/>
          </a:bodyPr>
          <a:lstStyle/>
          <a:p>
            <a:r>
              <a:rPr lang="en-US" altLang="zh-CN" sz="1600" b="1"/>
              <a:t>2   8   3</a:t>
            </a:r>
          </a:p>
          <a:p>
            <a:r>
              <a:rPr lang="en-US" altLang="zh-CN" sz="1600" b="1"/>
              <a:t>1   6   4</a:t>
            </a:r>
          </a:p>
          <a:p>
            <a:r>
              <a:rPr lang="en-US" altLang="zh-CN" sz="1600" b="1"/>
              <a:t>7        5</a:t>
            </a:r>
          </a:p>
        </p:txBody>
      </p:sp>
      <p:grpSp>
        <p:nvGrpSpPr>
          <p:cNvPr id="2" name="Group 29"/>
          <p:cNvGrpSpPr>
            <a:grpSpLocks/>
          </p:cNvGrpSpPr>
          <p:nvPr/>
        </p:nvGrpSpPr>
        <p:grpSpPr bwMode="auto">
          <a:xfrm>
            <a:off x="3886201" y="990600"/>
            <a:ext cx="4062413" cy="1060450"/>
            <a:chOff x="768" y="624"/>
            <a:chExt cx="2559" cy="668"/>
          </a:xfrm>
        </p:grpSpPr>
        <p:sp>
          <p:nvSpPr>
            <p:cNvPr id="69683" name="Text Box 3"/>
            <p:cNvSpPr txBox="1">
              <a:spLocks noChangeArrowheads="1"/>
            </p:cNvSpPr>
            <p:nvPr/>
          </p:nvSpPr>
          <p:spPr bwMode="auto">
            <a:xfrm>
              <a:off x="1728" y="769"/>
              <a:ext cx="543" cy="523"/>
            </a:xfrm>
            <a:prstGeom prst="rect">
              <a:avLst/>
            </a:prstGeom>
            <a:noFill/>
            <a:ln w="9525">
              <a:solidFill>
                <a:schemeClr val="accent1"/>
              </a:solidFill>
              <a:miter lim="800000"/>
              <a:headEnd/>
              <a:tailEnd/>
            </a:ln>
          </p:spPr>
          <p:txBody>
            <a:bodyPr wrap="none" anchor="ctr">
              <a:spAutoFit/>
            </a:bodyPr>
            <a:lstStyle/>
            <a:p>
              <a:r>
                <a:rPr lang="en-US" altLang="zh-CN" sz="1600" b="1"/>
                <a:t>2   8   3</a:t>
              </a:r>
            </a:p>
            <a:p>
              <a:r>
                <a:rPr lang="en-US" altLang="zh-CN" sz="1600" b="1"/>
                <a:t>1        4</a:t>
              </a:r>
            </a:p>
            <a:p>
              <a:r>
                <a:rPr lang="en-US" altLang="zh-CN" sz="1600" b="1"/>
                <a:t>7   6   5</a:t>
              </a:r>
            </a:p>
          </p:txBody>
        </p:sp>
        <p:sp>
          <p:nvSpPr>
            <p:cNvPr id="69684" name="Text Box 4"/>
            <p:cNvSpPr txBox="1">
              <a:spLocks noChangeArrowheads="1"/>
            </p:cNvSpPr>
            <p:nvPr/>
          </p:nvSpPr>
          <p:spPr bwMode="auto">
            <a:xfrm>
              <a:off x="768" y="769"/>
              <a:ext cx="543" cy="523"/>
            </a:xfrm>
            <a:prstGeom prst="rect">
              <a:avLst/>
            </a:prstGeom>
            <a:noFill/>
            <a:ln w="9525">
              <a:solidFill>
                <a:schemeClr val="accent1"/>
              </a:solidFill>
              <a:miter lim="800000"/>
              <a:headEnd/>
              <a:tailEnd/>
            </a:ln>
          </p:spPr>
          <p:txBody>
            <a:bodyPr wrap="none" anchor="ctr">
              <a:spAutoFit/>
            </a:bodyPr>
            <a:lstStyle/>
            <a:p>
              <a:r>
                <a:rPr lang="en-US" altLang="zh-CN" sz="1600" b="1"/>
                <a:t>2   8   3</a:t>
              </a:r>
            </a:p>
            <a:p>
              <a:r>
                <a:rPr lang="en-US" altLang="zh-CN" sz="1600" b="1"/>
                <a:t>1   6   4</a:t>
              </a:r>
            </a:p>
            <a:p>
              <a:r>
                <a:rPr lang="en-US" altLang="zh-CN" sz="1600" b="1"/>
                <a:t>    7    5</a:t>
              </a:r>
            </a:p>
          </p:txBody>
        </p:sp>
        <p:sp>
          <p:nvSpPr>
            <p:cNvPr id="69685" name="Text Box 5"/>
            <p:cNvSpPr txBox="1">
              <a:spLocks noChangeArrowheads="1"/>
            </p:cNvSpPr>
            <p:nvPr/>
          </p:nvSpPr>
          <p:spPr bwMode="auto">
            <a:xfrm>
              <a:off x="2784" y="769"/>
              <a:ext cx="543" cy="523"/>
            </a:xfrm>
            <a:prstGeom prst="rect">
              <a:avLst/>
            </a:prstGeom>
            <a:noFill/>
            <a:ln w="9525">
              <a:solidFill>
                <a:schemeClr val="accent1"/>
              </a:solidFill>
              <a:miter lim="800000"/>
              <a:headEnd/>
              <a:tailEnd/>
            </a:ln>
          </p:spPr>
          <p:txBody>
            <a:bodyPr wrap="none" anchor="ctr">
              <a:spAutoFit/>
            </a:bodyPr>
            <a:lstStyle/>
            <a:p>
              <a:r>
                <a:rPr lang="en-US" altLang="zh-CN" sz="1600" b="1"/>
                <a:t>2   8   3</a:t>
              </a:r>
            </a:p>
            <a:p>
              <a:r>
                <a:rPr lang="en-US" altLang="zh-CN" sz="1600" b="1"/>
                <a:t>1   6   4</a:t>
              </a:r>
            </a:p>
            <a:p>
              <a:r>
                <a:rPr lang="en-US" altLang="zh-CN" sz="1600" b="1"/>
                <a:t>7   5</a:t>
              </a:r>
            </a:p>
          </p:txBody>
        </p:sp>
        <p:sp>
          <p:nvSpPr>
            <p:cNvPr id="69686" name="Line 16"/>
            <p:cNvSpPr>
              <a:spLocks noChangeShapeType="1"/>
            </p:cNvSpPr>
            <p:nvPr/>
          </p:nvSpPr>
          <p:spPr bwMode="auto">
            <a:xfrm flipV="1">
              <a:off x="1968" y="624"/>
              <a:ext cx="0" cy="144"/>
            </a:xfrm>
            <a:prstGeom prst="line">
              <a:avLst/>
            </a:prstGeom>
            <a:noFill/>
            <a:ln w="9525">
              <a:solidFill>
                <a:schemeClr val="tx1"/>
              </a:solidFill>
              <a:round/>
              <a:headEnd/>
              <a:tailEnd type="triangle" w="med" len="med"/>
            </a:ln>
          </p:spPr>
          <p:txBody>
            <a:bodyPr wrap="none" anchor="ctr"/>
            <a:lstStyle/>
            <a:p>
              <a:endParaRPr lang="zh-CN" altLang="en-US" b="1"/>
            </a:p>
          </p:txBody>
        </p:sp>
        <p:sp>
          <p:nvSpPr>
            <p:cNvPr id="69687" name="Line 17"/>
            <p:cNvSpPr>
              <a:spLocks noChangeShapeType="1"/>
            </p:cNvSpPr>
            <p:nvPr/>
          </p:nvSpPr>
          <p:spPr bwMode="auto">
            <a:xfrm flipV="1">
              <a:off x="1056" y="624"/>
              <a:ext cx="912" cy="144"/>
            </a:xfrm>
            <a:prstGeom prst="line">
              <a:avLst/>
            </a:prstGeom>
            <a:noFill/>
            <a:ln w="9525">
              <a:solidFill>
                <a:schemeClr val="tx1"/>
              </a:solidFill>
              <a:round/>
              <a:headEnd/>
              <a:tailEnd type="triangle" w="med" len="med"/>
            </a:ln>
          </p:spPr>
          <p:txBody>
            <a:bodyPr wrap="none" anchor="ctr"/>
            <a:lstStyle/>
            <a:p>
              <a:endParaRPr lang="zh-CN" altLang="en-US" b="1"/>
            </a:p>
          </p:txBody>
        </p:sp>
        <p:sp>
          <p:nvSpPr>
            <p:cNvPr id="69688" name="Line 18"/>
            <p:cNvSpPr>
              <a:spLocks noChangeShapeType="1"/>
            </p:cNvSpPr>
            <p:nvPr/>
          </p:nvSpPr>
          <p:spPr bwMode="auto">
            <a:xfrm flipH="1" flipV="1">
              <a:off x="2016" y="624"/>
              <a:ext cx="1056" cy="144"/>
            </a:xfrm>
            <a:prstGeom prst="line">
              <a:avLst/>
            </a:prstGeom>
            <a:noFill/>
            <a:ln w="9525">
              <a:solidFill>
                <a:schemeClr val="tx1"/>
              </a:solidFill>
              <a:round/>
              <a:headEnd/>
              <a:tailEnd type="triangle" w="med" len="med"/>
            </a:ln>
          </p:spPr>
          <p:txBody>
            <a:bodyPr wrap="none" anchor="ctr"/>
            <a:lstStyle/>
            <a:p>
              <a:endParaRPr lang="zh-CN" altLang="en-US" b="1"/>
            </a:p>
          </p:txBody>
        </p:sp>
      </p:grpSp>
      <p:grpSp>
        <p:nvGrpSpPr>
          <p:cNvPr id="3" name="Group 30"/>
          <p:cNvGrpSpPr>
            <a:grpSpLocks/>
          </p:cNvGrpSpPr>
          <p:nvPr/>
        </p:nvGrpSpPr>
        <p:grpSpPr bwMode="auto">
          <a:xfrm>
            <a:off x="3886201" y="2057400"/>
            <a:ext cx="4062413" cy="1136650"/>
            <a:chOff x="768" y="1296"/>
            <a:chExt cx="2559" cy="716"/>
          </a:xfrm>
        </p:grpSpPr>
        <p:sp>
          <p:nvSpPr>
            <p:cNvPr id="69677" name="Text Box 6"/>
            <p:cNvSpPr txBox="1">
              <a:spLocks noChangeArrowheads="1"/>
            </p:cNvSpPr>
            <p:nvPr/>
          </p:nvSpPr>
          <p:spPr bwMode="auto">
            <a:xfrm>
              <a:off x="1728" y="1489"/>
              <a:ext cx="543" cy="523"/>
            </a:xfrm>
            <a:prstGeom prst="rect">
              <a:avLst/>
            </a:prstGeom>
            <a:noFill/>
            <a:ln w="9525">
              <a:solidFill>
                <a:schemeClr val="accent1"/>
              </a:solidFill>
              <a:miter lim="800000"/>
              <a:headEnd/>
              <a:tailEnd/>
            </a:ln>
          </p:spPr>
          <p:txBody>
            <a:bodyPr wrap="none" anchor="ctr">
              <a:spAutoFit/>
            </a:bodyPr>
            <a:lstStyle/>
            <a:p>
              <a:r>
                <a:rPr lang="en-US" altLang="zh-CN" sz="1600" b="1"/>
                <a:t>2        3</a:t>
              </a:r>
            </a:p>
            <a:p>
              <a:r>
                <a:rPr lang="en-US" altLang="zh-CN" sz="1600" b="1"/>
                <a:t>1   8   4</a:t>
              </a:r>
            </a:p>
            <a:p>
              <a:r>
                <a:rPr lang="en-US" altLang="zh-CN" sz="1600" b="1"/>
                <a:t>7   6   5</a:t>
              </a:r>
            </a:p>
          </p:txBody>
        </p:sp>
        <p:sp>
          <p:nvSpPr>
            <p:cNvPr id="69678" name="Text Box 7"/>
            <p:cNvSpPr txBox="1">
              <a:spLocks noChangeArrowheads="1"/>
            </p:cNvSpPr>
            <p:nvPr/>
          </p:nvSpPr>
          <p:spPr bwMode="auto">
            <a:xfrm>
              <a:off x="768" y="1489"/>
              <a:ext cx="543" cy="523"/>
            </a:xfrm>
            <a:prstGeom prst="rect">
              <a:avLst/>
            </a:prstGeom>
            <a:noFill/>
            <a:ln w="9525">
              <a:solidFill>
                <a:schemeClr val="accent1"/>
              </a:solidFill>
              <a:miter lim="800000"/>
              <a:headEnd/>
              <a:tailEnd/>
            </a:ln>
          </p:spPr>
          <p:txBody>
            <a:bodyPr wrap="none" anchor="ctr">
              <a:spAutoFit/>
            </a:bodyPr>
            <a:lstStyle/>
            <a:p>
              <a:r>
                <a:rPr lang="en-US" altLang="zh-CN" sz="1600" b="1"/>
                <a:t>2   8   3</a:t>
              </a:r>
            </a:p>
            <a:p>
              <a:r>
                <a:rPr lang="en-US" altLang="zh-CN" sz="1600" b="1"/>
                <a:t>     1   4</a:t>
              </a:r>
            </a:p>
            <a:p>
              <a:r>
                <a:rPr lang="en-US" altLang="zh-CN" sz="1600" b="1"/>
                <a:t>7   6   5</a:t>
              </a:r>
            </a:p>
          </p:txBody>
        </p:sp>
        <p:sp>
          <p:nvSpPr>
            <p:cNvPr id="69679" name="Text Box 8"/>
            <p:cNvSpPr txBox="1">
              <a:spLocks noChangeArrowheads="1"/>
            </p:cNvSpPr>
            <p:nvPr/>
          </p:nvSpPr>
          <p:spPr bwMode="auto">
            <a:xfrm>
              <a:off x="2784" y="1489"/>
              <a:ext cx="543" cy="523"/>
            </a:xfrm>
            <a:prstGeom prst="rect">
              <a:avLst/>
            </a:prstGeom>
            <a:noFill/>
            <a:ln w="9525">
              <a:solidFill>
                <a:schemeClr val="accent1"/>
              </a:solidFill>
              <a:miter lim="800000"/>
              <a:headEnd/>
              <a:tailEnd/>
            </a:ln>
          </p:spPr>
          <p:txBody>
            <a:bodyPr wrap="none" anchor="ctr">
              <a:spAutoFit/>
            </a:bodyPr>
            <a:lstStyle/>
            <a:p>
              <a:r>
                <a:rPr lang="en-US" altLang="zh-CN" sz="1600" b="1" dirty="0"/>
                <a:t>2   8   3</a:t>
              </a:r>
            </a:p>
            <a:p>
              <a:r>
                <a:rPr lang="en-US" altLang="zh-CN" sz="1600" b="1" dirty="0"/>
                <a:t>1   4</a:t>
              </a:r>
            </a:p>
            <a:p>
              <a:r>
                <a:rPr lang="en-US" altLang="zh-CN" sz="1600" b="1" dirty="0"/>
                <a:t>7    6  5</a:t>
              </a:r>
            </a:p>
          </p:txBody>
        </p:sp>
        <p:sp>
          <p:nvSpPr>
            <p:cNvPr id="69680" name="Line 19"/>
            <p:cNvSpPr>
              <a:spLocks noChangeShapeType="1"/>
            </p:cNvSpPr>
            <p:nvPr/>
          </p:nvSpPr>
          <p:spPr bwMode="auto">
            <a:xfrm flipV="1">
              <a:off x="1968" y="1296"/>
              <a:ext cx="0" cy="192"/>
            </a:xfrm>
            <a:prstGeom prst="line">
              <a:avLst/>
            </a:prstGeom>
            <a:noFill/>
            <a:ln w="9525">
              <a:solidFill>
                <a:schemeClr val="tx1"/>
              </a:solidFill>
              <a:round/>
              <a:headEnd/>
              <a:tailEnd type="triangle" w="med" len="med"/>
            </a:ln>
          </p:spPr>
          <p:txBody>
            <a:bodyPr wrap="none" anchor="ctr"/>
            <a:lstStyle/>
            <a:p>
              <a:endParaRPr lang="zh-CN" altLang="en-US" b="1"/>
            </a:p>
          </p:txBody>
        </p:sp>
        <p:sp>
          <p:nvSpPr>
            <p:cNvPr id="69681" name="Line 20"/>
            <p:cNvSpPr>
              <a:spLocks noChangeShapeType="1"/>
            </p:cNvSpPr>
            <p:nvPr/>
          </p:nvSpPr>
          <p:spPr bwMode="auto">
            <a:xfrm flipV="1">
              <a:off x="1056" y="1296"/>
              <a:ext cx="912" cy="192"/>
            </a:xfrm>
            <a:prstGeom prst="line">
              <a:avLst/>
            </a:prstGeom>
            <a:noFill/>
            <a:ln w="9525">
              <a:solidFill>
                <a:schemeClr val="tx1"/>
              </a:solidFill>
              <a:round/>
              <a:headEnd/>
              <a:tailEnd type="triangle" w="med" len="med"/>
            </a:ln>
          </p:spPr>
          <p:txBody>
            <a:bodyPr wrap="none" anchor="ctr"/>
            <a:lstStyle/>
            <a:p>
              <a:endParaRPr lang="zh-CN" altLang="en-US" b="1"/>
            </a:p>
          </p:txBody>
        </p:sp>
        <p:sp>
          <p:nvSpPr>
            <p:cNvPr id="69682" name="Line 21"/>
            <p:cNvSpPr>
              <a:spLocks noChangeShapeType="1"/>
            </p:cNvSpPr>
            <p:nvPr/>
          </p:nvSpPr>
          <p:spPr bwMode="auto">
            <a:xfrm flipH="1" flipV="1">
              <a:off x="2016" y="1296"/>
              <a:ext cx="1056" cy="192"/>
            </a:xfrm>
            <a:prstGeom prst="line">
              <a:avLst/>
            </a:prstGeom>
            <a:noFill/>
            <a:ln w="9525">
              <a:solidFill>
                <a:schemeClr val="tx1"/>
              </a:solidFill>
              <a:round/>
              <a:headEnd/>
              <a:tailEnd type="triangle" w="med" len="med"/>
            </a:ln>
          </p:spPr>
          <p:txBody>
            <a:bodyPr wrap="none" anchor="ctr"/>
            <a:lstStyle/>
            <a:p>
              <a:endParaRPr lang="zh-CN" altLang="en-US" b="1"/>
            </a:p>
          </p:txBody>
        </p:sp>
      </p:grpSp>
      <p:grpSp>
        <p:nvGrpSpPr>
          <p:cNvPr id="4" name="Group 31"/>
          <p:cNvGrpSpPr>
            <a:grpSpLocks/>
          </p:cNvGrpSpPr>
          <p:nvPr/>
        </p:nvGrpSpPr>
        <p:grpSpPr bwMode="auto">
          <a:xfrm>
            <a:off x="2895601" y="3200400"/>
            <a:ext cx="2386013" cy="1289050"/>
            <a:chOff x="144" y="2016"/>
            <a:chExt cx="1503" cy="812"/>
          </a:xfrm>
        </p:grpSpPr>
        <p:sp>
          <p:nvSpPr>
            <p:cNvPr id="69673" name="Text Box 10"/>
            <p:cNvSpPr txBox="1">
              <a:spLocks noChangeArrowheads="1"/>
            </p:cNvSpPr>
            <p:nvPr/>
          </p:nvSpPr>
          <p:spPr bwMode="auto">
            <a:xfrm>
              <a:off x="1104" y="2305"/>
              <a:ext cx="543" cy="523"/>
            </a:xfrm>
            <a:prstGeom prst="rect">
              <a:avLst/>
            </a:prstGeom>
            <a:noFill/>
            <a:ln w="9525">
              <a:solidFill>
                <a:schemeClr val="accent1"/>
              </a:solidFill>
              <a:miter lim="800000"/>
              <a:headEnd/>
              <a:tailEnd/>
            </a:ln>
          </p:spPr>
          <p:txBody>
            <a:bodyPr wrap="none" anchor="ctr">
              <a:spAutoFit/>
            </a:bodyPr>
            <a:lstStyle/>
            <a:p>
              <a:r>
                <a:rPr lang="en-US" altLang="zh-CN" sz="1600" b="1"/>
                <a:t>2   8   3</a:t>
              </a:r>
            </a:p>
            <a:p>
              <a:r>
                <a:rPr lang="en-US" altLang="zh-CN" sz="1600" b="1"/>
                <a:t>7   1   4</a:t>
              </a:r>
            </a:p>
            <a:p>
              <a:r>
                <a:rPr lang="en-US" altLang="zh-CN" sz="1600" b="1"/>
                <a:t>    6    5</a:t>
              </a:r>
            </a:p>
          </p:txBody>
        </p:sp>
        <p:sp>
          <p:nvSpPr>
            <p:cNvPr id="69674" name="Text Box 12"/>
            <p:cNvSpPr txBox="1">
              <a:spLocks noChangeArrowheads="1"/>
            </p:cNvSpPr>
            <p:nvPr/>
          </p:nvSpPr>
          <p:spPr bwMode="auto">
            <a:xfrm>
              <a:off x="144" y="2305"/>
              <a:ext cx="543" cy="523"/>
            </a:xfrm>
            <a:prstGeom prst="rect">
              <a:avLst/>
            </a:prstGeom>
            <a:noFill/>
            <a:ln w="9525">
              <a:solidFill>
                <a:schemeClr val="accent1"/>
              </a:solidFill>
              <a:miter lim="800000"/>
              <a:headEnd/>
              <a:tailEnd/>
            </a:ln>
          </p:spPr>
          <p:txBody>
            <a:bodyPr wrap="none" anchor="ctr">
              <a:spAutoFit/>
            </a:bodyPr>
            <a:lstStyle/>
            <a:p>
              <a:r>
                <a:rPr lang="en-US" altLang="zh-CN" sz="1600" b="1"/>
                <a:t>     8   3</a:t>
              </a:r>
            </a:p>
            <a:p>
              <a:r>
                <a:rPr lang="en-US" altLang="zh-CN" sz="1600" b="1"/>
                <a:t>2   1   4</a:t>
              </a:r>
            </a:p>
            <a:p>
              <a:r>
                <a:rPr lang="en-US" altLang="zh-CN" sz="1600" b="1"/>
                <a:t>7   6   5</a:t>
              </a:r>
            </a:p>
          </p:txBody>
        </p:sp>
        <p:sp>
          <p:nvSpPr>
            <p:cNvPr id="69675" name="Line 22"/>
            <p:cNvSpPr>
              <a:spLocks noChangeShapeType="1"/>
            </p:cNvSpPr>
            <p:nvPr/>
          </p:nvSpPr>
          <p:spPr bwMode="auto">
            <a:xfrm flipV="1">
              <a:off x="432" y="2016"/>
              <a:ext cx="576" cy="288"/>
            </a:xfrm>
            <a:prstGeom prst="line">
              <a:avLst/>
            </a:prstGeom>
            <a:noFill/>
            <a:ln w="9525">
              <a:solidFill>
                <a:schemeClr val="tx1"/>
              </a:solidFill>
              <a:round/>
              <a:headEnd/>
              <a:tailEnd type="triangle" w="med" len="med"/>
            </a:ln>
          </p:spPr>
          <p:txBody>
            <a:bodyPr wrap="none" anchor="ctr"/>
            <a:lstStyle/>
            <a:p>
              <a:endParaRPr lang="zh-CN" altLang="en-US" b="1"/>
            </a:p>
          </p:txBody>
        </p:sp>
        <p:sp>
          <p:nvSpPr>
            <p:cNvPr id="69676" name="Line 23"/>
            <p:cNvSpPr>
              <a:spLocks noChangeShapeType="1"/>
            </p:cNvSpPr>
            <p:nvPr/>
          </p:nvSpPr>
          <p:spPr bwMode="auto">
            <a:xfrm flipH="1" flipV="1">
              <a:off x="1008" y="2016"/>
              <a:ext cx="336" cy="288"/>
            </a:xfrm>
            <a:prstGeom prst="line">
              <a:avLst/>
            </a:prstGeom>
            <a:noFill/>
            <a:ln w="9525">
              <a:solidFill>
                <a:schemeClr val="tx1"/>
              </a:solidFill>
              <a:round/>
              <a:headEnd/>
              <a:tailEnd type="triangle" w="med" len="med"/>
            </a:ln>
          </p:spPr>
          <p:txBody>
            <a:bodyPr wrap="none" anchor="ctr"/>
            <a:lstStyle/>
            <a:p>
              <a:endParaRPr lang="zh-CN" altLang="en-US" b="1"/>
            </a:p>
          </p:txBody>
        </p:sp>
      </p:grpSp>
      <p:grpSp>
        <p:nvGrpSpPr>
          <p:cNvPr id="5" name="Group 32"/>
          <p:cNvGrpSpPr>
            <a:grpSpLocks/>
          </p:cNvGrpSpPr>
          <p:nvPr/>
        </p:nvGrpSpPr>
        <p:grpSpPr bwMode="auto">
          <a:xfrm>
            <a:off x="5791202" y="3200400"/>
            <a:ext cx="2690813" cy="1289050"/>
            <a:chOff x="1968" y="2016"/>
            <a:chExt cx="1695" cy="812"/>
          </a:xfrm>
        </p:grpSpPr>
        <p:sp>
          <p:nvSpPr>
            <p:cNvPr id="69669" name="Text Box 9"/>
            <p:cNvSpPr txBox="1">
              <a:spLocks noChangeArrowheads="1"/>
            </p:cNvSpPr>
            <p:nvPr/>
          </p:nvSpPr>
          <p:spPr bwMode="auto">
            <a:xfrm>
              <a:off x="2064" y="2305"/>
              <a:ext cx="543" cy="523"/>
            </a:xfrm>
            <a:prstGeom prst="rect">
              <a:avLst/>
            </a:prstGeom>
            <a:noFill/>
            <a:ln w="9525">
              <a:solidFill>
                <a:schemeClr val="accent1"/>
              </a:solidFill>
              <a:miter lim="800000"/>
              <a:headEnd/>
              <a:tailEnd/>
            </a:ln>
          </p:spPr>
          <p:txBody>
            <a:bodyPr wrap="none" anchor="ctr">
              <a:spAutoFit/>
            </a:bodyPr>
            <a:lstStyle/>
            <a:p>
              <a:r>
                <a:rPr lang="en-US" altLang="zh-CN" sz="1600" b="1"/>
                <a:t>     2   3</a:t>
              </a:r>
            </a:p>
            <a:p>
              <a:r>
                <a:rPr lang="en-US" altLang="zh-CN" sz="1600" b="1"/>
                <a:t>1   8   4</a:t>
              </a:r>
            </a:p>
            <a:p>
              <a:r>
                <a:rPr lang="en-US" altLang="zh-CN" sz="1600" b="1"/>
                <a:t>7   6   5</a:t>
              </a:r>
            </a:p>
          </p:txBody>
        </p:sp>
        <p:sp>
          <p:nvSpPr>
            <p:cNvPr id="69670" name="Text Box 11"/>
            <p:cNvSpPr txBox="1">
              <a:spLocks noChangeArrowheads="1"/>
            </p:cNvSpPr>
            <p:nvPr/>
          </p:nvSpPr>
          <p:spPr bwMode="auto">
            <a:xfrm>
              <a:off x="3120" y="2305"/>
              <a:ext cx="543" cy="523"/>
            </a:xfrm>
            <a:prstGeom prst="rect">
              <a:avLst/>
            </a:prstGeom>
            <a:noFill/>
            <a:ln w="9525">
              <a:solidFill>
                <a:schemeClr val="accent1"/>
              </a:solidFill>
              <a:miter lim="800000"/>
              <a:headEnd/>
              <a:tailEnd/>
            </a:ln>
          </p:spPr>
          <p:txBody>
            <a:bodyPr wrap="none" anchor="ctr">
              <a:spAutoFit/>
            </a:bodyPr>
            <a:lstStyle/>
            <a:p>
              <a:r>
                <a:rPr lang="en-US" altLang="zh-CN" sz="1600" b="1"/>
                <a:t>2   3</a:t>
              </a:r>
            </a:p>
            <a:p>
              <a:r>
                <a:rPr lang="en-US" altLang="zh-CN" sz="1600" b="1"/>
                <a:t>1   8   4</a:t>
              </a:r>
            </a:p>
            <a:p>
              <a:r>
                <a:rPr lang="en-US" altLang="zh-CN" sz="1600" b="1"/>
                <a:t>7   6   5</a:t>
              </a:r>
            </a:p>
          </p:txBody>
        </p:sp>
        <p:sp>
          <p:nvSpPr>
            <p:cNvPr id="69671" name="Line 24"/>
            <p:cNvSpPr>
              <a:spLocks noChangeShapeType="1"/>
            </p:cNvSpPr>
            <p:nvPr/>
          </p:nvSpPr>
          <p:spPr bwMode="auto">
            <a:xfrm flipH="1" flipV="1">
              <a:off x="1968" y="2016"/>
              <a:ext cx="336" cy="288"/>
            </a:xfrm>
            <a:prstGeom prst="line">
              <a:avLst/>
            </a:prstGeom>
            <a:noFill/>
            <a:ln w="9525">
              <a:solidFill>
                <a:schemeClr val="tx1"/>
              </a:solidFill>
              <a:round/>
              <a:headEnd/>
              <a:tailEnd type="triangle" w="med" len="med"/>
            </a:ln>
          </p:spPr>
          <p:txBody>
            <a:bodyPr wrap="none" anchor="ctr"/>
            <a:lstStyle/>
            <a:p>
              <a:endParaRPr lang="zh-CN" altLang="en-US" b="1"/>
            </a:p>
          </p:txBody>
        </p:sp>
        <p:sp>
          <p:nvSpPr>
            <p:cNvPr id="69672" name="Line 25"/>
            <p:cNvSpPr>
              <a:spLocks noChangeShapeType="1"/>
            </p:cNvSpPr>
            <p:nvPr/>
          </p:nvSpPr>
          <p:spPr bwMode="auto">
            <a:xfrm flipH="1" flipV="1">
              <a:off x="2016" y="2016"/>
              <a:ext cx="1392" cy="288"/>
            </a:xfrm>
            <a:prstGeom prst="line">
              <a:avLst/>
            </a:prstGeom>
            <a:noFill/>
            <a:ln w="9525">
              <a:solidFill>
                <a:schemeClr val="tx1"/>
              </a:solidFill>
              <a:round/>
              <a:headEnd/>
              <a:tailEnd type="triangle" w="med" len="med"/>
            </a:ln>
          </p:spPr>
          <p:txBody>
            <a:bodyPr wrap="none" anchor="ctr"/>
            <a:lstStyle/>
            <a:p>
              <a:endParaRPr lang="zh-CN" altLang="en-US" b="1"/>
            </a:p>
          </p:txBody>
        </p:sp>
      </p:grpSp>
      <p:grpSp>
        <p:nvGrpSpPr>
          <p:cNvPr id="6" name="Group 33"/>
          <p:cNvGrpSpPr>
            <a:grpSpLocks/>
          </p:cNvGrpSpPr>
          <p:nvPr/>
        </p:nvGrpSpPr>
        <p:grpSpPr bwMode="auto">
          <a:xfrm>
            <a:off x="5943603" y="4495800"/>
            <a:ext cx="919163" cy="1060450"/>
            <a:chOff x="2064" y="2832"/>
            <a:chExt cx="579" cy="668"/>
          </a:xfrm>
        </p:grpSpPr>
        <p:sp>
          <p:nvSpPr>
            <p:cNvPr id="69667" name="Text Box 13"/>
            <p:cNvSpPr txBox="1">
              <a:spLocks noChangeArrowheads="1"/>
            </p:cNvSpPr>
            <p:nvPr/>
          </p:nvSpPr>
          <p:spPr bwMode="auto">
            <a:xfrm>
              <a:off x="2064" y="2977"/>
              <a:ext cx="579" cy="523"/>
            </a:xfrm>
            <a:prstGeom prst="rect">
              <a:avLst/>
            </a:prstGeom>
            <a:noFill/>
            <a:ln w="9525">
              <a:solidFill>
                <a:schemeClr val="accent1"/>
              </a:solidFill>
              <a:miter lim="800000"/>
              <a:headEnd/>
              <a:tailEnd/>
            </a:ln>
          </p:spPr>
          <p:txBody>
            <a:bodyPr wrap="none" anchor="ctr">
              <a:spAutoFit/>
            </a:bodyPr>
            <a:lstStyle/>
            <a:p>
              <a:r>
                <a:rPr lang="en-US" altLang="zh-CN" sz="1600" b="1"/>
                <a:t>1   2    3</a:t>
              </a:r>
            </a:p>
            <a:p>
              <a:r>
                <a:rPr lang="en-US" altLang="zh-CN" sz="1600" b="1"/>
                <a:t>     8   4</a:t>
              </a:r>
            </a:p>
            <a:p>
              <a:r>
                <a:rPr lang="en-US" altLang="zh-CN" sz="1600" b="1"/>
                <a:t>7   6   5</a:t>
              </a:r>
            </a:p>
          </p:txBody>
        </p:sp>
        <p:sp>
          <p:nvSpPr>
            <p:cNvPr id="69668" name="Line 26"/>
            <p:cNvSpPr>
              <a:spLocks noChangeShapeType="1"/>
            </p:cNvSpPr>
            <p:nvPr/>
          </p:nvSpPr>
          <p:spPr bwMode="auto">
            <a:xfrm flipV="1">
              <a:off x="2304" y="2832"/>
              <a:ext cx="0" cy="144"/>
            </a:xfrm>
            <a:prstGeom prst="line">
              <a:avLst/>
            </a:prstGeom>
            <a:noFill/>
            <a:ln w="9525">
              <a:solidFill>
                <a:schemeClr val="tx1"/>
              </a:solidFill>
              <a:round/>
              <a:headEnd/>
              <a:tailEnd type="triangle" w="med" len="med"/>
            </a:ln>
          </p:spPr>
          <p:txBody>
            <a:bodyPr wrap="none" anchor="ctr"/>
            <a:lstStyle/>
            <a:p>
              <a:endParaRPr lang="zh-CN" altLang="en-US" b="1"/>
            </a:p>
          </p:txBody>
        </p:sp>
      </p:grpSp>
      <p:grpSp>
        <p:nvGrpSpPr>
          <p:cNvPr id="7" name="Group 34"/>
          <p:cNvGrpSpPr>
            <a:grpSpLocks/>
          </p:cNvGrpSpPr>
          <p:nvPr/>
        </p:nvGrpSpPr>
        <p:grpSpPr bwMode="auto">
          <a:xfrm>
            <a:off x="4191000" y="5562600"/>
            <a:ext cx="4402138" cy="1060450"/>
            <a:chOff x="960" y="3504"/>
            <a:chExt cx="2773" cy="668"/>
          </a:xfrm>
        </p:grpSpPr>
        <p:sp>
          <p:nvSpPr>
            <p:cNvPr id="69663" name="Text Box 14"/>
            <p:cNvSpPr txBox="1">
              <a:spLocks noChangeArrowheads="1"/>
            </p:cNvSpPr>
            <p:nvPr/>
          </p:nvSpPr>
          <p:spPr bwMode="auto">
            <a:xfrm>
              <a:off x="960" y="3649"/>
              <a:ext cx="543" cy="523"/>
            </a:xfrm>
            <a:prstGeom prst="rect">
              <a:avLst/>
            </a:prstGeom>
            <a:noFill/>
            <a:ln w="9525">
              <a:solidFill>
                <a:schemeClr val="accent1"/>
              </a:solidFill>
              <a:miter lim="800000"/>
              <a:headEnd/>
              <a:tailEnd/>
            </a:ln>
          </p:spPr>
          <p:txBody>
            <a:bodyPr wrap="none" anchor="ctr">
              <a:spAutoFit/>
            </a:bodyPr>
            <a:lstStyle/>
            <a:p>
              <a:r>
                <a:rPr lang="en-US" altLang="zh-CN" sz="1600" b="1"/>
                <a:t>1   2   3</a:t>
              </a:r>
            </a:p>
            <a:p>
              <a:r>
                <a:rPr lang="en-US" altLang="zh-CN" sz="1600" b="1"/>
                <a:t>8        4</a:t>
              </a:r>
            </a:p>
            <a:p>
              <a:r>
                <a:rPr lang="en-US" altLang="zh-CN" sz="1600" b="1"/>
                <a:t>7   6   5</a:t>
              </a:r>
            </a:p>
          </p:txBody>
        </p:sp>
        <p:sp>
          <p:nvSpPr>
            <p:cNvPr id="69664" name="Text Box 15"/>
            <p:cNvSpPr txBox="1">
              <a:spLocks noChangeArrowheads="1"/>
            </p:cNvSpPr>
            <p:nvPr/>
          </p:nvSpPr>
          <p:spPr bwMode="auto">
            <a:xfrm>
              <a:off x="3190" y="3649"/>
              <a:ext cx="543" cy="523"/>
            </a:xfrm>
            <a:prstGeom prst="rect">
              <a:avLst/>
            </a:prstGeom>
            <a:noFill/>
            <a:ln w="9525">
              <a:solidFill>
                <a:schemeClr val="accent1"/>
              </a:solidFill>
              <a:miter lim="800000"/>
              <a:headEnd/>
              <a:tailEnd/>
            </a:ln>
          </p:spPr>
          <p:txBody>
            <a:bodyPr wrap="none" anchor="ctr">
              <a:spAutoFit/>
            </a:bodyPr>
            <a:lstStyle/>
            <a:p>
              <a:r>
                <a:rPr lang="en-US" altLang="zh-CN" sz="1600" b="1"/>
                <a:t>1   2   3</a:t>
              </a:r>
            </a:p>
            <a:p>
              <a:r>
                <a:rPr lang="en-US" altLang="zh-CN" sz="1600" b="1"/>
                <a:t>7   8   4</a:t>
              </a:r>
            </a:p>
            <a:p>
              <a:r>
                <a:rPr lang="en-US" altLang="zh-CN" sz="1600" b="1"/>
                <a:t>     6   5</a:t>
              </a:r>
            </a:p>
          </p:txBody>
        </p:sp>
        <p:sp>
          <p:nvSpPr>
            <p:cNvPr id="69665" name="Line 27"/>
            <p:cNvSpPr>
              <a:spLocks noChangeShapeType="1"/>
            </p:cNvSpPr>
            <p:nvPr/>
          </p:nvSpPr>
          <p:spPr bwMode="auto">
            <a:xfrm flipV="1">
              <a:off x="1200" y="3504"/>
              <a:ext cx="1104" cy="144"/>
            </a:xfrm>
            <a:prstGeom prst="line">
              <a:avLst/>
            </a:prstGeom>
            <a:noFill/>
            <a:ln w="9525">
              <a:solidFill>
                <a:schemeClr val="tx1"/>
              </a:solidFill>
              <a:round/>
              <a:headEnd/>
              <a:tailEnd type="triangle" w="med" len="med"/>
            </a:ln>
          </p:spPr>
          <p:txBody>
            <a:bodyPr wrap="none" anchor="ctr"/>
            <a:lstStyle/>
            <a:p>
              <a:endParaRPr lang="zh-CN" altLang="en-US" b="1"/>
            </a:p>
          </p:txBody>
        </p:sp>
        <p:sp>
          <p:nvSpPr>
            <p:cNvPr id="69666" name="Line 28"/>
            <p:cNvSpPr>
              <a:spLocks noChangeShapeType="1"/>
            </p:cNvSpPr>
            <p:nvPr/>
          </p:nvSpPr>
          <p:spPr bwMode="auto">
            <a:xfrm flipH="1" flipV="1">
              <a:off x="2304" y="3504"/>
              <a:ext cx="1152" cy="144"/>
            </a:xfrm>
            <a:prstGeom prst="line">
              <a:avLst/>
            </a:prstGeom>
            <a:noFill/>
            <a:ln w="9525">
              <a:solidFill>
                <a:schemeClr val="tx1"/>
              </a:solidFill>
              <a:round/>
              <a:headEnd/>
              <a:tailEnd type="triangle" w="med" len="med"/>
            </a:ln>
          </p:spPr>
          <p:txBody>
            <a:bodyPr wrap="none" anchor="ctr"/>
            <a:lstStyle/>
            <a:p>
              <a:endParaRPr lang="zh-CN" altLang="en-US" b="1"/>
            </a:p>
          </p:txBody>
        </p:sp>
      </p:grpSp>
      <p:sp>
        <p:nvSpPr>
          <p:cNvPr id="115748" name="Text Box 36"/>
          <p:cNvSpPr txBox="1">
            <a:spLocks noChangeArrowheads="1"/>
          </p:cNvSpPr>
          <p:nvPr/>
        </p:nvSpPr>
        <p:spPr bwMode="auto">
          <a:xfrm>
            <a:off x="6214345" y="-16698"/>
            <a:ext cx="607860" cy="400110"/>
          </a:xfrm>
          <a:prstGeom prst="rect">
            <a:avLst/>
          </a:prstGeom>
          <a:noFill/>
          <a:ln w="9525">
            <a:noFill/>
            <a:miter lim="800000"/>
            <a:headEnd/>
            <a:tailEnd/>
          </a:ln>
        </p:spPr>
        <p:txBody>
          <a:bodyPr wrap="none" anchor="ctr">
            <a:spAutoFit/>
          </a:bodyPr>
          <a:lstStyle/>
          <a:p>
            <a:pPr algn="ctr">
              <a:spcBef>
                <a:spcPct val="50000"/>
              </a:spcBef>
            </a:pPr>
            <a:r>
              <a:rPr lang="en-US" altLang="zh-CN" sz="2000" b="1"/>
              <a:t>s(4)</a:t>
            </a:r>
          </a:p>
        </p:txBody>
      </p:sp>
      <p:sp>
        <p:nvSpPr>
          <p:cNvPr id="115749" name="Text Box 37"/>
          <p:cNvSpPr txBox="1">
            <a:spLocks noChangeArrowheads="1"/>
          </p:cNvSpPr>
          <p:nvPr/>
        </p:nvSpPr>
        <p:spPr bwMode="auto">
          <a:xfrm>
            <a:off x="3173989" y="1431102"/>
            <a:ext cx="668774" cy="400110"/>
          </a:xfrm>
          <a:prstGeom prst="rect">
            <a:avLst/>
          </a:prstGeom>
          <a:noFill/>
          <a:ln w="9525">
            <a:noFill/>
            <a:miter lim="800000"/>
            <a:headEnd/>
            <a:tailEnd/>
          </a:ln>
        </p:spPr>
        <p:txBody>
          <a:bodyPr wrap="none" anchor="ctr">
            <a:spAutoFit/>
          </a:bodyPr>
          <a:lstStyle/>
          <a:p>
            <a:pPr algn="ctr">
              <a:spcBef>
                <a:spcPct val="50000"/>
              </a:spcBef>
            </a:pPr>
            <a:r>
              <a:rPr lang="en-US" altLang="zh-CN" sz="2000" b="1"/>
              <a:t>A(6)</a:t>
            </a:r>
          </a:p>
        </p:txBody>
      </p:sp>
      <p:sp>
        <p:nvSpPr>
          <p:cNvPr id="115750" name="Text Box 38"/>
          <p:cNvSpPr txBox="1">
            <a:spLocks noChangeArrowheads="1"/>
          </p:cNvSpPr>
          <p:nvPr/>
        </p:nvSpPr>
        <p:spPr bwMode="auto">
          <a:xfrm>
            <a:off x="6230003" y="1521589"/>
            <a:ext cx="652744" cy="400110"/>
          </a:xfrm>
          <a:prstGeom prst="rect">
            <a:avLst/>
          </a:prstGeom>
          <a:noFill/>
          <a:ln w="9525">
            <a:noFill/>
            <a:miter lim="800000"/>
            <a:headEnd/>
            <a:tailEnd/>
          </a:ln>
        </p:spPr>
        <p:txBody>
          <a:bodyPr wrap="none" anchor="ctr">
            <a:spAutoFit/>
          </a:bodyPr>
          <a:lstStyle/>
          <a:p>
            <a:pPr algn="ctr">
              <a:spcBef>
                <a:spcPct val="50000"/>
              </a:spcBef>
            </a:pPr>
            <a:r>
              <a:rPr lang="en-US" altLang="zh-CN" sz="2000" b="1"/>
              <a:t>B(4)</a:t>
            </a:r>
          </a:p>
        </p:txBody>
      </p:sp>
      <p:sp>
        <p:nvSpPr>
          <p:cNvPr id="115751" name="Text Box 39"/>
          <p:cNvSpPr txBox="1">
            <a:spLocks noChangeArrowheads="1"/>
          </p:cNvSpPr>
          <p:nvPr/>
        </p:nvSpPr>
        <p:spPr bwMode="auto">
          <a:xfrm>
            <a:off x="7981002" y="1431102"/>
            <a:ext cx="655949" cy="400110"/>
          </a:xfrm>
          <a:prstGeom prst="rect">
            <a:avLst/>
          </a:prstGeom>
          <a:noFill/>
          <a:ln w="9525">
            <a:noFill/>
            <a:miter lim="800000"/>
            <a:headEnd/>
            <a:tailEnd/>
          </a:ln>
        </p:spPr>
        <p:txBody>
          <a:bodyPr wrap="none" anchor="ctr">
            <a:spAutoFit/>
          </a:bodyPr>
          <a:lstStyle/>
          <a:p>
            <a:pPr algn="ctr">
              <a:spcBef>
                <a:spcPct val="50000"/>
              </a:spcBef>
            </a:pPr>
            <a:r>
              <a:rPr lang="en-US" altLang="zh-CN" sz="2000" b="1"/>
              <a:t>C(6)</a:t>
            </a:r>
          </a:p>
        </p:txBody>
      </p:sp>
      <p:sp>
        <p:nvSpPr>
          <p:cNvPr id="115752" name="Text Box 40"/>
          <p:cNvSpPr txBox="1">
            <a:spLocks noChangeArrowheads="1"/>
          </p:cNvSpPr>
          <p:nvPr/>
        </p:nvSpPr>
        <p:spPr bwMode="auto">
          <a:xfrm>
            <a:off x="3243777" y="2574102"/>
            <a:ext cx="681598" cy="400110"/>
          </a:xfrm>
          <a:prstGeom prst="rect">
            <a:avLst/>
          </a:prstGeom>
          <a:noFill/>
          <a:ln w="9525">
            <a:noFill/>
            <a:miter lim="800000"/>
            <a:headEnd/>
            <a:tailEnd/>
          </a:ln>
        </p:spPr>
        <p:txBody>
          <a:bodyPr wrap="none" anchor="ctr">
            <a:spAutoFit/>
          </a:bodyPr>
          <a:lstStyle/>
          <a:p>
            <a:pPr algn="ctr">
              <a:spcBef>
                <a:spcPct val="50000"/>
              </a:spcBef>
            </a:pPr>
            <a:r>
              <a:rPr lang="en-US" altLang="zh-CN" sz="2000" b="1"/>
              <a:t>D(5)</a:t>
            </a:r>
          </a:p>
        </p:txBody>
      </p:sp>
      <p:sp>
        <p:nvSpPr>
          <p:cNvPr id="115753" name="Text Box 41"/>
          <p:cNvSpPr txBox="1">
            <a:spLocks noChangeArrowheads="1"/>
          </p:cNvSpPr>
          <p:nvPr/>
        </p:nvSpPr>
        <p:spPr bwMode="auto">
          <a:xfrm>
            <a:off x="6241226" y="2574102"/>
            <a:ext cx="630301" cy="400110"/>
          </a:xfrm>
          <a:prstGeom prst="rect">
            <a:avLst/>
          </a:prstGeom>
          <a:noFill/>
          <a:ln w="9525">
            <a:noFill/>
            <a:miter lim="800000"/>
            <a:headEnd/>
            <a:tailEnd/>
          </a:ln>
        </p:spPr>
        <p:txBody>
          <a:bodyPr wrap="none" anchor="ctr">
            <a:spAutoFit/>
          </a:bodyPr>
          <a:lstStyle/>
          <a:p>
            <a:pPr algn="ctr">
              <a:spcBef>
                <a:spcPct val="50000"/>
              </a:spcBef>
            </a:pPr>
            <a:r>
              <a:rPr lang="en-US" altLang="zh-CN" sz="2000" b="1"/>
              <a:t>E(5)</a:t>
            </a:r>
          </a:p>
        </p:txBody>
      </p:sp>
      <p:sp>
        <p:nvSpPr>
          <p:cNvPr id="115754" name="Text Box 42"/>
          <p:cNvSpPr txBox="1">
            <a:spLocks noChangeArrowheads="1"/>
          </p:cNvSpPr>
          <p:nvPr/>
        </p:nvSpPr>
        <p:spPr bwMode="auto">
          <a:xfrm>
            <a:off x="7913679" y="2574102"/>
            <a:ext cx="625492" cy="400110"/>
          </a:xfrm>
          <a:prstGeom prst="rect">
            <a:avLst/>
          </a:prstGeom>
          <a:noFill/>
          <a:ln w="9525">
            <a:noFill/>
            <a:miter lim="800000"/>
            <a:headEnd/>
            <a:tailEnd/>
          </a:ln>
        </p:spPr>
        <p:txBody>
          <a:bodyPr wrap="none" anchor="ctr">
            <a:spAutoFit/>
          </a:bodyPr>
          <a:lstStyle/>
          <a:p>
            <a:pPr algn="ctr">
              <a:spcBef>
                <a:spcPct val="50000"/>
              </a:spcBef>
            </a:pPr>
            <a:r>
              <a:rPr lang="en-US" altLang="zh-CN" sz="2000" b="1"/>
              <a:t>F(6)</a:t>
            </a:r>
          </a:p>
        </p:txBody>
      </p:sp>
      <p:sp>
        <p:nvSpPr>
          <p:cNvPr id="115755" name="Text Box 43"/>
          <p:cNvSpPr txBox="1">
            <a:spLocks noChangeArrowheads="1"/>
          </p:cNvSpPr>
          <p:nvPr/>
        </p:nvSpPr>
        <p:spPr bwMode="auto">
          <a:xfrm>
            <a:off x="2922332" y="4555302"/>
            <a:ext cx="676788" cy="400110"/>
          </a:xfrm>
          <a:prstGeom prst="rect">
            <a:avLst/>
          </a:prstGeom>
          <a:noFill/>
          <a:ln w="9525">
            <a:noFill/>
            <a:miter lim="800000"/>
            <a:headEnd/>
            <a:tailEnd/>
          </a:ln>
        </p:spPr>
        <p:txBody>
          <a:bodyPr wrap="none" anchor="ctr">
            <a:spAutoFit/>
          </a:bodyPr>
          <a:lstStyle/>
          <a:p>
            <a:pPr algn="ctr">
              <a:spcBef>
                <a:spcPct val="50000"/>
              </a:spcBef>
            </a:pPr>
            <a:r>
              <a:rPr lang="en-US" altLang="zh-CN" sz="2000" b="1"/>
              <a:t>G(6)</a:t>
            </a:r>
          </a:p>
        </p:txBody>
      </p:sp>
      <p:sp>
        <p:nvSpPr>
          <p:cNvPr id="115756" name="Text Box 44"/>
          <p:cNvSpPr txBox="1">
            <a:spLocks noChangeArrowheads="1"/>
          </p:cNvSpPr>
          <p:nvPr/>
        </p:nvSpPr>
        <p:spPr bwMode="auto">
          <a:xfrm>
            <a:off x="4461373" y="4555302"/>
            <a:ext cx="684804" cy="400110"/>
          </a:xfrm>
          <a:prstGeom prst="rect">
            <a:avLst/>
          </a:prstGeom>
          <a:noFill/>
          <a:ln w="9525">
            <a:noFill/>
            <a:miter lim="800000"/>
            <a:headEnd/>
            <a:tailEnd/>
          </a:ln>
        </p:spPr>
        <p:txBody>
          <a:bodyPr wrap="none" anchor="ctr">
            <a:spAutoFit/>
          </a:bodyPr>
          <a:lstStyle/>
          <a:p>
            <a:pPr algn="ctr">
              <a:spcBef>
                <a:spcPct val="50000"/>
              </a:spcBef>
            </a:pPr>
            <a:r>
              <a:rPr lang="en-US" altLang="zh-CN" sz="2000" b="1"/>
              <a:t>H(7)</a:t>
            </a:r>
          </a:p>
        </p:txBody>
      </p:sp>
      <p:sp>
        <p:nvSpPr>
          <p:cNvPr id="115757" name="Text Box 45"/>
          <p:cNvSpPr txBox="1">
            <a:spLocks noChangeArrowheads="1"/>
          </p:cNvSpPr>
          <p:nvPr/>
        </p:nvSpPr>
        <p:spPr bwMode="auto">
          <a:xfrm>
            <a:off x="6710571" y="3869502"/>
            <a:ext cx="580608" cy="400110"/>
          </a:xfrm>
          <a:prstGeom prst="rect">
            <a:avLst/>
          </a:prstGeom>
          <a:noFill/>
          <a:ln w="9525">
            <a:noFill/>
            <a:miter lim="800000"/>
            <a:headEnd/>
            <a:tailEnd/>
          </a:ln>
        </p:spPr>
        <p:txBody>
          <a:bodyPr wrap="none" anchor="ctr">
            <a:spAutoFit/>
          </a:bodyPr>
          <a:lstStyle/>
          <a:p>
            <a:pPr algn="ctr">
              <a:spcBef>
                <a:spcPct val="50000"/>
              </a:spcBef>
            </a:pPr>
            <a:r>
              <a:rPr lang="en-US" altLang="zh-CN" sz="2000" b="1"/>
              <a:t>I(5)</a:t>
            </a:r>
          </a:p>
        </p:txBody>
      </p:sp>
      <p:sp>
        <p:nvSpPr>
          <p:cNvPr id="115758" name="Text Box 46"/>
          <p:cNvSpPr txBox="1">
            <a:spLocks noChangeArrowheads="1"/>
          </p:cNvSpPr>
          <p:nvPr/>
        </p:nvSpPr>
        <p:spPr bwMode="auto">
          <a:xfrm>
            <a:off x="8496300" y="3869502"/>
            <a:ext cx="539750" cy="400110"/>
          </a:xfrm>
          <a:prstGeom prst="rect">
            <a:avLst/>
          </a:prstGeom>
          <a:noFill/>
          <a:ln w="9525">
            <a:noFill/>
            <a:miter lim="800000"/>
            <a:headEnd/>
            <a:tailEnd/>
          </a:ln>
        </p:spPr>
        <p:txBody>
          <a:bodyPr anchor="ctr">
            <a:spAutoFit/>
          </a:bodyPr>
          <a:lstStyle/>
          <a:p>
            <a:pPr algn="ctr">
              <a:spcBef>
                <a:spcPct val="50000"/>
              </a:spcBef>
            </a:pPr>
            <a:r>
              <a:rPr lang="en-US" altLang="zh-CN" sz="2000" b="1"/>
              <a:t>J(7)</a:t>
            </a:r>
          </a:p>
        </p:txBody>
      </p:sp>
      <p:sp>
        <p:nvSpPr>
          <p:cNvPr id="115759" name="Text Box 47"/>
          <p:cNvSpPr txBox="1">
            <a:spLocks noChangeArrowheads="1"/>
          </p:cNvSpPr>
          <p:nvPr/>
        </p:nvSpPr>
        <p:spPr bwMode="auto">
          <a:xfrm>
            <a:off x="6793550" y="5088702"/>
            <a:ext cx="655950" cy="400110"/>
          </a:xfrm>
          <a:prstGeom prst="rect">
            <a:avLst/>
          </a:prstGeom>
          <a:noFill/>
          <a:ln w="9525">
            <a:noFill/>
            <a:miter lim="800000"/>
            <a:headEnd/>
            <a:tailEnd/>
          </a:ln>
        </p:spPr>
        <p:txBody>
          <a:bodyPr wrap="none" anchor="ctr">
            <a:spAutoFit/>
          </a:bodyPr>
          <a:lstStyle/>
          <a:p>
            <a:pPr algn="ctr">
              <a:spcBef>
                <a:spcPct val="50000"/>
              </a:spcBef>
            </a:pPr>
            <a:r>
              <a:rPr lang="en-US" altLang="zh-CN" sz="2000" b="1"/>
              <a:t>K(5)</a:t>
            </a:r>
          </a:p>
        </p:txBody>
      </p:sp>
      <p:sp>
        <p:nvSpPr>
          <p:cNvPr id="115760" name="Text Box 48"/>
          <p:cNvSpPr txBox="1">
            <a:spLocks noChangeArrowheads="1"/>
          </p:cNvSpPr>
          <p:nvPr/>
        </p:nvSpPr>
        <p:spPr bwMode="auto">
          <a:xfrm>
            <a:off x="3503635" y="6003102"/>
            <a:ext cx="619080" cy="400110"/>
          </a:xfrm>
          <a:prstGeom prst="rect">
            <a:avLst/>
          </a:prstGeom>
          <a:noFill/>
          <a:ln w="9525">
            <a:noFill/>
            <a:miter lim="800000"/>
            <a:headEnd/>
            <a:tailEnd/>
          </a:ln>
        </p:spPr>
        <p:txBody>
          <a:bodyPr wrap="none" anchor="ctr">
            <a:spAutoFit/>
          </a:bodyPr>
          <a:lstStyle/>
          <a:p>
            <a:pPr algn="ctr">
              <a:spcBef>
                <a:spcPct val="50000"/>
              </a:spcBef>
            </a:pPr>
            <a:r>
              <a:rPr lang="en-US" altLang="zh-CN" sz="2000" b="1"/>
              <a:t>L(5)</a:t>
            </a:r>
          </a:p>
        </p:txBody>
      </p:sp>
      <p:sp>
        <p:nvSpPr>
          <p:cNvPr id="115761" name="Text Box 49"/>
          <p:cNvSpPr txBox="1">
            <a:spLocks noChangeArrowheads="1"/>
          </p:cNvSpPr>
          <p:nvPr/>
        </p:nvSpPr>
        <p:spPr bwMode="auto">
          <a:xfrm>
            <a:off x="8610600" y="5926902"/>
            <a:ext cx="762000" cy="400110"/>
          </a:xfrm>
          <a:prstGeom prst="rect">
            <a:avLst/>
          </a:prstGeom>
          <a:noFill/>
          <a:ln w="9525">
            <a:noFill/>
            <a:miter lim="800000"/>
            <a:headEnd/>
            <a:tailEnd/>
          </a:ln>
        </p:spPr>
        <p:txBody>
          <a:bodyPr anchor="ctr">
            <a:spAutoFit/>
          </a:bodyPr>
          <a:lstStyle/>
          <a:p>
            <a:pPr algn="ctr">
              <a:spcBef>
                <a:spcPct val="50000"/>
              </a:spcBef>
            </a:pPr>
            <a:r>
              <a:rPr lang="en-US" altLang="zh-CN" sz="2000" b="1"/>
              <a:t>M(7)</a:t>
            </a:r>
          </a:p>
        </p:txBody>
      </p:sp>
      <p:sp>
        <p:nvSpPr>
          <p:cNvPr id="115762" name="Text Box 50"/>
          <p:cNvSpPr txBox="1">
            <a:spLocks noChangeArrowheads="1"/>
          </p:cNvSpPr>
          <p:nvPr/>
        </p:nvSpPr>
        <p:spPr bwMode="auto">
          <a:xfrm>
            <a:off x="5050260" y="6155502"/>
            <a:ext cx="700833" cy="400110"/>
          </a:xfrm>
          <a:prstGeom prst="rect">
            <a:avLst/>
          </a:prstGeom>
          <a:noFill/>
          <a:ln w="9525">
            <a:noFill/>
            <a:miter lim="800000"/>
            <a:headEnd/>
            <a:tailEnd/>
          </a:ln>
        </p:spPr>
        <p:txBody>
          <a:bodyPr wrap="none" anchor="ctr">
            <a:spAutoFit/>
          </a:bodyPr>
          <a:lstStyle/>
          <a:p>
            <a:pPr algn="ctr">
              <a:spcBef>
                <a:spcPct val="50000"/>
              </a:spcBef>
            </a:pPr>
            <a:r>
              <a:rPr lang="zh-CN" altLang="en-US" sz="2000" b="1" dirty="0"/>
              <a:t>目标</a:t>
            </a:r>
          </a:p>
        </p:txBody>
      </p:sp>
      <p:sp>
        <p:nvSpPr>
          <p:cNvPr id="115764" name="Oval 52"/>
          <p:cNvSpPr>
            <a:spLocks noChangeArrowheads="1"/>
          </p:cNvSpPr>
          <p:nvPr/>
        </p:nvSpPr>
        <p:spPr bwMode="auto">
          <a:xfrm>
            <a:off x="6326189" y="343785"/>
            <a:ext cx="223837" cy="476071"/>
          </a:xfrm>
          <a:prstGeom prst="ellipse">
            <a:avLst/>
          </a:prstGeom>
          <a:noFill/>
          <a:ln w="38100">
            <a:solidFill>
              <a:srgbClr val="FF0000"/>
            </a:solidFill>
            <a:round/>
            <a:headEnd/>
            <a:tailEnd/>
          </a:ln>
        </p:spPr>
        <p:txBody>
          <a:bodyPr anchor="ctr">
            <a:spAutoFit/>
          </a:bodyPr>
          <a:lstStyle/>
          <a:p>
            <a:pPr algn="ctr">
              <a:spcBef>
                <a:spcPct val="50000"/>
              </a:spcBef>
            </a:pPr>
            <a:r>
              <a:rPr lang="en-US" altLang="zh-CN" sz="1600" b="1" dirty="0">
                <a:solidFill>
                  <a:srgbClr val="FF0000"/>
                </a:solidFill>
              </a:rPr>
              <a:t>1</a:t>
            </a:r>
          </a:p>
        </p:txBody>
      </p:sp>
      <p:sp>
        <p:nvSpPr>
          <p:cNvPr id="115765" name="Oval 53"/>
          <p:cNvSpPr>
            <a:spLocks noChangeArrowheads="1"/>
          </p:cNvSpPr>
          <p:nvPr/>
        </p:nvSpPr>
        <p:spPr bwMode="auto">
          <a:xfrm>
            <a:off x="6249989" y="1105785"/>
            <a:ext cx="223837" cy="476071"/>
          </a:xfrm>
          <a:prstGeom prst="ellipse">
            <a:avLst/>
          </a:prstGeom>
          <a:noFill/>
          <a:ln w="38100">
            <a:solidFill>
              <a:srgbClr val="FF0000"/>
            </a:solidFill>
            <a:round/>
            <a:headEnd/>
            <a:tailEnd/>
          </a:ln>
        </p:spPr>
        <p:txBody>
          <a:bodyPr anchor="ctr">
            <a:spAutoFit/>
          </a:bodyPr>
          <a:lstStyle/>
          <a:p>
            <a:pPr algn="ctr">
              <a:spcBef>
                <a:spcPct val="50000"/>
              </a:spcBef>
            </a:pPr>
            <a:r>
              <a:rPr lang="en-US" altLang="zh-CN" sz="1600" b="1">
                <a:solidFill>
                  <a:srgbClr val="FF0000"/>
                </a:solidFill>
              </a:rPr>
              <a:t>2</a:t>
            </a:r>
          </a:p>
        </p:txBody>
      </p:sp>
      <p:sp>
        <p:nvSpPr>
          <p:cNvPr id="115767" name="Oval 55"/>
          <p:cNvSpPr>
            <a:spLocks noChangeArrowheads="1"/>
          </p:cNvSpPr>
          <p:nvPr/>
        </p:nvSpPr>
        <p:spPr bwMode="auto">
          <a:xfrm>
            <a:off x="4725989" y="2248785"/>
            <a:ext cx="223837" cy="476071"/>
          </a:xfrm>
          <a:prstGeom prst="ellipse">
            <a:avLst/>
          </a:prstGeom>
          <a:noFill/>
          <a:ln w="38100">
            <a:solidFill>
              <a:srgbClr val="FF0000"/>
            </a:solidFill>
            <a:round/>
            <a:headEnd/>
            <a:tailEnd/>
          </a:ln>
        </p:spPr>
        <p:txBody>
          <a:bodyPr anchor="ctr">
            <a:spAutoFit/>
          </a:bodyPr>
          <a:lstStyle/>
          <a:p>
            <a:pPr algn="ctr">
              <a:spcBef>
                <a:spcPct val="50000"/>
              </a:spcBef>
            </a:pPr>
            <a:r>
              <a:rPr lang="en-US" altLang="zh-CN" sz="1600" b="1">
                <a:solidFill>
                  <a:srgbClr val="FF0000"/>
                </a:solidFill>
              </a:rPr>
              <a:t>3</a:t>
            </a:r>
          </a:p>
        </p:txBody>
      </p:sp>
      <p:sp>
        <p:nvSpPr>
          <p:cNvPr id="115768" name="Oval 56"/>
          <p:cNvSpPr>
            <a:spLocks noChangeArrowheads="1"/>
          </p:cNvSpPr>
          <p:nvPr/>
        </p:nvSpPr>
        <p:spPr bwMode="auto">
          <a:xfrm>
            <a:off x="6249989" y="2172585"/>
            <a:ext cx="223837" cy="476071"/>
          </a:xfrm>
          <a:prstGeom prst="ellipse">
            <a:avLst/>
          </a:prstGeom>
          <a:noFill/>
          <a:ln w="38100">
            <a:solidFill>
              <a:srgbClr val="FF0000"/>
            </a:solidFill>
            <a:round/>
            <a:headEnd/>
            <a:tailEnd/>
          </a:ln>
        </p:spPr>
        <p:txBody>
          <a:bodyPr anchor="ctr">
            <a:spAutoFit/>
          </a:bodyPr>
          <a:lstStyle/>
          <a:p>
            <a:pPr algn="ctr">
              <a:spcBef>
                <a:spcPct val="50000"/>
              </a:spcBef>
            </a:pPr>
            <a:r>
              <a:rPr lang="en-US" altLang="zh-CN" sz="1600" b="1">
                <a:solidFill>
                  <a:srgbClr val="FF0000"/>
                </a:solidFill>
              </a:rPr>
              <a:t>4</a:t>
            </a:r>
          </a:p>
        </p:txBody>
      </p:sp>
      <p:sp>
        <p:nvSpPr>
          <p:cNvPr id="115769" name="Oval 57"/>
          <p:cNvSpPr>
            <a:spLocks noChangeArrowheads="1"/>
          </p:cNvSpPr>
          <p:nvPr/>
        </p:nvSpPr>
        <p:spPr bwMode="auto">
          <a:xfrm>
            <a:off x="6859589" y="3467985"/>
            <a:ext cx="223837" cy="476071"/>
          </a:xfrm>
          <a:prstGeom prst="ellipse">
            <a:avLst/>
          </a:prstGeom>
          <a:noFill/>
          <a:ln w="38100">
            <a:solidFill>
              <a:srgbClr val="FF0000"/>
            </a:solidFill>
            <a:round/>
            <a:headEnd/>
            <a:tailEnd/>
          </a:ln>
        </p:spPr>
        <p:txBody>
          <a:bodyPr anchor="ctr">
            <a:spAutoFit/>
          </a:bodyPr>
          <a:lstStyle/>
          <a:p>
            <a:pPr algn="ctr">
              <a:spcBef>
                <a:spcPct val="50000"/>
              </a:spcBef>
            </a:pPr>
            <a:r>
              <a:rPr lang="en-US" altLang="zh-CN" sz="1600" b="1">
                <a:solidFill>
                  <a:srgbClr val="FF0000"/>
                </a:solidFill>
              </a:rPr>
              <a:t>5</a:t>
            </a:r>
          </a:p>
        </p:txBody>
      </p:sp>
      <p:sp>
        <p:nvSpPr>
          <p:cNvPr id="115770" name="Oval 58"/>
          <p:cNvSpPr>
            <a:spLocks noChangeArrowheads="1"/>
          </p:cNvSpPr>
          <p:nvPr/>
        </p:nvSpPr>
        <p:spPr bwMode="auto">
          <a:xfrm>
            <a:off x="6859589" y="4610985"/>
            <a:ext cx="223837" cy="476071"/>
          </a:xfrm>
          <a:prstGeom prst="ellipse">
            <a:avLst/>
          </a:prstGeom>
          <a:noFill/>
          <a:ln w="38100">
            <a:solidFill>
              <a:srgbClr val="FF0000"/>
            </a:solidFill>
            <a:round/>
            <a:headEnd/>
            <a:tailEnd/>
          </a:ln>
        </p:spPr>
        <p:txBody>
          <a:bodyPr anchor="ctr">
            <a:spAutoFit/>
          </a:bodyPr>
          <a:lstStyle/>
          <a:p>
            <a:pPr algn="ctr">
              <a:spcBef>
                <a:spcPct val="50000"/>
              </a:spcBef>
            </a:pPr>
            <a:r>
              <a:rPr lang="en-US" altLang="zh-CN" sz="1600" b="1">
                <a:solidFill>
                  <a:srgbClr val="FF0000"/>
                </a:solidFill>
              </a:rPr>
              <a:t>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57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57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57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157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157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157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157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157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157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157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1576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499"/>
                                          </p:stCondLst>
                                        </p:cTn>
                                        <p:tgtEl>
                                          <p:spTgt spid="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11575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11575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11576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499"/>
                                          </p:stCondLst>
                                        </p:cTn>
                                        <p:tgtEl>
                                          <p:spTgt spid="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11575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11575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11576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499"/>
                                          </p:stCondLst>
                                        </p:cTn>
                                        <p:tgtEl>
                                          <p:spTgt spid="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11575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11577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499"/>
                                          </p:stCondLst>
                                        </p:cTn>
                                        <p:tgtEl>
                                          <p:spTgt spid="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499"/>
                                          </p:stCondLst>
                                        </p:cTn>
                                        <p:tgtEl>
                                          <p:spTgt spid="11576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499"/>
                                          </p:stCondLst>
                                        </p:cTn>
                                        <p:tgtEl>
                                          <p:spTgt spid="115761"/>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499"/>
                                          </p:stCondLst>
                                        </p:cTn>
                                        <p:tgtEl>
                                          <p:spTgt spid="1157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animBg="1" autoUpdateAnimBg="0"/>
      <p:bldP spid="115748" grpId="0" autoUpdateAnimBg="0"/>
      <p:bldP spid="115749" grpId="0" autoUpdateAnimBg="0"/>
      <p:bldP spid="115750" grpId="0" autoUpdateAnimBg="0"/>
      <p:bldP spid="115751" grpId="0" autoUpdateAnimBg="0"/>
      <p:bldP spid="115752" grpId="0" autoUpdateAnimBg="0"/>
      <p:bldP spid="115753" grpId="0" autoUpdateAnimBg="0"/>
      <p:bldP spid="115754" grpId="0" autoUpdateAnimBg="0"/>
      <p:bldP spid="115755" grpId="0" autoUpdateAnimBg="0"/>
      <p:bldP spid="115756" grpId="0" autoUpdateAnimBg="0"/>
      <p:bldP spid="115757" grpId="0" autoUpdateAnimBg="0"/>
      <p:bldP spid="115758" grpId="0" autoUpdateAnimBg="0"/>
      <p:bldP spid="115759" grpId="0" autoUpdateAnimBg="0"/>
      <p:bldP spid="115760" grpId="0" autoUpdateAnimBg="0"/>
      <p:bldP spid="115761" grpId="0" autoUpdateAnimBg="0"/>
      <p:bldP spid="115762" grpId="0" autoUpdateAnimBg="0"/>
      <p:bldP spid="115764" grpId="0" animBg="1" autoUpdateAnimBg="0"/>
      <p:bldP spid="115765" grpId="0" animBg="1" autoUpdateAnimBg="0"/>
      <p:bldP spid="115767" grpId="0" animBg="1" autoUpdateAnimBg="0"/>
      <p:bldP spid="115768" grpId="0" animBg="1" autoUpdateAnimBg="0"/>
      <p:bldP spid="115769" grpId="0" animBg="1" autoUpdateAnimBg="0"/>
      <p:bldP spid="115770"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5"/>
          <p:cNvSpPr>
            <a:spLocks noGrp="1"/>
          </p:cNvSpPr>
          <p:nvPr>
            <p:ph type="sldNum" sz="quarter" idx="12"/>
          </p:nvPr>
        </p:nvSpPr>
        <p:spPr>
          <a:noFill/>
        </p:spPr>
        <p:txBody>
          <a:bodyPr/>
          <a:lstStyle/>
          <a:p>
            <a:fld id="{BD46E160-36DE-4646-B86E-AC309ADC73FC}" type="slidenum">
              <a:rPr lang="en-US" altLang="zh-CN" smtClean="0">
                <a:ea typeface="黑体" pitchFamily="49" charset="-122"/>
              </a:rPr>
              <a:pPr/>
              <a:t>51</a:t>
            </a:fld>
            <a:endParaRPr lang="en-US" altLang="zh-CN">
              <a:ea typeface="黑体" pitchFamily="49" charset="-122"/>
            </a:endParaRPr>
          </a:p>
        </p:txBody>
      </p:sp>
      <p:sp>
        <p:nvSpPr>
          <p:cNvPr id="116738" name="Rectangle 2"/>
          <p:cNvSpPr>
            <a:spLocks noGrp="1" noChangeArrowheads="1"/>
          </p:cNvSpPr>
          <p:nvPr>
            <p:ph type="title"/>
          </p:nvPr>
        </p:nvSpPr>
        <p:spPr>
          <a:xfrm>
            <a:off x="1783312" y="609600"/>
            <a:ext cx="8458200" cy="1143000"/>
          </a:xfrm>
        </p:spPr>
        <p:txBody>
          <a:bodyPr/>
          <a:lstStyle/>
          <a:p>
            <a:pPr eaLnBrk="1" hangingPunct="1">
              <a:defRPr/>
            </a:pPr>
            <a:r>
              <a:rPr lang="en-US" altLang="zh-CN" dirty="0"/>
              <a:t>2</a:t>
            </a:r>
            <a:r>
              <a:rPr lang="zh-CN" altLang="en-US" dirty="0"/>
              <a:t>，最佳图搜索算法</a:t>
            </a:r>
            <a:r>
              <a:rPr lang="en-US" altLang="zh-CN" dirty="0"/>
              <a:t>A*</a:t>
            </a:r>
            <a:r>
              <a:rPr lang="zh-CN" altLang="en-US" dirty="0"/>
              <a:t>（</a:t>
            </a:r>
            <a:r>
              <a:rPr lang="en-US" altLang="zh-CN" dirty="0"/>
              <a:t>A*</a:t>
            </a:r>
            <a:r>
              <a:rPr lang="zh-CN" altLang="en-US" dirty="0"/>
              <a:t>算法）</a:t>
            </a:r>
          </a:p>
        </p:txBody>
      </p:sp>
      <p:sp>
        <p:nvSpPr>
          <p:cNvPr id="70660" name="Rectangle 3"/>
          <p:cNvSpPr>
            <a:spLocks noGrp="1" noChangeArrowheads="1"/>
          </p:cNvSpPr>
          <p:nvPr>
            <p:ph type="body" idx="1"/>
          </p:nvPr>
        </p:nvSpPr>
        <p:spPr>
          <a:xfrm>
            <a:off x="2209800" y="1981200"/>
            <a:ext cx="7772400" cy="2171700"/>
          </a:xfrm>
        </p:spPr>
        <p:txBody>
          <a:bodyPr/>
          <a:lstStyle/>
          <a:p>
            <a:pPr eaLnBrk="1" hangingPunct="1"/>
            <a:r>
              <a:rPr lang="zh-CN" altLang="en-US" sz="3200" dirty="0"/>
              <a:t>在</a:t>
            </a:r>
            <a:r>
              <a:rPr lang="en-US" altLang="zh-CN" sz="3200" dirty="0"/>
              <a:t>A</a:t>
            </a:r>
            <a:r>
              <a:rPr lang="zh-CN" altLang="en-US" sz="3200" dirty="0"/>
              <a:t>算法中，如果满足条件：</a:t>
            </a:r>
          </a:p>
          <a:p>
            <a:pPr eaLnBrk="1" hangingPunct="1">
              <a:buFont typeface="Wingdings" pitchFamily="2" charset="2"/>
              <a:buNone/>
            </a:pPr>
            <a:r>
              <a:rPr lang="zh-CN" altLang="en-US" sz="3200" dirty="0"/>
              <a:t>		</a:t>
            </a:r>
            <a:r>
              <a:rPr lang="en-US" altLang="zh-CN" sz="3200" dirty="0"/>
              <a:t>h(n)≤h*(n)</a:t>
            </a:r>
          </a:p>
          <a:p>
            <a:pPr eaLnBrk="1" hangingPunct="1">
              <a:buFont typeface="Wingdings" pitchFamily="2" charset="2"/>
              <a:buNone/>
            </a:pPr>
            <a:r>
              <a:rPr lang="en-US" altLang="zh-CN" sz="3200" dirty="0"/>
              <a:t>	</a:t>
            </a:r>
            <a:r>
              <a:rPr lang="zh-CN" altLang="en-US" sz="3200" dirty="0"/>
              <a:t>则</a:t>
            </a:r>
            <a:r>
              <a:rPr lang="en-US" altLang="zh-CN" sz="3200" dirty="0"/>
              <a:t>A</a:t>
            </a:r>
            <a:r>
              <a:rPr lang="zh-CN" altLang="en-US" sz="3200" dirty="0"/>
              <a:t>算法称为</a:t>
            </a:r>
            <a:r>
              <a:rPr lang="en-US" altLang="zh-CN" sz="3200" dirty="0"/>
              <a:t>A*</a:t>
            </a:r>
            <a:r>
              <a:rPr lang="zh-CN" altLang="en-US" sz="3200" dirty="0"/>
              <a:t>算法。</a:t>
            </a:r>
            <a:endParaRPr lang="en-US" altLang="en-US" sz="3200" dirty="0"/>
          </a:p>
          <a:p>
            <a:pPr eaLnBrk="1" hangingPunct="1">
              <a:buFont typeface="Wingdings" pitchFamily="2" charset="2"/>
              <a:buNone/>
            </a:pPr>
            <a:endParaRPr lang="en-US" altLang="zh-CN" dirty="0"/>
          </a:p>
        </p:txBody>
      </p:sp>
      <p:sp>
        <p:nvSpPr>
          <p:cNvPr id="70661" name="Rectangle 5"/>
          <p:cNvSpPr>
            <a:spLocks noChangeArrowheads="1"/>
          </p:cNvSpPr>
          <p:nvPr/>
        </p:nvSpPr>
        <p:spPr bwMode="auto">
          <a:xfrm>
            <a:off x="2114550" y="4152900"/>
            <a:ext cx="7772400" cy="2171700"/>
          </a:xfrm>
          <a:prstGeom prst="rect">
            <a:avLst/>
          </a:prstGeom>
          <a:noFill/>
          <a:ln w="9525">
            <a:noFill/>
            <a:miter lim="800000"/>
            <a:headEnd/>
            <a:tailEnd/>
          </a:ln>
        </p:spPr>
        <p:txBody>
          <a:bodyPr/>
          <a:lstStyle/>
          <a:p>
            <a:pPr marL="342900" indent="-342900">
              <a:spcBef>
                <a:spcPct val="20000"/>
              </a:spcBef>
              <a:buClr>
                <a:schemeClr val="accent2"/>
              </a:buClr>
              <a:buSzPct val="80000"/>
              <a:buFont typeface="Wingdings" pitchFamily="2" charset="2"/>
              <a:buChar char="l"/>
            </a:pPr>
            <a:endParaRPr lang="en-US" altLang="en-US" sz="3200"/>
          </a:p>
          <a:p>
            <a:pPr marL="342900" indent="-342900">
              <a:spcBef>
                <a:spcPct val="20000"/>
              </a:spcBef>
              <a:buClr>
                <a:schemeClr val="accent2"/>
              </a:buClr>
              <a:buSzPct val="80000"/>
            </a:pPr>
            <a:endParaRPr lang="en-US" altLang="zh-CN" sz="32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灯片编号占位符 5"/>
          <p:cNvSpPr>
            <a:spLocks noGrp="1"/>
          </p:cNvSpPr>
          <p:nvPr>
            <p:ph type="sldNum" sz="quarter" idx="12"/>
          </p:nvPr>
        </p:nvSpPr>
        <p:spPr>
          <a:noFill/>
        </p:spPr>
        <p:txBody>
          <a:bodyPr/>
          <a:lstStyle/>
          <a:p>
            <a:fld id="{20433279-2500-4359-9BD3-D7AB68FED718}" type="slidenum">
              <a:rPr lang="en-US" altLang="zh-CN" smtClean="0">
                <a:ea typeface="黑体" pitchFamily="49" charset="-122"/>
              </a:rPr>
              <a:pPr/>
              <a:t>52</a:t>
            </a:fld>
            <a:endParaRPr lang="en-US" altLang="zh-CN">
              <a:ea typeface="黑体" pitchFamily="49" charset="-122"/>
            </a:endParaRPr>
          </a:p>
        </p:txBody>
      </p:sp>
      <p:sp>
        <p:nvSpPr>
          <p:cNvPr id="125954" name="Rectangle 2"/>
          <p:cNvSpPr>
            <a:spLocks noGrp="1" noChangeArrowheads="1"/>
          </p:cNvSpPr>
          <p:nvPr>
            <p:ph type="title"/>
          </p:nvPr>
        </p:nvSpPr>
        <p:spPr>
          <a:xfrm>
            <a:off x="2209800" y="304800"/>
            <a:ext cx="7772400" cy="762000"/>
          </a:xfrm>
        </p:spPr>
        <p:txBody>
          <a:bodyPr/>
          <a:lstStyle/>
          <a:p>
            <a:pPr eaLnBrk="1" hangingPunct="1">
              <a:defRPr/>
            </a:pPr>
            <a:r>
              <a:rPr lang="en-US" altLang="zh-CN"/>
              <a:t>A*</a:t>
            </a:r>
            <a:r>
              <a:rPr lang="zh-CN" altLang="zh-CN"/>
              <a:t>条件举例</a:t>
            </a:r>
            <a:endParaRPr lang="zh-CN" altLang="en-US"/>
          </a:p>
        </p:txBody>
      </p:sp>
      <p:sp>
        <p:nvSpPr>
          <p:cNvPr id="125955" name="Rectangle 3"/>
          <p:cNvSpPr>
            <a:spLocks noGrp="1" noChangeArrowheads="1"/>
          </p:cNvSpPr>
          <p:nvPr>
            <p:ph type="body" idx="1"/>
          </p:nvPr>
        </p:nvSpPr>
        <p:spPr>
          <a:xfrm>
            <a:off x="2209800" y="1676400"/>
            <a:ext cx="7772400" cy="4419600"/>
          </a:xfrm>
        </p:spPr>
        <p:txBody>
          <a:bodyPr>
            <a:normAutofit/>
          </a:bodyPr>
          <a:lstStyle/>
          <a:p>
            <a:pPr eaLnBrk="1" hangingPunct="1"/>
            <a:r>
              <a:rPr lang="en-US" altLang="zh-CN" sz="3200" dirty="0"/>
              <a:t>8</a:t>
            </a:r>
            <a:r>
              <a:rPr lang="zh-CN" altLang="en-US" sz="3200" dirty="0"/>
              <a:t>数码问题</a:t>
            </a:r>
          </a:p>
          <a:p>
            <a:pPr lvl="1" eaLnBrk="1" hangingPunct="1"/>
            <a:r>
              <a:rPr lang="en-US" altLang="zh-CN" sz="2800" dirty="0"/>
              <a:t>h</a:t>
            </a:r>
            <a:r>
              <a:rPr lang="en-US" altLang="zh-CN" sz="2800" baseline="-25000" dirty="0"/>
              <a:t>1</a:t>
            </a:r>
            <a:r>
              <a:rPr lang="en-US" altLang="zh-CN" sz="2800" dirty="0"/>
              <a:t>(n) = “</a:t>
            </a:r>
            <a:r>
              <a:rPr lang="zh-CN" altLang="en-US" sz="2800" dirty="0"/>
              <a:t>不在位”的将牌数</a:t>
            </a:r>
          </a:p>
          <a:p>
            <a:pPr lvl="1" eaLnBrk="1" hangingPunct="1"/>
            <a:r>
              <a:rPr lang="en-US" altLang="zh-CN" sz="2800" dirty="0"/>
              <a:t>h</a:t>
            </a:r>
            <a:r>
              <a:rPr lang="en-US" altLang="zh-CN" sz="2800" baseline="-25000" dirty="0"/>
              <a:t>2</a:t>
            </a:r>
            <a:r>
              <a:rPr lang="en-US" altLang="zh-CN" sz="2800" dirty="0"/>
              <a:t>(n) = </a:t>
            </a:r>
            <a:r>
              <a:rPr lang="zh-CN" altLang="zh-CN" sz="2800" dirty="0"/>
              <a:t>将牌“不在位”的距离和</a:t>
            </a:r>
            <a:endParaRPr lang="zh-CN" altLang="en-US" sz="2800" dirty="0"/>
          </a:p>
        </p:txBody>
      </p:sp>
      <p:grpSp>
        <p:nvGrpSpPr>
          <p:cNvPr id="2" name="Group 10"/>
          <p:cNvGrpSpPr>
            <a:grpSpLocks/>
          </p:cNvGrpSpPr>
          <p:nvPr/>
        </p:nvGrpSpPr>
        <p:grpSpPr bwMode="auto">
          <a:xfrm>
            <a:off x="2947990" y="3700464"/>
            <a:ext cx="4903789" cy="2276476"/>
            <a:chOff x="897" y="2331"/>
            <a:chExt cx="3089" cy="1434"/>
          </a:xfrm>
        </p:grpSpPr>
        <p:sp>
          <p:nvSpPr>
            <p:cNvPr id="71686" name="Text Box 4"/>
            <p:cNvSpPr txBox="1">
              <a:spLocks noChangeArrowheads="1"/>
            </p:cNvSpPr>
            <p:nvPr/>
          </p:nvSpPr>
          <p:spPr bwMode="auto">
            <a:xfrm>
              <a:off x="1172" y="2581"/>
              <a:ext cx="1137" cy="872"/>
            </a:xfrm>
            <a:prstGeom prst="rect">
              <a:avLst/>
            </a:prstGeom>
            <a:noFill/>
            <a:ln w="9525">
              <a:solidFill>
                <a:schemeClr val="accent1"/>
              </a:solidFill>
              <a:miter lim="800000"/>
              <a:headEnd/>
              <a:tailEnd/>
            </a:ln>
          </p:spPr>
          <p:txBody>
            <a:bodyPr wrap="square" anchor="ctr">
              <a:spAutoFit/>
            </a:bodyPr>
            <a:lstStyle/>
            <a:p>
              <a:r>
                <a:rPr lang="en-US" altLang="zh-CN" sz="2800" b="1" dirty="0">
                  <a:solidFill>
                    <a:srgbClr val="0000FF"/>
                  </a:solidFill>
                </a:rPr>
                <a:t>2    8</a:t>
              </a:r>
              <a:r>
                <a:rPr lang="en-US" altLang="zh-CN" sz="2800" b="1" dirty="0"/>
                <a:t>    3</a:t>
              </a:r>
            </a:p>
            <a:p>
              <a:r>
                <a:rPr lang="en-US" altLang="zh-CN" sz="2800" b="1" dirty="0">
                  <a:solidFill>
                    <a:srgbClr val="0000FF"/>
                  </a:solidFill>
                </a:rPr>
                <a:t>1    6</a:t>
              </a:r>
              <a:r>
                <a:rPr lang="en-US" altLang="zh-CN" sz="2800" b="1" dirty="0"/>
                <a:t>    4</a:t>
              </a:r>
            </a:p>
            <a:p>
              <a:r>
                <a:rPr lang="en-US" altLang="zh-CN" sz="2800" b="1" dirty="0"/>
                <a:t>7          5</a:t>
              </a:r>
            </a:p>
          </p:txBody>
        </p:sp>
        <p:sp>
          <p:nvSpPr>
            <p:cNvPr id="71687" name="Text Box 5"/>
            <p:cNvSpPr txBox="1">
              <a:spLocks noChangeArrowheads="1"/>
            </p:cNvSpPr>
            <p:nvPr/>
          </p:nvSpPr>
          <p:spPr bwMode="auto">
            <a:xfrm>
              <a:off x="1172" y="2331"/>
              <a:ext cx="993" cy="330"/>
            </a:xfrm>
            <a:prstGeom prst="rect">
              <a:avLst/>
            </a:prstGeom>
            <a:noFill/>
            <a:ln w="9525">
              <a:noFill/>
              <a:miter lim="800000"/>
              <a:headEnd/>
              <a:tailEnd/>
            </a:ln>
          </p:spPr>
          <p:txBody>
            <a:bodyPr wrap="none" anchor="ctr">
              <a:spAutoFit/>
            </a:bodyPr>
            <a:lstStyle/>
            <a:p>
              <a:pPr>
                <a:spcBef>
                  <a:spcPct val="50000"/>
                </a:spcBef>
              </a:pPr>
              <a:r>
                <a:rPr lang="en-US" altLang="zh-CN" sz="2800" b="1" dirty="0">
                  <a:solidFill>
                    <a:srgbClr val="FF0000"/>
                  </a:solidFill>
                </a:rPr>
                <a:t>1    2    3</a:t>
              </a:r>
              <a:endParaRPr lang="en-US" altLang="zh-CN" sz="2800" b="1" dirty="0"/>
            </a:p>
          </p:txBody>
        </p:sp>
        <p:sp>
          <p:nvSpPr>
            <p:cNvPr id="71688" name="Text Box 6"/>
            <p:cNvSpPr txBox="1">
              <a:spLocks noChangeArrowheads="1"/>
            </p:cNvSpPr>
            <p:nvPr/>
          </p:nvSpPr>
          <p:spPr bwMode="auto">
            <a:xfrm>
              <a:off x="2165" y="2847"/>
              <a:ext cx="242" cy="601"/>
            </a:xfrm>
            <a:prstGeom prst="rect">
              <a:avLst/>
            </a:prstGeom>
            <a:noFill/>
            <a:ln w="9525">
              <a:noFill/>
              <a:miter lim="800000"/>
              <a:headEnd/>
              <a:tailEnd/>
            </a:ln>
          </p:spPr>
          <p:txBody>
            <a:bodyPr wrap="none" anchor="ctr">
              <a:spAutoFit/>
            </a:bodyPr>
            <a:lstStyle/>
            <a:p>
              <a:pPr algn="ctr"/>
              <a:r>
                <a:rPr lang="en-US" altLang="zh-CN" sz="2800" b="1">
                  <a:solidFill>
                    <a:srgbClr val="FF0000"/>
                  </a:solidFill>
                </a:rPr>
                <a:t>4</a:t>
              </a:r>
            </a:p>
            <a:p>
              <a:pPr algn="ctr"/>
              <a:r>
                <a:rPr lang="en-US" altLang="zh-CN" sz="2800" b="1">
                  <a:solidFill>
                    <a:srgbClr val="FF0000"/>
                  </a:solidFill>
                </a:rPr>
                <a:t>5</a:t>
              </a:r>
              <a:endParaRPr lang="en-US" altLang="zh-CN" sz="2800" b="1"/>
            </a:p>
          </p:txBody>
        </p:sp>
        <p:sp>
          <p:nvSpPr>
            <p:cNvPr id="71689" name="Text Box 7"/>
            <p:cNvSpPr txBox="1">
              <a:spLocks noChangeArrowheads="1"/>
            </p:cNvSpPr>
            <p:nvPr/>
          </p:nvSpPr>
          <p:spPr bwMode="auto">
            <a:xfrm>
              <a:off x="1220" y="3435"/>
              <a:ext cx="868" cy="330"/>
            </a:xfrm>
            <a:prstGeom prst="rect">
              <a:avLst/>
            </a:prstGeom>
            <a:noFill/>
            <a:ln w="9525">
              <a:noFill/>
              <a:miter lim="800000"/>
              <a:headEnd/>
              <a:tailEnd/>
            </a:ln>
          </p:spPr>
          <p:txBody>
            <a:bodyPr wrap="none" anchor="ctr">
              <a:spAutoFit/>
            </a:bodyPr>
            <a:lstStyle/>
            <a:p>
              <a:pPr>
                <a:spcBef>
                  <a:spcPct val="50000"/>
                </a:spcBef>
              </a:pPr>
              <a:r>
                <a:rPr lang="en-US" altLang="zh-CN" sz="2800" b="1">
                  <a:solidFill>
                    <a:srgbClr val="FF0000"/>
                  </a:solidFill>
                </a:rPr>
                <a:t>7    6    </a:t>
              </a:r>
              <a:endParaRPr lang="en-US" altLang="zh-CN" sz="2800" b="1"/>
            </a:p>
          </p:txBody>
        </p:sp>
        <p:sp>
          <p:nvSpPr>
            <p:cNvPr id="71690" name="Text Box 8"/>
            <p:cNvSpPr txBox="1">
              <a:spLocks noChangeArrowheads="1"/>
            </p:cNvSpPr>
            <p:nvPr/>
          </p:nvSpPr>
          <p:spPr bwMode="auto">
            <a:xfrm>
              <a:off x="897" y="2859"/>
              <a:ext cx="242" cy="330"/>
            </a:xfrm>
            <a:prstGeom prst="rect">
              <a:avLst/>
            </a:prstGeom>
            <a:noFill/>
            <a:ln w="9525">
              <a:noFill/>
              <a:miter lim="800000"/>
              <a:headEnd/>
              <a:tailEnd/>
            </a:ln>
          </p:spPr>
          <p:txBody>
            <a:bodyPr wrap="none" anchor="ctr">
              <a:spAutoFit/>
            </a:bodyPr>
            <a:lstStyle/>
            <a:p>
              <a:pPr algn="ctr"/>
              <a:r>
                <a:rPr lang="en-US" altLang="zh-CN" sz="2800" b="1" dirty="0">
                  <a:solidFill>
                    <a:srgbClr val="FF0000"/>
                  </a:solidFill>
                </a:rPr>
                <a:t>8</a:t>
              </a:r>
              <a:endParaRPr lang="en-US" altLang="zh-CN" sz="2800" b="1" dirty="0"/>
            </a:p>
          </p:txBody>
        </p:sp>
        <p:sp>
          <p:nvSpPr>
            <p:cNvPr id="71691" name="Text Box 9"/>
            <p:cNvSpPr txBox="1">
              <a:spLocks noChangeArrowheads="1"/>
            </p:cNvSpPr>
            <p:nvPr/>
          </p:nvSpPr>
          <p:spPr bwMode="auto">
            <a:xfrm>
              <a:off x="3072" y="2491"/>
              <a:ext cx="914" cy="989"/>
            </a:xfrm>
            <a:prstGeom prst="rect">
              <a:avLst/>
            </a:prstGeom>
            <a:noFill/>
            <a:ln w="9525">
              <a:noFill/>
              <a:miter lim="800000"/>
              <a:headEnd/>
              <a:tailEnd/>
            </a:ln>
          </p:spPr>
          <p:txBody>
            <a:bodyPr wrap="none" anchor="ctr">
              <a:spAutoFit/>
            </a:bodyPr>
            <a:lstStyle/>
            <a:p>
              <a:r>
                <a:rPr lang="zh-CN" altLang="en-US" sz="2400" dirty="0"/>
                <a:t>将牌</a:t>
              </a:r>
              <a:r>
                <a:rPr lang="en-US" altLang="zh-CN" sz="2400" dirty="0"/>
                <a:t>1</a:t>
              </a:r>
              <a:r>
                <a:rPr lang="zh-CN" altLang="en-US" sz="2400" dirty="0"/>
                <a:t>：</a:t>
              </a:r>
              <a:r>
                <a:rPr lang="en-US" altLang="zh-CN" sz="2400" dirty="0"/>
                <a:t>1</a:t>
              </a:r>
            </a:p>
            <a:p>
              <a:r>
                <a:rPr lang="zh-CN" altLang="en-US" sz="2400" dirty="0"/>
                <a:t>将牌</a:t>
              </a:r>
              <a:r>
                <a:rPr lang="en-US" altLang="zh-CN" sz="2400" dirty="0"/>
                <a:t>2</a:t>
              </a:r>
              <a:r>
                <a:rPr lang="zh-CN" altLang="en-US" sz="2400" dirty="0"/>
                <a:t>：</a:t>
              </a:r>
              <a:r>
                <a:rPr lang="en-US" altLang="zh-CN" sz="2400" dirty="0"/>
                <a:t>1</a:t>
              </a:r>
            </a:p>
            <a:p>
              <a:r>
                <a:rPr lang="zh-CN" altLang="en-US" sz="2400" dirty="0"/>
                <a:t>将牌</a:t>
              </a:r>
              <a:r>
                <a:rPr lang="en-US" altLang="zh-CN" sz="2400" dirty="0"/>
                <a:t>6</a:t>
              </a:r>
              <a:r>
                <a:rPr lang="zh-CN" altLang="en-US" sz="2400" dirty="0"/>
                <a:t>：</a:t>
              </a:r>
              <a:r>
                <a:rPr lang="en-US" altLang="zh-CN" sz="2400" dirty="0"/>
                <a:t>1</a:t>
              </a:r>
            </a:p>
            <a:p>
              <a:r>
                <a:rPr lang="zh-CN" altLang="en-US" sz="2400" dirty="0"/>
                <a:t>将牌</a:t>
              </a:r>
              <a:r>
                <a:rPr lang="en-US" altLang="zh-CN" sz="2400" dirty="0"/>
                <a:t>8</a:t>
              </a:r>
              <a:r>
                <a:rPr lang="zh-CN" altLang="en-US" sz="2400" dirty="0"/>
                <a:t>：</a:t>
              </a:r>
              <a:r>
                <a:rPr lang="en-US" altLang="zh-CN" sz="2400" dirty="0"/>
                <a:t>2</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59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59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59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bldLvl="2"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5"/>
          <p:cNvSpPr>
            <a:spLocks noGrp="1"/>
          </p:cNvSpPr>
          <p:nvPr>
            <p:ph type="sldNum" sz="quarter" idx="12"/>
          </p:nvPr>
        </p:nvSpPr>
        <p:spPr>
          <a:noFill/>
        </p:spPr>
        <p:txBody>
          <a:bodyPr/>
          <a:lstStyle/>
          <a:p>
            <a:fld id="{E12C8A9C-DC26-43DE-B887-01392CC1D5AD}" type="slidenum">
              <a:rPr lang="en-US" altLang="zh-CN" smtClean="0">
                <a:ea typeface="黑体" pitchFamily="49" charset="-122"/>
              </a:rPr>
              <a:pPr/>
              <a:t>53</a:t>
            </a:fld>
            <a:endParaRPr lang="en-US" altLang="zh-CN">
              <a:ea typeface="黑体" pitchFamily="49" charset="-122"/>
            </a:endParaRPr>
          </a:p>
        </p:txBody>
      </p:sp>
      <p:sp>
        <p:nvSpPr>
          <p:cNvPr id="233474" name="Rectangle 2"/>
          <p:cNvSpPr>
            <a:spLocks noGrp="1" noChangeArrowheads="1"/>
          </p:cNvSpPr>
          <p:nvPr>
            <p:ph type="title"/>
          </p:nvPr>
        </p:nvSpPr>
        <p:spPr/>
        <p:txBody>
          <a:bodyPr/>
          <a:lstStyle/>
          <a:p>
            <a:pPr eaLnBrk="1" hangingPunct="1">
              <a:defRPr/>
            </a:pPr>
            <a:r>
              <a:rPr lang="zh-CN" altLang="en-US"/>
              <a:t>定义</a:t>
            </a:r>
            <a:r>
              <a:rPr lang="en-US" altLang="zh-CN"/>
              <a:t>h</a:t>
            </a:r>
            <a:r>
              <a:rPr lang="zh-CN" altLang="en-US"/>
              <a:t>函数的一般原则</a:t>
            </a:r>
          </a:p>
        </p:txBody>
      </p:sp>
      <p:sp>
        <p:nvSpPr>
          <p:cNvPr id="72708" name="Rectangle 3"/>
          <p:cNvSpPr>
            <a:spLocks noGrp="1" noChangeArrowheads="1"/>
          </p:cNvSpPr>
          <p:nvPr>
            <p:ph type="body" idx="1"/>
          </p:nvPr>
        </p:nvSpPr>
        <p:spPr>
          <a:xfrm>
            <a:off x="2438400" y="1951630"/>
            <a:ext cx="7772400" cy="4068170"/>
          </a:xfrm>
        </p:spPr>
        <p:txBody>
          <a:bodyPr>
            <a:normAutofit/>
          </a:bodyPr>
          <a:lstStyle/>
          <a:p>
            <a:pPr eaLnBrk="1" hangingPunct="1"/>
            <a:r>
              <a:rPr lang="zh-CN" altLang="en-US" sz="3200" dirty="0"/>
              <a:t>放宽限制条件，在宽条件下，给出估计函数。</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4" name="灯片编号占位符 5"/>
          <p:cNvSpPr>
            <a:spLocks noGrp="1"/>
          </p:cNvSpPr>
          <p:nvPr>
            <p:ph type="sldNum" sz="quarter" idx="12"/>
          </p:nvPr>
        </p:nvSpPr>
        <p:spPr>
          <a:noFill/>
        </p:spPr>
        <p:txBody>
          <a:bodyPr/>
          <a:lstStyle/>
          <a:p>
            <a:fld id="{BAA5E391-1AC7-4395-A144-0E2C7E5A6FB9}" type="slidenum">
              <a:rPr lang="en-US" altLang="zh-CN" smtClean="0">
                <a:ea typeface="黑体" pitchFamily="49" charset="-122"/>
              </a:rPr>
              <a:pPr/>
              <a:t>54</a:t>
            </a:fld>
            <a:endParaRPr lang="en-US" altLang="zh-CN">
              <a:ea typeface="黑体" pitchFamily="49" charset="-122"/>
            </a:endParaRPr>
          </a:p>
        </p:txBody>
      </p:sp>
      <p:sp>
        <p:nvSpPr>
          <p:cNvPr id="194562" name="Rectangle 2"/>
          <p:cNvSpPr>
            <a:spLocks noGrp="1" noChangeArrowheads="1"/>
          </p:cNvSpPr>
          <p:nvPr>
            <p:ph type="title"/>
          </p:nvPr>
        </p:nvSpPr>
        <p:spPr/>
        <p:txBody>
          <a:bodyPr/>
          <a:lstStyle/>
          <a:p>
            <a:pPr eaLnBrk="1" hangingPunct="1">
              <a:defRPr/>
            </a:pPr>
            <a:r>
              <a:rPr lang="en-US" altLang="zh-CN" dirty="0"/>
              <a:t>A*</a:t>
            </a:r>
            <a:r>
              <a:rPr lang="zh-CN" altLang="en-US" dirty="0"/>
              <a:t>算法的两个主要结论</a:t>
            </a:r>
          </a:p>
        </p:txBody>
      </p:sp>
      <p:sp>
        <p:nvSpPr>
          <p:cNvPr id="194563" name="Rectangle 3"/>
          <p:cNvSpPr>
            <a:spLocks noGrp="1" noChangeArrowheads="1"/>
          </p:cNvSpPr>
          <p:nvPr>
            <p:ph type="body" idx="1"/>
          </p:nvPr>
        </p:nvSpPr>
        <p:spPr>
          <a:xfrm>
            <a:off x="2190750" y="1771650"/>
            <a:ext cx="7772400" cy="4337050"/>
          </a:xfrm>
        </p:spPr>
        <p:txBody>
          <a:bodyPr/>
          <a:lstStyle/>
          <a:p>
            <a:pPr eaLnBrk="1" hangingPunct="1">
              <a:buFont typeface="Wingdings" pitchFamily="2" charset="2"/>
              <a:buNone/>
            </a:pPr>
            <a:endParaRPr lang="en-US" altLang="zh-CN" dirty="0"/>
          </a:p>
          <a:p>
            <a:pPr eaLnBrk="1" hangingPunct="1">
              <a:buFont typeface="Wingdings" pitchFamily="2" charset="2"/>
              <a:buNone/>
            </a:pPr>
            <a:r>
              <a:rPr lang="zh-CN" altLang="en-US" sz="3200" dirty="0"/>
              <a:t>定理</a:t>
            </a:r>
            <a:r>
              <a:rPr lang="en-US" altLang="zh-CN" sz="3200" dirty="0"/>
              <a:t> (</a:t>
            </a:r>
            <a:r>
              <a:rPr lang="zh-CN" altLang="en-US" sz="3200" dirty="0"/>
              <a:t>可采纳性定理</a:t>
            </a:r>
            <a:r>
              <a:rPr lang="en-US" altLang="zh-CN" sz="3200" dirty="0"/>
              <a:t>)</a:t>
            </a:r>
            <a:r>
              <a:rPr lang="zh-CN" altLang="en-US" sz="3200" dirty="0"/>
              <a:t>：</a:t>
            </a:r>
          </a:p>
          <a:p>
            <a:pPr eaLnBrk="1" hangingPunct="1">
              <a:buFont typeface="Wingdings" pitchFamily="2" charset="2"/>
              <a:buNone/>
            </a:pPr>
            <a:r>
              <a:rPr lang="zh-CN" altLang="en-US" sz="3200" dirty="0"/>
              <a:t>	若存在从初始节点</a:t>
            </a:r>
            <a:r>
              <a:rPr lang="en-US" altLang="zh-CN" sz="3200" dirty="0"/>
              <a:t>s</a:t>
            </a:r>
            <a:r>
              <a:rPr lang="zh-CN" altLang="en-US" sz="3200" dirty="0"/>
              <a:t>到目标节点</a:t>
            </a:r>
            <a:r>
              <a:rPr lang="en-US" altLang="zh-CN" sz="3200" dirty="0"/>
              <a:t>t</a:t>
            </a:r>
            <a:r>
              <a:rPr lang="zh-CN" altLang="en-US" sz="3200" dirty="0"/>
              <a:t>有路径，则</a:t>
            </a:r>
            <a:r>
              <a:rPr lang="en-US" altLang="zh-CN" sz="3200" dirty="0"/>
              <a:t>A*</a:t>
            </a:r>
            <a:r>
              <a:rPr lang="zh-CN" altLang="en-US" sz="3200" dirty="0"/>
              <a:t>必能找到最佳解结束。</a:t>
            </a:r>
          </a:p>
          <a:p>
            <a:pPr eaLnBrk="1" hangingPunct="1"/>
            <a:endParaRPr lang="zh-CN" altLang="en-US" dirty="0">
              <a:sym typeface="Symbol" pitchFamily="18" charset="2"/>
            </a:endParaRPr>
          </a:p>
        </p:txBody>
      </p:sp>
      <p:sp>
        <p:nvSpPr>
          <p:cNvPr id="194564" name="Rectangle 4"/>
          <p:cNvSpPr>
            <a:spLocks noChangeArrowheads="1"/>
          </p:cNvSpPr>
          <p:nvPr/>
        </p:nvSpPr>
        <p:spPr bwMode="auto">
          <a:xfrm>
            <a:off x="2171700" y="4076700"/>
            <a:ext cx="7772400" cy="2438400"/>
          </a:xfrm>
          <a:prstGeom prst="rect">
            <a:avLst/>
          </a:prstGeom>
          <a:noFill/>
          <a:ln w="9525">
            <a:noFill/>
            <a:miter lim="800000"/>
            <a:headEnd/>
            <a:tailEnd/>
          </a:ln>
        </p:spPr>
        <p:txBody>
          <a:bodyPr/>
          <a:lstStyle/>
          <a:p>
            <a:pPr marL="342900" indent="-342900">
              <a:spcBef>
                <a:spcPct val="20000"/>
              </a:spcBef>
              <a:buClr>
                <a:schemeClr val="accent2"/>
              </a:buClr>
              <a:buSzPct val="80000"/>
              <a:buFont typeface="Wingdings" pitchFamily="2" charset="2"/>
              <a:buChar char="l"/>
            </a:pPr>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45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499"/>
                                          </p:stCondLst>
                                        </p:cTn>
                                        <p:tgtEl>
                                          <p:spTgt spid="194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autoUpdateAnimBg="0"/>
      <p:bldP spid="194564"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内容占位符 2"/>
          <p:cNvSpPr>
            <a:spLocks noGrp="1"/>
          </p:cNvSpPr>
          <p:nvPr>
            <p:ph idx="1"/>
          </p:nvPr>
        </p:nvSpPr>
        <p:spPr>
          <a:xfrm>
            <a:off x="2146300" y="1358900"/>
            <a:ext cx="7772400" cy="4826000"/>
          </a:xfrm>
        </p:spPr>
        <p:txBody>
          <a:bodyPr/>
          <a:lstStyle/>
          <a:p>
            <a:pPr eaLnBrk="1" hangingPunct="1">
              <a:buFont typeface="Wingdings" pitchFamily="2" charset="2"/>
              <a:buNone/>
            </a:pPr>
            <a:r>
              <a:rPr lang="zh-CN" altLang="en-US" sz="3200" dirty="0"/>
              <a:t>定理：设对同一个问题定义了两个</a:t>
            </a:r>
            <a:r>
              <a:rPr lang="en-US" altLang="zh-CN" sz="3200" dirty="0"/>
              <a:t>A*</a:t>
            </a:r>
            <a:r>
              <a:rPr lang="zh-CN" altLang="en-US" sz="3200" dirty="0"/>
              <a:t>算法</a:t>
            </a:r>
            <a:r>
              <a:rPr lang="en-US" altLang="zh-CN" sz="3200" dirty="0"/>
              <a:t>A</a:t>
            </a:r>
            <a:r>
              <a:rPr lang="en-US" altLang="zh-CN" sz="3200" baseline="-25000" dirty="0"/>
              <a:t>1</a:t>
            </a:r>
            <a:r>
              <a:rPr lang="zh-CN" altLang="en-US" sz="3200" dirty="0"/>
              <a:t>和</a:t>
            </a:r>
            <a:r>
              <a:rPr lang="en-US" altLang="zh-CN" sz="3200" dirty="0"/>
              <a:t>A</a:t>
            </a:r>
            <a:r>
              <a:rPr lang="en-US" altLang="zh-CN" sz="3200" baseline="-25000" dirty="0"/>
              <a:t>2</a:t>
            </a:r>
            <a:r>
              <a:rPr lang="zh-CN" altLang="en-US" sz="3200" dirty="0"/>
              <a:t>，若</a:t>
            </a:r>
            <a:r>
              <a:rPr lang="en-US" altLang="zh-CN" sz="3200" dirty="0"/>
              <a:t>A</a:t>
            </a:r>
            <a:r>
              <a:rPr lang="en-US" altLang="zh-CN" sz="3200" baseline="-25000" dirty="0"/>
              <a:t>2</a:t>
            </a:r>
            <a:r>
              <a:rPr lang="zh-CN" altLang="en-US" sz="3200" dirty="0"/>
              <a:t>比</a:t>
            </a:r>
            <a:r>
              <a:rPr lang="en-US" altLang="zh-CN" sz="3200" dirty="0"/>
              <a:t>A</a:t>
            </a:r>
            <a:r>
              <a:rPr lang="en-US" altLang="zh-CN" sz="3200" baseline="-25000" dirty="0"/>
              <a:t>1</a:t>
            </a:r>
            <a:r>
              <a:rPr lang="zh-CN" altLang="en-US" sz="3200" dirty="0"/>
              <a:t>有较多的启发信息，即对所有非目标节点有</a:t>
            </a:r>
            <a:r>
              <a:rPr lang="en-US" altLang="zh-CN" sz="3200" dirty="0"/>
              <a:t>h</a:t>
            </a:r>
            <a:r>
              <a:rPr lang="en-US" altLang="zh-CN" sz="3200" baseline="-25000" dirty="0"/>
              <a:t>2</a:t>
            </a:r>
            <a:r>
              <a:rPr lang="en-US" altLang="zh-CN" sz="3200" dirty="0"/>
              <a:t>(n) &gt; h</a:t>
            </a:r>
            <a:r>
              <a:rPr lang="en-US" altLang="zh-CN" sz="3200" baseline="-25000" dirty="0"/>
              <a:t>1</a:t>
            </a:r>
            <a:r>
              <a:rPr lang="en-US" altLang="zh-CN" sz="3200" dirty="0"/>
              <a:t>(n)</a:t>
            </a:r>
            <a:r>
              <a:rPr lang="zh-CN" altLang="en-US" sz="3200" dirty="0"/>
              <a:t>，则在具有一条从</a:t>
            </a:r>
            <a:r>
              <a:rPr lang="en-US" altLang="zh-CN" sz="3200" dirty="0"/>
              <a:t>s</a:t>
            </a:r>
            <a:r>
              <a:rPr lang="zh-CN" altLang="en-US" sz="3200" dirty="0"/>
              <a:t>到</a:t>
            </a:r>
            <a:r>
              <a:rPr lang="en-US" altLang="zh-CN" sz="3200" dirty="0"/>
              <a:t>t</a:t>
            </a:r>
            <a:r>
              <a:rPr lang="zh-CN" altLang="en-US" sz="3200" dirty="0"/>
              <a:t>的路径的隐含图上，搜索结束时，由</a:t>
            </a:r>
            <a:r>
              <a:rPr lang="en-US" altLang="zh-CN" sz="3200" dirty="0"/>
              <a:t>A</a:t>
            </a:r>
            <a:r>
              <a:rPr lang="en-US" altLang="zh-CN" sz="3200" baseline="-25000" dirty="0"/>
              <a:t>2</a:t>
            </a:r>
            <a:r>
              <a:rPr lang="zh-CN" altLang="en-US" sz="3200" dirty="0"/>
              <a:t>所扩展的每一个节点，也必定由</a:t>
            </a:r>
            <a:r>
              <a:rPr lang="en-US" altLang="zh-CN" sz="3200" dirty="0"/>
              <a:t>A</a:t>
            </a:r>
            <a:r>
              <a:rPr lang="en-US" altLang="zh-CN" sz="3200" baseline="-25000" dirty="0"/>
              <a:t>1</a:t>
            </a:r>
            <a:r>
              <a:rPr lang="zh-CN" altLang="en-US" sz="3200" dirty="0"/>
              <a:t>所扩展，即</a:t>
            </a:r>
            <a:r>
              <a:rPr lang="en-US" altLang="zh-CN" sz="3200" dirty="0"/>
              <a:t>A</a:t>
            </a:r>
            <a:r>
              <a:rPr lang="en-US" altLang="zh-CN" sz="3200" baseline="-25000" dirty="0"/>
              <a:t>1</a:t>
            </a:r>
            <a:r>
              <a:rPr lang="zh-CN" altLang="en-US" sz="3200" dirty="0"/>
              <a:t>扩展的节点数至少和</a:t>
            </a:r>
            <a:r>
              <a:rPr lang="en-US" altLang="zh-CN" sz="3200" dirty="0"/>
              <a:t>A</a:t>
            </a:r>
            <a:r>
              <a:rPr lang="en-US" altLang="zh-CN" sz="3200" baseline="-25000" dirty="0"/>
              <a:t>2</a:t>
            </a:r>
            <a:r>
              <a:rPr lang="zh-CN" altLang="en-US" sz="3200" dirty="0"/>
              <a:t>一样多。</a:t>
            </a:r>
          </a:p>
          <a:p>
            <a:pPr eaLnBrk="1" hangingPunct="1">
              <a:spcBef>
                <a:spcPct val="30000"/>
              </a:spcBef>
              <a:buFont typeface="Wingdings" pitchFamily="2" charset="2"/>
              <a:buNone/>
            </a:pPr>
            <a:r>
              <a:rPr lang="zh-CN" altLang="en-US" sz="3200" dirty="0"/>
              <a:t>简写：如果</a:t>
            </a:r>
            <a:r>
              <a:rPr lang="en-US" altLang="zh-CN" sz="3200" dirty="0"/>
              <a:t>h</a:t>
            </a:r>
            <a:r>
              <a:rPr lang="en-US" altLang="zh-CN" sz="3200" baseline="-25000" dirty="0"/>
              <a:t>2</a:t>
            </a:r>
            <a:r>
              <a:rPr lang="en-US" altLang="zh-CN" sz="3200" dirty="0"/>
              <a:t>(n) </a:t>
            </a:r>
            <a:r>
              <a:rPr lang="en-US" altLang="zh-CN" sz="3200" dirty="0">
                <a:solidFill>
                  <a:schemeClr val="tx2"/>
                </a:solidFill>
              </a:rPr>
              <a:t>&gt; </a:t>
            </a:r>
            <a:r>
              <a:rPr lang="en-US" altLang="zh-CN" sz="3200" dirty="0"/>
              <a:t>h</a:t>
            </a:r>
            <a:r>
              <a:rPr lang="en-US" altLang="zh-CN" sz="3200" baseline="-25000" dirty="0"/>
              <a:t>1</a:t>
            </a:r>
            <a:r>
              <a:rPr lang="en-US" altLang="zh-CN" sz="3200" dirty="0"/>
              <a:t>(n) (</a:t>
            </a:r>
            <a:r>
              <a:rPr lang="zh-CN" altLang="en-US" sz="3200" dirty="0"/>
              <a:t>目标节点除外</a:t>
            </a:r>
            <a:r>
              <a:rPr lang="en-US" altLang="zh-CN" sz="3200" dirty="0"/>
              <a:t>)</a:t>
            </a:r>
            <a:r>
              <a:rPr lang="zh-CN" altLang="en-US" sz="3200" dirty="0"/>
              <a:t>，则</a:t>
            </a:r>
            <a:r>
              <a:rPr lang="en-US" altLang="zh-CN" sz="3200" dirty="0"/>
              <a:t>A</a:t>
            </a:r>
            <a:r>
              <a:rPr lang="en-US" altLang="zh-CN" sz="3200" baseline="-25000" dirty="0"/>
              <a:t>1</a:t>
            </a:r>
            <a:r>
              <a:rPr lang="zh-CN" altLang="en-US" sz="3200" dirty="0"/>
              <a:t>扩展的节点数</a:t>
            </a:r>
            <a:r>
              <a:rPr lang="zh-CN" altLang="en-US" sz="3200" dirty="0">
                <a:solidFill>
                  <a:schemeClr val="tx2"/>
                </a:solidFill>
              </a:rPr>
              <a:t>≥</a:t>
            </a:r>
            <a:r>
              <a:rPr lang="en-US" altLang="zh-CN" sz="3200" dirty="0"/>
              <a:t>A</a:t>
            </a:r>
            <a:r>
              <a:rPr lang="en-US" altLang="zh-CN" sz="3200" baseline="-25000" dirty="0"/>
              <a:t>2</a:t>
            </a:r>
            <a:r>
              <a:rPr lang="zh-CN" altLang="zh-CN" sz="3200" dirty="0"/>
              <a:t>扩展的节点数</a:t>
            </a:r>
            <a:endParaRPr lang="zh-CN" altLang="en-US" sz="3200" dirty="0"/>
          </a:p>
          <a:p>
            <a:endParaRPr lang="zh-CN" altLang="en-US" dirty="0"/>
          </a:p>
        </p:txBody>
      </p:sp>
      <p:sp>
        <p:nvSpPr>
          <p:cNvPr id="75779" name="灯片编号占位符 3"/>
          <p:cNvSpPr>
            <a:spLocks noGrp="1"/>
          </p:cNvSpPr>
          <p:nvPr>
            <p:ph type="sldNum" sz="quarter" idx="12"/>
          </p:nvPr>
        </p:nvSpPr>
        <p:spPr>
          <a:noFill/>
        </p:spPr>
        <p:txBody>
          <a:bodyPr/>
          <a:lstStyle/>
          <a:p>
            <a:fld id="{E9F33F06-7D24-40EB-892A-EB6E789373F4}" type="slidenum">
              <a:rPr lang="en-US" altLang="zh-CN" smtClean="0">
                <a:ea typeface="黑体" pitchFamily="49" charset="-122"/>
              </a:rPr>
              <a:pPr/>
              <a:t>55</a:t>
            </a:fld>
            <a:endParaRPr lang="en-US" altLang="zh-CN">
              <a:ea typeface="黑体" pitchFamily="49"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5"/>
          <p:cNvSpPr>
            <a:spLocks noGrp="1"/>
          </p:cNvSpPr>
          <p:nvPr>
            <p:ph type="sldNum" sz="quarter" idx="12"/>
          </p:nvPr>
        </p:nvSpPr>
        <p:spPr>
          <a:noFill/>
        </p:spPr>
        <p:txBody>
          <a:bodyPr/>
          <a:lstStyle/>
          <a:p>
            <a:fld id="{871478B2-889C-4C37-9577-0EAEECAD6121}" type="slidenum">
              <a:rPr lang="en-US" altLang="zh-CN" smtClean="0">
                <a:ea typeface="黑体" pitchFamily="49" charset="-122"/>
              </a:rPr>
              <a:pPr/>
              <a:t>56</a:t>
            </a:fld>
            <a:endParaRPr lang="en-US" altLang="zh-CN">
              <a:ea typeface="黑体" pitchFamily="49" charset="-122"/>
            </a:endParaRPr>
          </a:p>
        </p:txBody>
      </p:sp>
      <p:sp>
        <p:nvSpPr>
          <p:cNvPr id="196610" name="Rectangle 2"/>
          <p:cNvSpPr>
            <a:spLocks noGrp="1" noChangeArrowheads="1"/>
          </p:cNvSpPr>
          <p:nvPr>
            <p:ph type="title"/>
          </p:nvPr>
        </p:nvSpPr>
        <p:spPr/>
        <p:txBody>
          <a:bodyPr/>
          <a:lstStyle/>
          <a:p>
            <a:pPr eaLnBrk="1" hangingPunct="1">
              <a:defRPr/>
            </a:pPr>
            <a:endParaRPr lang="zh-CN" altLang="en-US" dirty="0"/>
          </a:p>
        </p:txBody>
      </p:sp>
      <p:sp>
        <p:nvSpPr>
          <p:cNvPr id="76804" name="Rectangle 3"/>
          <p:cNvSpPr>
            <a:spLocks noGrp="1" noChangeArrowheads="1"/>
          </p:cNvSpPr>
          <p:nvPr>
            <p:ph type="body" idx="1"/>
          </p:nvPr>
        </p:nvSpPr>
        <p:spPr/>
        <p:txBody>
          <a:bodyPr/>
          <a:lstStyle/>
          <a:p>
            <a:pPr eaLnBrk="1" hangingPunct="1"/>
            <a:r>
              <a:rPr lang="zh-CN" altLang="en-US" sz="3200" dirty="0">
                <a:solidFill>
                  <a:srgbClr val="FF0000"/>
                </a:solidFill>
              </a:rPr>
              <a:t>注意：</a:t>
            </a:r>
          </a:p>
          <a:p>
            <a:pPr eaLnBrk="1" hangingPunct="1">
              <a:buFont typeface="Wingdings" pitchFamily="2" charset="2"/>
              <a:buNone/>
            </a:pPr>
            <a:r>
              <a:rPr lang="zh-CN" altLang="en-US" dirty="0">
                <a:solidFill>
                  <a:schemeClr val="folHlink"/>
                </a:solidFill>
              </a:rPr>
              <a:t>   </a:t>
            </a:r>
            <a:r>
              <a:rPr lang="zh-CN" altLang="en-US" sz="3200" dirty="0"/>
              <a:t>上述定理，评价指标是“扩展的节点数”，也就是说，同一个节点无论被扩展多少次，都只计算一次。</a:t>
            </a:r>
            <a:endParaRPr lang="zh-CN" altLang="en-US" sz="3200" dirty="0">
              <a:solidFill>
                <a:schemeClr val="folHlink"/>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灯片编号占位符 5"/>
          <p:cNvSpPr>
            <a:spLocks noGrp="1"/>
          </p:cNvSpPr>
          <p:nvPr>
            <p:ph type="sldNum" sz="quarter" idx="12"/>
          </p:nvPr>
        </p:nvSpPr>
        <p:spPr>
          <a:noFill/>
        </p:spPr>
        <p:txBody>
          <a:bodyPr/>
          <a:lstStyle/>
          <a:p>
            <a:fld id="{D3C1AC7A-E699-442B-9BA1-047945E77060}" type="slidenum">
              <a:rPr lang="en-US" altLang="zh-CN" smtClean="0">
                <a:ea typeface="黑体" pitchFamily="49" charset="-122"/>
              </a:rPr>
              <a:pPr/>
              <a:t>57</a:t>
            </a:fld>
            <a:endParaRPr lang="en-US" altLang="zh-CN">
              <a:ea typeface="黑体" pitchFamily="49" charset="-122"/>
            </a:endParaRPr>
          </a:p>
        </p:txBody>
      </p:sp>
      <p:sp>
        <p:nvSpPr>
          <p:cNvPr id="171010" name="Rectangle 2"/>
          <p:cNvSpPr>
            <a:spLocks noGrp="1" noChangeArrowheads="1"/>
          </p:cNvSpPr>
          <p:nvPr>
            <p:ph type="title"/>
          </p:nvPr>
        </p:nvSpPr>
        <p:spPr>
          <a:xfrm>
            <a:off x="2209800" y="609600"/>
            <a:ext cx="7772400" cy="781050"/>
          </a:xfrm>
        </p:spPr>
        <p:txBody>
          <a:bodyPr/>
          <a:lstStyle/>
          <a:p>
            <a:pPr eaLnBrk="1" hangingPunct="1">
              <a:defRPr/>
            </a:pPr>
            <a:r>
              <a:rPr lang="zh-CN" altLang="en-US"/>
              <a:t>对</a:t>
            </a:r>
            <a:r>
              <a:rPr lang="en-US" altLang="zh-CN"/>
              <a:t>h</a:t>
            </a:r>
            <a:r>
              <a:rPr lang="zh-CN" altLang="en-US"/>
              <a:t>的评价方法</a:t>
            </a:r>
          </a:p>
        </p:txBody>
      </p:sp>
      <p:sp>
        <p:nvSpPr>
          <p:cNvPr id="18437" name="Rectangle 3"/>
          <p:cNvSpPr>
            <a:spLocks noGrp="1" noChangeArrowheads="1"/>
          </p:cNvSpPr>
          <p:nvPr>
            <p:ph type="body" idx="1"/>
          </p:nvPr>
        </p:nvSpPr>
        <p:spPr>
          <a:xfrm>
            <a:off x="2552700" y="1885950"/>
            <a:ext cx="7772400" cy="4210050"/>
          </a:xfrm>
        </p:spPr>
        <p:txBody>
          <a:bodyPr>
            <a:normAutofit lnSpcReduction="10000"/>
          </a:bodyPr>
          <a:lstStyle/>
          <a:p>
            <a:pPr eaLnBrk="1" hangingPunct="1">
              <a:lnSpc>
                <a:spcPct val="90000"/>
              </a:lnSpc>
            </a:pPr>
            <a:r>
              <a:rPr lang="zh-CN" altLang="en-US" sz="3200" dirty="0"/>
              <a:t>平均分叉数</a:t>
            </a:r>
          </a:p>
          <a:p>
            <a:pPr eaLnBrk="1" hangingPunct="1">
              <a:lnSpc>
                <a:spcPct val="90000"/>
              </a:lnSpc>
              <a:buFont typeface="Wingdings" pitchFamily="2" charset="2"/>
              <a:buNone/>
            </a:pPr>
            <a:r>
              <a:rPr lang="zh-CN" altLang="en-US" sz="3200" dirty="0"/>
              <a:t>	设共扩展了</a:t>
            </a:r>
            <a:r>
              <a:rPr lang="en-US" altLang="zh-CN" sz="3200" dirty="0"/>
              <a:t>d</a:t>
            </a:r>
            <a:r>
              <a:rPr lang="zh-CN" altLang="en-US" sz="3200" dirty="0"/>
              <a:t>层节点，共搜索了</a:t>
            </a:r>
            <a:r>
              <a:rPr lang="en-US" altLang="zh-CN" sz="3200" dirty="0"/>
              <a:t>N</a:t>
            </a:r>
            <a:r>
              <a:rPr lang="zh-CN" altLang="en-US" sz="3200" dirty="0"/>
              <a:t>个节点，则</a:t>
            </a:r>
            <a:r>
              <a:rPr lang="en-US" altLang="zh-CN" sz="3200" dirty="0"/>
              <a:t>:</a:t>
            </a:r>
          </a:p>
          <a:p>
            <a:pPr eaLnBrk="1" hangingPunct="1">
              <a:lnSpc>
                <a:spcPct val="90000"/>
              </a:lnSpc>
              <a:buFont typeface="Wingdings" pitchFamily="2" charset="2"/>
              <a:buNone/>
            </a:pPr>
            <a:r>
              <a:rPr lang="en-US" altLang="zh-CN" sz="3200" dirty="0"/>
              <a:t>		</a:t>
            </a:r>
          </a:p>
          <a:p>
            <a:pPr eaLnBrk="1" hangingPunct="1">
              <a:lnSpc>
                <a:spcPct val="90000"/>
              </a:lnSpc>
              <a:buFont typeface="Wingdings" pitchFamily="2" charset="2"/>
              <a:buNone/>
            </a:pPr>
            <a:r>
              <a:rPr lang="en-US" altLang="zh-CN" sz="3200" dirty="0"/>
              <a:t>	</a:t>
            </a:r>
            <a:r>
              <a:rPr lang="zh-CN" altLang="en-US" sz="3200" dirty="0"/>
              <a:t>其中，</a:t>
            </a:r>
            <a:r>
              <a:rPr lang="en-US" altLang="zh-CN" sz="3200" dirty="0"/>
              <a:t>b*</a:t>
            </a:r>
            <a:r>
              <a:rPr lang="zh-CN" altLang="en-US" sz="3200" dirty="0"/>
              <a:t>称为平均分叉数。</a:t>
            </a:r>
          </a:p>
          <a:p>
            <a:pPr eaLnBrk="1" hangingPunct="1">
              <a:lnSpc>
                <a:spcPct val="90000"/>
              </a:lnSpc>
            </a:pPr>
            <a:r>
              <a:rPr lang="en-US" altLang="zh-CN" sz="3200" dirty="0"/>
              <a:t>b*</a:t>
            </a:r>
            <a:r>
              <a:rPr lang="zh-CN" altLang="en-US" sz="3200" dirty="0"/>
              <a:t>越小，说明</a:t>
            </a:r>
            <a:r>
              <a:rPr lang="en-US" altLang="zh-CN" sz="3200" dirty="0"/>
              <a:t>h</a:t>
            </a:r>
            <a:r>
              <a:rPr lang="zh-CN" altLang="en-US" sz="3200" dirty="0"/>
              <a:t>效果越好。</a:t>
            </a:r>
          </a:p>
          <a:p>
            <a:pPr eaLnBrk="1" hangingPunct="1">
              <a:lnSpc>
                <a:spcPct val="90000"/>
              </a:lnSpc>
            </a:pPr>
            <a:r>
              <a:rPr lang="zh-CN" altLang="en-US" sz="3200" dirty="0"/>
              <a:t>实验表明，</a:t>
            </a:r>
            <a:r>
              <a:rPr lang="en-US" altLang="zh-CN" sz="3200" dirty="0"/>
              <a:t>b*</a:t>
            </a:r>
            <a:r>
              <a:rPr lang="zh-CN" altLang="en-US" sz="3200" dirty="0"/>
              <a:t>是一个比较稳定的常数，同一问题基本不随问题规模变化。</a:t>
            </a:r>
          </a:p>
        </p:txBody>
      </p:sp>
      <p:graphicFrame>
        <p:nvGraphicFramePr>
          <p:cNvPr id="18434" name="Object 6"/>
          <p:cNvGraphicFramePr>
            <a:graphicFrameLocks noChangeAspect="1"/>
          </p:cNvGraphicFramePr>
          <p:nvPr/>
        </p:nvGraphicFramePr>
        <p:xfrm>
          <a:off x="4184888" y="3085525"/>
          <a:ext cx="3313113" cy="552450"/>
        </p:xfrm>
        <a:graphic>
          <a:graphicData uri="http://schemas.openxmlformats.org/presentationml/2006/ole">
            <mc:AlternateContent xmlns:mc="http://schemas.openxmlformats.org/markup-compatibility/2006">
              <mc:Choice xmlns:v="urn:schemas-microsoft-com:vml" Requires="v">
                <p:oleObj spid="_x0000_s15370" name="公式" r:id="rId4" imgW="1384200" imgH="266400" progId="Equation.3">
                  <p:embed/>
                </p:oleObj>
              </mc:Choice>
              <mc:Fallback>
                <p:oleObj name="公式" r:id="rId4" imgW="1384200" imgH="266400" progId="Equation.3">
                  <p:embed/>
                  <p:pic>
                    <p:nvPicPr>
                      <p:cNvPr id="18434"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4888" y="3085525"/>
                        <a:ext cx="3313113"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5"/>
          <p:cNvSpPr>
            <a:spLocks noGrp="1"/>
          </p:cNvSpPr>
          <p:nvPr>
            <p:ph type="sldNum" sz="quarter" idx="12"/>
          </p:nvPr>
        </p:nvSpPr>
        <p:spPr>
          <a:noFill/>
        </p:spPr>
        <p:txBody>
          <a:bodyPr/>
          <a:lstStyle/>
          <a:p>
            <a:fld id="{C24D92D9-4B35-4799-8E47-F994212DB81D}" type="slidenum">
              <a:rPr lang="en-US" altLang="zh-CN" smtClean="0">
                <a:ea typeface="黑体" pitchFamily="49" charset="-122"/>
              </a:rPr>
              <a:pPr/>
              <a:t>58</a:t>
            </a:fld>
            <a:endParaRPr lang="en-US" altLang="zh-CN">
              <a:ea typeface="黑体" pitchFamily="49" charset="-122"/>
            </a:endParaRPr>
          </a:p>
        </p:txBody>
      </p:sp>
      <p:sp>
        <p:nvSpPr>
          <p:cNvPr id="172034" name="Rectangle 2"/>
          <p:cNvSpPr>
            <a:spLocks noGrp="1" noChangeArrowheads="1"/>
          </p:cNvSpPr>
          <p:nvPr>
            <p:ph type="title"/>
          </p:nvPr>
        </p:nvSpPr>
        <p:spPr>
          <a:xfrm>
            <a:off x="2209800" y="266700"/>
            <a:ext cx="7772400" cy="857250"/>
          </a:xfrm>
        </p:spPr>
        <p:txBody>
          <a:bodyPr/>
          <a:lstStyle/>
          <a:p>
            <a:pPr eaLnBrk="1" hangingPunct="1">
              <a:defRPr/>
            </a:pPr>
            <a:r>
              <a:rPr lang="zh-CN" altLang="en-US"/>
              <a:t>对</a:t>
            </a:r>
            <a:r>
              <a:rPr lang="en-US" altLang="zh-CN"/>
              <a:t>h</a:t>
            </a:r>
            <a:r>
              <a:rPr lang="zh-CN" altLang="en-US"/>
              <a:t>的评价举例</a:t>
            </a:r>
          </a:p>
        </p:txBody>
      </p:sp>
      <p:sp>
        <p:nvSpPr>
          <p:cNvPr id="78852" name="Rectangle 3"/>
          <p:cNvSpPr>
            <a:spLocks noGrp="1" noChangeArrowheads="1"/>
          </p:cNvSpPr>
          <p:nvPr>
            <p:ph type="body" idx="1"/>
          </p:nvPr>
        </p:nvSpPr>
        <p:spPr>
          <a:xfrm>
            <a:off x="2209800" y="1181100"/>
            <a:ext cx="7772400" cy="4914900"/>
          </a:xfrm>
        </p:spPr>
        <p:txBody>
          <a:bodyPr/>
          <a:lstStyle/>
          <a:p>
            <a:pPr eaLnBrk="1" hangingPunct="1">
              <a:buFont typeface="Wingdings" pitchFamily="2" charset="2"/>
              <a:buNone/>
            </a:pPr>
            <a:r>
              <a:rPr lang="zh-CN" altLang="en-US" sz="3200" dirty="0"/>
              <a:t>例：</a:t>
            </a:r>
            <a:r>
              <a:rPr lang="en-US" altLang="zh-CN" sz="3200" dirty="0"/>
              <a:t>8</a:t>
            </a:r>
            <a:r>
              <a:rPr lang="zh-CN" altLang="en-US" sz="3200" dirty="0"/>
              <a:t>数码问题，随机产生若干初始状态。</a:t>
            </a:r>
          </a:p>
          <a:p>
            <a:pPr eaLnBrk="1" hangingPunct="1">
              <a:buFont typeface="Wingdings" pitchFamily="2" charset="2"/>
              <a:buNone/>
            </a:pPr>
            <a:endParaRPr lang="zh-CN" altLang="en-US" sz="3200" dirty="0"/>
          </a:p>
          <a:p>
            <a:pPr eaLnBrk="1" hangingPunct="1"/>
            <a:r>
              <a:rPr lang="zh-CN" altLang="en-US" sz="3200" dirty="0"/>
              <a:t>使用</a:t>
            </a:r>
            <a:r>
              <a:rPr lang="en-US" altLang="zh-CN" sz="3200" dirty="0"/>
              <a:t>h</a:t>
            </a:r>
            <a:r>
              <a:rPr lang="en-US" altLang="zh-CN" sz="3200" baseline="-25000" dirty="0"/>
              <a:t>1</a:t>
            </a:r>
            <a:r>
              <a:rPr lang="zh-CN" altLang="en-US" sz="3200" dirty="0"/>
              <a:t>：</a:t>
            </a:r>
          </a:p>
          <a:p>
            <a:pPr eaLnBrk="1" hangingPunct="1">
              <a:buFont typeface="Wingdings" pitchFamily="2" charset="2"/>
              <a:buNone/>
            </a:pPr>
            <a:r>
              <a:rPr lang="zh-CN" altLang="en-US" sz="3200" dirty="0"/>
              <a:t>	</a:t>
            </a:r>
            <a:r>
              <a:rPr lang="en-US" altLang="zh-CN" sz="3200" dirty="0"/>
              <a:t>d=14,   N=539,	          b*=1.44;</a:t>
            </a:r>
          </a:p>
          <a:p>
            <a:pPr eaLnBrk="1" hangingPunct="1">
              <a:buFont typeface="Wingdings" pitchFamily="2" charset="2"/>
              <a:buNone/>
            </a:pPr>
            <a:r>
              <a:rPr lang="en-US" altLang="zh-CN" sz="3200" dirty="0"/>
              <a:t>   d=20,   N=7276</a:t>
            </a:r>
            <a:r>
              <a:rPr lang="zh-CN" altLang="en-US" sz="3200" dirty="0"/>
              <a:t>，   	</a:t>
            </a:r>
            <a:r>
              <a:rPr lang="en-US" altLang="zh-CN" sz="3200" dirty="0"/>
              <a:t>b*=1.47</a:t>
            </a:r>
            <a:r>
              <a:rPr lang="zh-CN" altLang="en-US" sz="3200" dirty="0"/>
              <a:t>；</a:t>
            </a:r>
          </a:p>
          <a:p>
            <a:pPr eaLnBrk="1" hangingPunct="1"/>
            <a:r>
              <a:rPr lang="zh-CN" altLang="en-US" sz="3200" dirty="0"/>
              <a:t>使用</a:t>
            </a:r>
            <a:r>
              <a:rPr lang="en-US" altLang="zh-CN" sz="3200" dirty="0"/>
              <a:t>h</a:t>
            </a:r>
            <a:r>
              <a:rPr lang="en-US" altLang="zh-CN" sz="3200" baseline="-25000" dirty="0"/>
              <a:t>2</a:t>
            </a:r>
            <a:r>
              <a:rPr lang="zh-CN" altLang="en-US" sz="3200" dirty="0"/>
              <a:t>：</a:t>
            </a:r>
          </a:p>
          <a:p>
            <a:pPr eaLnBrk="1" hangingPunct="1">
              <a:buFont typeface="Wingdings" pitchFamily="2" charset="2"/>
              <a:buNone/>
            </a:pPr>
            <a:r>
              <a:rPr lang="zh-CN" altLang="en-US" sz="3200" dirty="0"/>
              <a:t>	</a:t>
            </a:r>
            <a:r>
              <a:rPr lang="en-US" altLang="zh-CN" sz="3200" dirty="0"/>
              <a:t>d=14,   N=113, 	b*=1.23;</a:t>
            </a:r>
          </a:p>
          <a:p>
            <a:pPr eaLnBrk="1" hangingPunct="1">
              <a:buFont typeface="Wingdings" pitchFamily="2" charset="2"/>
              <a:buNone/>
            </a:pPr>
            <a:r>
              <a:rPr lang="en-US" altLang="zh-CN" sz="3200" dirty="0"/>
              <a:t>	d=20,   N=676,	          b*=1.27</a:t>
            </a:r>
          </a:p>
          <a:p>
            <a:pPr eaLnBrk="1" hangingPunct="1">
              <a:buFont typeface="Wingdings" pitchFamily="2" charset="2"/>
              <a:buNone/>
            </a:pPr>
            <a:endParaRPr lang="en-US" altLang="zh-CN"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43467" y="321734"/>
            <a:ext cx="10905066" cy="1135737"/>
          </a:xfrm>
        </p:spPr>
        <p:txBody>
          <a:bodyPr>
            <a:normAutofit/>
          </a:bodyPr>
          <a:lstStyle/>
          <a:p>
            <a:pPr eaLnBrk="1" hangingPunct="1">
              <a:defRPr/>
            </a:pPr>
            <a:r>
              <a:rPr lang="zh-CN" altLang="en-US" sz="3600"/>
              <a:t>参考书目</a:t>
            </a:r>
          </a:p>
        </p:txBody>
      </p:sp>
      <p:sp>
        <p:nvSpPr>
          <p:cNvPr id="93188" name="Rectangle 3"/>
          <p:cNvSpPr>
            <a:spLocks noGrp="1" noChangeArrowheads="1"/>
          </p:cNvSpPr>
          <p:nvPr>
            <p:ph idx="1"/>
          </p:nvPr>
        </p:nvSpPr>
        <p:spPr>
          <a:xfrm>
            <a:off x="643467" y="1782981"/>
            <a:ext cx="10905066" cy="4393982"/>
          </a:xfrm>
        </p:spPr>
        <p:txBody>
          <a:bodyPr>
            <a:normAutofit/>
          </a:bodyPr>
          <a:lstStyle/>
          <a:p>
            <a:pPr eaLnBrk="1" hangingPunct="1"/>
            <a:r>
              <a:rPr lang="zh-CN" altLang="en-US" sz="2000" dirty="0"/>
              <a:t>吴飞，人工智能导论：模型与算法，高等教育出版社</a:t>
            </a:r>
            <a:endParaRPr lang="en-US" altLang="zh-CN" sz="2000" dirty="0"/>
          </a:p>
          <a:p>
            <a:pPr eaLnBrk="1" hangingPunct="1"/>
            <a:r>
              <a:rPr lang="zh-CN" altLang="en-US" sz="2000" dirty="0"/>
              <a:t>马少平，朱小燕，人工智能，清华大学出版社</a:t>
            </a:r>
            <a:endParaRPr lang="en-US" altLang="zh-CN" sz="2000" dirty="0"/>
          </a:p>
          <a:p>
            <a:r>
              <a:rPr lang="zh-CN" altLang="en-US" sz="2000" dirty="0"/>
              <a:t>李航，智能与计算，中国计算机学会通讯，</a:t>
            </a:r>
            <a:r>
              <a:rPr lang="en-US" altLang="zh-CN" sz="2000" dirty="0"/>
              <a:t>2019</a:t>
            </a:r>
            <a:r>
              <a:rPr lang="zh-CN" altLang="en-US" sz="2000" dirty="0"/>
              <a:t>年第一期</a:t>
            </a:r>
            <a:endParaRPr lang="en-US" altLang="zh-CN" sz="2000" dirty="0"/>
          </a:p>
          <a:p>
            <a:r>
              <a:rPr lang="zh-CN" altLang="en-US" sz="2000" dirty="0"/>
              <a:t>尼克，人工智能简史，人民邮电出版社</a:t>
            </a:r>
            <a:endParaRPr lang="en-US" altLang="zh-CN" sz="2000" dirty="0"/>
          </a:p>
          <a:p>
            <a:r>
              <a:rPr lang="en-US" altLang="zh-CN" sz="2000" dirty="0"/>
              <a:t>Bergen B., Louder Than Words: The New Science of How the Mind Makes Meaning, Basic Books, 2012</a:t>
            </a:r>
          </a:p>
          <a:p>
            <a:r>
              <a:rPr lang="en-US" altLang="zh-CN" sz="2000" dirty="0"/>
              <a:t>Stuart </a:t>
            </a:r>
            <a:r>
              <a:rPr lang="en-US" altLang="zh-CN" sz="2000" dirty="0" err="1"/>
              <a:t>J.Russell</a:t>
            </a:r>
            <a:r>
              <a:rPr lang="en-US" altLang="zh-CN" sz="2000" dirty="0"/>
              <a:t>, Peter </a:t>
            </a:r>
            <a:r>
              <a:rPr lang="en-US" altLang="zh-CN" sz="2000" dirty="0" err="1"/>
              <a:t>Norvig</a:t>
            </a:r>
            <a:r>
              <a:rPr lang="en-US" altLang="zh-CN" sz="2000" dirty="0"/>
              <a:t>. Artificial Intelligence: a Modern Approach, Third Edition. Pearson Education Limited. 2016. </a:t>
            </a:r>
            <a:endParaRPr lang="zh-CN" altLang="zh-CN" sz="2000" dirty="0"/>
          </a:p>
          <a:p>
            <a:r>
              <a:rPr lang="en-US" altLang="zh-CN" sz="2000" dirty="0"/>
              <a:t>Richard S. Sutton and Andrew G. </a:t>
            </a:r>
            <a:r>
              <a:rPr lang="en-US" altLang="zh-CN" sz="2000" dirty="0" err="1"/>
              <a:t>Barto</a:t>
            </a:r>
            <a:r>
              <a:rPr lang="en-US" altLang="zh-CN" sz="2000" dirty="0"/>
              <a:t>. Reinforcement Learning: An Introduction. Second Edition. MIT Press, 2018</a:t>
            </a:r>
            <a:endParaRPr lang="zh-CN" altLang="zh-CN" sz="2000" dirty="0"/>
          </a:p>
        </p:txBody>
      </p:sp>
      <p:sp>
        <p:nvSpPr>
          <p:cNvPr id="93186" name="灯片编号占位符 5"/>
          <p:cNvSpPr>
            <a:spLocks noGrp="1"/>
          </p:cNvSpPr>
          <p:nvPr>
            <p:ph type="sldNum" sz="quarter" idx="12"/>
          </p:nvPr>
        </p:nvSpPr>
        <p:spPr>
          <a:xfrm>
            <a:off x="8805333" y="6356350"/>
            <a:ext cx="2743200" cy="365125"/>
          </a:xfrm>
        </p:spPr>
        <p:txBody>
          <a:bodyPr>
            <a:normAutofit/>
          </a:bodyPr>
          <a:lstStyle/>
          <a:p>
            <a:pPr>
              <a:spcAft>
                <a:spcPts val="600"/>
              </a:spcAft>
            </a:pPr>
            <a:fld id="{FEAF9F01-5A7A-44BE-8F85-32FBB822075E}" type="slidenum">
              <a:rPr lang="en-US" altLang="zh-CN" smtClean="0"/>
              <a:pPr>
                <a:spcAft>
                  <a:spcPts val="600"/>
                </a:spcAft>
              </a:pPr>
              <a:t>59</a:t>
            </a:fld>
            <a:endParaRPr lang="en-US" altLang="zh-CN"/>
          </a:p>
        </p:txBody>
      </p:sp>
    </p:spTree>
    <p:extLst>
      <p:ext uri="{BB962C8B-B14F-4D97-AF65-F5344CB8AC3E}">
        <p14:creationId xmlns:p14="http://schemas.microsoft.com/office/powerpoint/2010/main" val="1241044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itchFamily="18" charset="0"/>
                <a:cs typeface="Times New Roman" pitchFamily="18" charset="0"/>
              </a:rPr>
              <a:t>搜索问题</a:t>
            </a:r>
            <a:endParaRPr lang="zh-CN" altLang="en-US" dirty="0"/>
          </a:p>
        </p:txBody>
      </p:sp>
      <p:grpSp>
        <p:nvGrpSpPr>
          <p:cNvPr id="134146" name="Group 2"/>
          <p:cNvGrpSpPr>
            <a:grpSpLocks/>
          </p:cNvGrpSpPr>
          <p:nvPr/>
        </p:nvGrpSpPr>
        <p:grpSpPr bwMode="auto">
          <a:xfrm>
            <a:off x="4121150" y="1918572"/>
            <a:ext cx="4850785" cy="4157763"/>
            <a:chOff x="3240" y="3060"/>
            <a:chExt cx="4770" cy="4620"/>
          </a:xfrm>
        </p:grpSpPr>
        <p:sp>
          <p:nvSpPr>
            <p:cNvPr id="134147" name="AutoShape 3"/>
            <p:cNvSpPr>
              <a:spLocks noChangeArrowheads="1"/>
            </p:cNvSpPr>
            <p:nvPr/>
          </p:nvSpPr>
          <p:spPr bwMode="auto">
            <a:xfrm>
              <a:off x="3240" y="3555"/>
              <a:ext cx="3060" cy="3495"/>
            </a:xfrm>
            <a:prstGeom prst="flowChartExtract">
              <a:avLst/>
            </a:prstGeom>
            <a:no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148" name="Freeform 4"/>
            <p:cNvSpPr>
              <a:spLocks/>
            </p:cNvSpPr>
            <p:nvPr/>
          </p:nvSpPr>
          <p:spPr bwMode="auto">
            <a:xfrm>
              <a:off x="3780" y="3585"/>
              <a:ext cx="990" cy="3465"/>
            </a:xfrm>
            <a:custGeom>
              <a:avLst/>
              <a:gdLst/>
              <a:ahLst/>
              <a:cxnLst>
                <a:cxn ang="0">
                  <a:pos x="990" y="0"/>
                </a:cxn>
                <a:cxn ang="0">
                  <a:pos x="840" y="630"/>
                </a:cxn>
                <a:cxn ang="0">
                  <a:pos x="825" y="975"/>
                </a:cxn>
                <a:cxn ang="0">
                  <a:pos x="810" y="1500"/>
                </a:cxn>
                <a:cxn ang="0">
                  <a:pos x="660" y="1785"/>
                </a:cxn>
                <a:cxn ang="0">
                  <a:pos x="390" y="2055"/>
                </a:cxn>
                <a:cxn ang="0">
                  <a:pos x="435" y="2535"/>
                </a:cxn>
                <a:cxn ang="0">
                  <a:pos x="360" y="3030"/>
                </a:cxn>
                <a:cxn ang="0">
                  <a:pos x="0" y="3465"/>
                </a:cxn>
              </a:cxnLst>
              <a:rect l="0" t="0" r="r" b="b"/>
              <a:pathLst>
                <a:path w="990" h="3465">
                  <a:moveTo>
                    <a:pt x="990" y="0"/>
                  </a:moveTo>
                  <a:lnTo>
                    <a:pt x="840" y="630"/>
                  </a:lnTo>
                  <a:lnTo>
                    <a:pt x="825" y="975"/>
                  </a:lnTo>
                  <a:lnTo>
                    <a:pt x="810" y="1500"/>
                  </a:lnTo>
                  <a:lnTo>
                    <a:pt x="660" y="1785"/>
                  </a:lnTo>
                  <a:lnTo>
                    <a:pt x="390" y="2055"/>
                  </a:lnTo>
                  <a:lnTo>
                    <a:pt x="435" y="2535"/>
                  </a:lnTo>
                  <a:lnTo>
                    <a:pt x="360" y="3030"/>
                  </a:lnTo>
                  <a:lnTo>
                    <a:pt x="0" y="3465"/>
                  </a:lnTo>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149" name="Freeform 5"/>
            <p:cNvSpPr>
              <a:spLocks/>
            </p:cNvSpPr>
            <p:nvPr/>
          </p:nvSpPr>
          <p:spPr bwMode="auto">
            <a:xfrm>
              <a:off x="4770" y="3600"/>
              <a:ext cx="870" cy="3450"/>
            </a:xfrm>
            <a:custGeom>
              <a:avLst/>
              <a:gdLst/>
              <a:ahLst/>
              <a:cxnLst>
                <a:cxn ang="0">
                  <a:pos x="0" y="0"/>
                </a:cxn>
                <a:cxn ang="0">
                  <a:pos x="45" y="465"/>
                </a:cxn>
                <a:cxn ang="0">
                  <a:pos x="195" y="975"/>
                </a:cxn>
                <a:cxn ang="0">
                  <a:pos x="285" y="1605"/>
                </a:cxn>
                <a:cxn ang="0">
                  <a:pos x="435" y="2280"/>
                </a:cxn>
                <a:cxn ang="0">
                  <a:pos x="705" y="2775"/>
                </a:cxn>
                <a:cxn ang="0">
                  <a:pos x="810" y="3180"/>
                </a:cxn>
                <a:cxn ang="0">
                  <a:pos x="870" y="3450"/>
                </a:cxn>
              </a:cxnLst>
              <a:rect l="0" t="0" r="r" b="b"/>
              <a:pathLst>
                <a:path w="870" h="3450">
                  <a:moveTo>
                    <a:pt x="0" y="0"/>
                  </a:moveTo>
                  <a:lnTo>
                    <a:pt x="45" y="465"/>
                  </a:lnTo>
                  <a:lnTo>
                    <a:pt x="195" y="975"/>
                  </a:lnTo>
                  <a:lnTo>
                    <a:pt x="285" y="1605"/>
                  </a:lnTo>
                  <a:lnTo>
                    <a:pt x="435" y="2280"/>
                  </a:lnTo>
                  <a:lnTo>
                    <a:pt x="705" y="2775"/>
                  </a:lnTo>
                  <a:lnTo>
                    <a:pt x="810" y="3180"/>
                  </a:lnTo>
                  <a:lnTo>
                    <a:pt x="870" y="3450"/>
                  </a:lnTo>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150" name="Freeform 6"/>
            <p:cNvSpPr>
              <a:spLocks/>
            </p:cNvSpPr>
            <p:nvPr/>
          </p:nvSpPr>
          <p:spPr bwMode="auto">
            <a:xfrm>
              <a:off x="4530" y="3555"/>
              <a:ext cx="585" cy="3495"/>
            </a:xfrm>
            <a:custGeom>
              <a:avLst/>
              <a:gdLst/>
              <a:ahLst/>
              <a:cxnLst>
                <a:cxn ang="0">
                  <a:pos x="240" y="0"/>
                </a:cxn>
                <a:cxn ang="0">
                  <a:pos x="180" y="720"/>
                </a:cxn>
                <a:cxn ang="0">
                  <a:pos x="345" y="1185"/>
                </a:cxn>
                <a:cxn ang="0">
                  <a:pos x="45" y="1905"/>
                </a:cxn>
                <a:cxn ang="0">
                  <a:pos x="585" y="2865"/>
                </a:cxn>
                <a:cxn ang="0">
                  <a:pos x="0" y="3495"/>
                </a:cxn>
              </a:cxnLst>
              <a:rect l="0" t="0" r="r" b="b"/>
              <a:pathLst>
                <a:path w="585" h="3495">
                  <a:moveTo>
                    <a:pt x="240" y="0"/>
                  </a:moveTo>
                  <a:lnTo>
                    <a:pt x="180" y="720"/>
                  </a:lnTo>
                  <a:lnTo>
                    <a:pt x="345" y="1185"/>
                  </a:lnTo>
                  <a:lnTo>
                    <a:pt x="45" y="1905"/>
                  </a:lnTo>
                  <a:lnTo>
                    <a:pt x="585" y="2865"/>
                  </a:lnTo>
                  <a:lnTo>
                    <a:pt x="0" y="3495"/>
                  </a:lnTo>
                </a:path>
              </a:pathLst>
            </a:custGeom>
            <a:noFill/>
            <a:ln w="9525" cap="flat">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zh-CN" altLang="en-US" dirty="0">
                <a:solidFill>
                  <a:srgbClr val="FF0000"/>
                </a:solidFill>
              </a:endParaRPr>
            </a:p>
          </p:txBody>
        </p:sp>
        <p:sp>
          <p:nvSpPr>
            <p:cNvPr id="134151" name="Line 7"/>
            <p:cNvSpPr>
              <a:spLocks noChangeShapeType="1"/>
            </p:cNvSpPr>
            <p:nvPr/>
          </p:nvSpPr>
          <p:spPr bwMode="auto">
            <a:xfrm flipV="1">
              <a:off x="5010" y="6705"/>
              <a:ext cx="540" cy="360"/>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152" name="Line 8"/>
            <p:cNvSpPr>
              <a:spLocks noChangeShapeType="1"/>
            </p:cNvSpPr>
            <p:nvPr/>
          </p:nvSpPr>
          <p:spPr bwMode="auto">
            <a:xfrm flipV="1">
              <a:off x="4635" y="6420"/>
              <a:ext cx="870" cy="630"/>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153" name="Line 9"/>
            <p:cNvSpPr>
              <a:spLocks noChangeShapeType="1"/>
            </p:cNvSpPr>
            <p:nvPr/>
          </p:nvSpPr>
          <p:spPr bwMode="auto">
            <a:xfrm flipV="1">
              <a:off x="4260" y="6225"/>
              <a:ext cx="1140" cy="825"/>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154" name="Line 10"/>
            <p:cNvSpPr>
              <a:spLocks noChangeShapeType="1"/>
            </p:cNvSpPr>
            <p:nvPr/>
          </p:nvSpPr>
          <p:spPr bwMode="auto">
            <a:xfrm flipV="1">
              <a:off x="3930" y="6060"/>
              <a:ext cx="1350" cy="990"/>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155" name="Line 11"/>
            <p:cNvSpPr>
              <a:spLocks noChangeShapeType="1"/>
            </p:cNvSpPr>
            <p:nvPr/>
          </p:nvSpPr>
          <p:spPr bwMode="auto">
            <a:xfrm flipV="1">
              <a:off x="4155" y="5880"/>
              <a:ext cx="1065" cy="750"/>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156" name="Line 12"/>
            <p:cNvSpPr>
              <a:spLocks noChangeShapeType="1"/>
            </p:cNvSpPr>
            <p:nvPr/>
          </p:nvSpPr>
          <p:spPr bwMode="auto">
            <a:xfrm flipV="1">
              <a:off x="4185" y="5655"/>
              <a:ext cx="975" cy="690"/>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157" name="Line 13"/>
            <p:cNvSpPr>
              <a:spLocks noChangeShapeType="1"/>
            </p:cNvSpPr>
            <p:nvPr/>
          </p:nvSpPr>
          <p:spPr bwMode="auto">
            <a:xfrm flipV="1">
              <a:off x="4215" y="5355"/>
              <a:ext cx="855" cy="645"/>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158" name="Line 14"/>
            <p:cNvSpPr>
              <a:spLocks noChangeShapeType="1"/>
            </p:cNvSpPr>
            <p:nvPr/>
          </p:nvSpPr>
          <p:spPr bwMode="auto">
            <a:xfrm flipV="1">
              <a:off x="4185" y="5085"/>
              <a:ext cx="840" cy="660"/>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159" name="Line 15"/>
            <p:cNvSpPr>
              <a:spLocks noChangeShapeType="1"/>
            </p:cNvSpPr>
            <p:nvPr/>
          </p:nvSpPr>
          <p:spPr bwMode="auto">
            <a:xfrm flipV="1">
              <a:off x="4545" y="4770"/>
              <a:ext cx="450" cy="405"/>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160" name="Line 16"/>
            <p:cNvSpPr>
              <a:spLocks noChangeShapeType="1"/>
            </p:cNvSpPr>
            <p:nvPr/>
          </p:nvSpPr>
          <p:spPr bwMode="auto">
            <a:xfrm flipV="1">
              <a:off x="4605" y="4500"/>
              <a:ext cx="330" cy="315"/>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161" name="Line 17"/>
            <p:cNvSpPr>
              <a:spLocks noChangeShapeType="1"/>
            </p:cNvSpPr>
            <p:nvPr/>
          </p:nvSpPr>
          <p:spPr bwMode="auto">
            <a:xfrm flipV="1">
              <a:off x="4620" y="4215"/>
              <a:ext cx="225" cy="240"/>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162" name="Line 18"/>
            <p:cNvSpPr>
              <a:spLocks noChangeShapeType="1"/>
            </p:cNvSpPr>
            <p:nvPr/>
          </p:nvSpPr>
          <p:spPr bwMode="auto">
            <a:xfrm flipV="1">
              <a:off x="4650" y="3945"/>
              <a:ext cx="150" cy="165"/>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163" name="Oval 19"/>
            <p:cNvSpPr>
              <a:spLocks noChangeArrowheads="1"/>
            </p:cNvSpPr>
            <p:nvPr/>
          </p:nvSpPr>
          <p:spPr bwMode="auto">
            <a:xfrm>
              <a:off x="4485" y="6960"/>
              <a:ext cx="143" cy="143"/>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164" name="Oval 20"/>
            <p:cNvSpPr>
              <a:spLocks noChangeArrowheads="1"/>
            </p:cNvSpPr>
            <p:nvPr/>
          </p:nvSpPr>
          <p:spPr bwMode="auto">
            <a:xfrm>
              <a:off x="5025" y="6330"/>
              <a:ext cx="143" cy="143"/>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165" name="Oval 21"/>
            <p:cNvSpPr>
              <a:spLocks noChangeArrowheads="1"/>
            </p:cNvSpPr>
            <p:nvPr/>
          </p:nvSpPr>
          <p:spPr bwMode="auto">
            <a:xfrm>
              <a:off x="4515" y="5370"/>
              <a:ext cx="143" cy="143"/>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166" name="Oval 22"/>
            <p:cNvSpPr>
              <a:spLocks noChangeArrowheads="1"/>
            </p:cNvSpPr>
            <p:nvPr/>
          </p:nvSpPr>
          <p:spPr bwMode="auto">
            <a:xfrm>
              <a:off x="4815" y="4650"/>
              <a:ext cx="143" cy="143"/>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167" name="Oval 23"/>
            <p:cNvSpPr>
              <a:spLocks noChangeArrowheads="1"/>
            </p:cNvSpPr>
            <p:nvPr/>
          </p:nvSpPr>
          <p:spPr bwMode="auto">
            <a:xfrm>
              <a:off x="4650" y="4140"/>
              <a:ext cx="143" cy="143"/>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168" name="Text Box 24"/>
            <p:cNvSpPr txBox="1">
              <a:spLocks noChangeArrowheads="1"/>
            </p:cNvSpPr>
            <p:nvPr/>
          </p:nvSpPr>
          <p:spPr bwMode="auto">
            <a:xfrm>
              <a:off x="4455" y="3060"/>
              <a:ext cx="795" cy="48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US" altLang="zh-CN" b="1" dirty="0">
                  <a:latin typeface="Times New Roman" pitchFamily="18" charset="0"/>
                  <a:ea typeface="宋体" pitchFamily="2" charset="-122"/>
                  <a:cs typeface="宋体" pitchFamily="2" charset="-122"/>
                </a:rPr>
                <a:t>S</a:t>
              </a:r>
              <a:r>
                <a:rPr lang="en-US" altLang="zh-CN" b="1" baseline="-25000" dirty="0">
                  <a:latin typeface="Times New Roman" pitchFamily="18" charset="0"/>
                  <a:ea typeface="宋体" pitchFamily="2" charset="-122"/>
                  <a:cs typeface="宋体" pitchFamily="2" charset="-122"/>
                </a:rPr>
                <a:t>0</a:t>
              </a:r>
              <a:endParaRPr lang="zh-CN" altLang="zh-CN" sz="4000" b="1" dirty="0">
                <a:latin typeface="Arial" pitchFamily="34" charset="0"/>
                <a:ea typeface="宋体" pitchFamily="2" charset="-122"/>
                <a:cs typeface="宋体" pitchFamily="2" charset="-122"/>
              </a:endParaRPr>
            </a:p>
          </p:txBody>
        </p:sp>
        <p:sp>
          <p:nvSpPr>
            <p:cNvPr id="134169" name="AutoShape 25"/>
            <p:cNvSpPr>
              <a:spLocks noChangeArrowheads="1"/>
            </p:cNvSpPr>
            <p:nvPr/>
          </p:nvSpPr>
          <p:spPr bwMode="auto">
            <a:xfrm>
              <a:off x="6150" y="3585"/>
              <a:ext cx="1860" cy="450"/>
            </a:xfrm>
            <a:prstGeom prst="wedgeRectCallout">
              <a:avLst>
                <a:gd name="adj1" fmla="val -105644"/>
                <a:gd name="adj2" fmla="val 173333"/>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600" b="1">
                  <a:latin typeface="Times New Roman" pitchFamily="18" charset="0"/>
                  <a:ea typeface="宋体" pitchFamily="2" charset="-122"/>
                  <a:cs typeface="宋体" pitchFamily="2" charset="-122"/>
                </a:rPr>
                <a:t>问题全状态空间</a:t>
              </a:r>
              <a:endParaRPr lang="zh-CN" altLang="en-US" sz="3600" b="1">
                <a:latin typeface="Arial" pitchFamily="34" charset="0"/>
                <a:ea typeface="宋体" pitchFamily="2" charset="-122"/>
                <a:cs typeface="宋体" pitchFamily="2" charset="-122"/>
              </a:endParaRPr>
            </a:p>
          </p:txBody>
        </p:sp>
        <p:sp>
          <p:nvSpPr>
            <p:cNvPr id="134170" name="AutoShape 26"/>
            <p:cNvSpPr>
              <a:spLocks noChangeArrowheads="1"/>
            </p:cNvSpPr>
            <p:nvPr/>
          </p:nvSpPr>
          <p:spPr bwMode="auto">
            <a:xfrm>
              <a:off x="5940" y="4425"/>
              <a:ext cx="1260" cy="450"/>
            </a:xfrm>
            <a:prstGeom prst="wedgeRectCallout">
              <a:avLst>
                <a:gd name="adj1" fmla="val -132144"/>
                <a:gd name="adj2" fmla="val 173333"/>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600" b="1">
                  <a:latin typeface="Times New Roman" pitchFamily="18" charset="0"/>
                  <a:ea typeface="宋体" pitchFamily="2" charset="-122"/>
                  <a:cs typeface="宋体" pitchFamily="2" charset="-122"/>
                </a:rPr>
                <a:t>搜索空间</a:t>
              </a:r>
              <a:endParaRPr lang="zh-CN" altLang="en-US" sz="3600" b="1">
                <a:latin typeface="Arial" pitchFamily="34" charset="0"/>
                <a:ea typeface="宋体" pitchFamily="2" charset="-122"/>
                <a:cs typeface="宋体" pitchFamily="2" charset="-122"/>
              </a:endParaRPr>
            </a:p>
          </p:txBody>
        </p:sp>
        <p:sp>
          <p:nvSpPr>
            <p:cNvPr id="134171" name="AutoShape 27"/>
            <p:cNvSpPr>
              <a:spLocks noChangeArrowheads="1"/>
            </p:cNvSpPr>
            <p:nvPr/>
          </p:nvSpPr>
          <p:spPr bwMode="auto">
            <a:xfrm>
              <a:off x="6000" y="5130"/>
              <a:ext cx="1260" cy="450"/>
            </a:xfrm>
            <a:prstGeom prst="wedgeRectCallout">
              <a:avLst>
                <a:gd name="adj1" fmla="val -132144"/>
                <a:gd name="adj2" fmla="val 173333"/>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zh-CN" altLang="en-US" sz="1600" b="1">
                  <a:latin typeface="Times New Roman" pitchFamily="18" charset="0"/>
                  <a:ea typeface="宋体" pitchFamily="2" charset="-122"/>
                  <a:cs typeface="宋体" pitchFamily="2" charset="-122"/>
                </a:rPr>
                <a:t>解路径</a:t>
              </a:r>
              <a:endParaRPr lang="zh-CN" altLang="en-US" sz="3600" b="1">
                <a:latin typeface="Arial" pitchFamily="34" charset="0"/>
                <a:ea typeface="宋体" pitchFamily="2" charset="-122"/>
                <a:cs typeface="宋体" pitchFamily="2" charset="-122"/>
              </a:endParaRPr>
            </a:p>
          </p:txBody>
        </p:sp>
        <p:sp>
          <p:nvSpPr>
            <p:cNvPr id="134172" name="Text Box 28"/>
            <p:cNvSpPr txBox="1">
              <a:spLocks noChangeArrowheads="1"/>
            </p:cNvSpPr>
            <p:nvPr/>
          </p:nvSpPr>
          <p:spPr bwMode="auto">
            <a:xfrm>
              <a:off x="4170" y="7200"/>
              <a:ext cx="795" cy="48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US" altLang="zh-CN" b="1">
                  <a:latin typeface="Times New Roman" pitchFamily="18" charset="0"/>
                  <a:ea typeface="宋体" pitchFamily="2" charset="-122"/>
                  <a:cs typeface="宋体" pitchFamily="2" charset="-122"/>
                </a:rPr>
                <a:t>S</a:t>
              </a:r>
              <a:r>
                <a:rPr lang="en-US" altLang="zh-CN" b="1" baseline="-25000">
                  <a:latin typeface="Times New Roman" pitchFamily="18" charset="0"/>
                  <a:ea typeface="宋体" pitchFamily="2" charset="-122"/>
                  <a:cs typeface="宋体" pitchFamily="2" charset="-122"/>
                </a:rPr>
                <a:t>g</a:t>
              </a:r>
              <a:endParaRPr lang="zh-CN" altLang="zh-CN" sz="4000" b="1">
                <a:latin typeface="Arial" pitchFamily="34" charset="0"/>
                <a:ea typeface="宋体" pitchFamily="2" charset="-122"/>
                <a:cs typeface="宋体" pitchFamily="2" charset="-122"/>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A004C0A-672E-3F0C-E80E-3EF2A46E7ECD}"/>
              </a:ext>
            </a:extLst>
          </p:cNvPr>
          <p:cNvSpPr>
            <a:spLocks noGrp="1"/>
          </p:cNvSpPr>
          <p:nvPr>
            <p:ph type="title"/>
          </p:nvPr>
        </p:nvSpPr>
        <p:spPr/>
        <p:txBody>
          <a:bodyPr/>
          <a:lstStyle/>
          <a:p>
            <a:r>
              <a:rPr lang="zh-CN" altLang="en-US"/>
              <a:t>作业二：</a:t>
            </a:r>
            <a:endParaRPr lang="zh-CN" altLang="en-US" dirty="0"/>
          </a:p>
        </p:txBody>
      </p:sp>
      <p:sp>
        <p:nvSpPr>
          <p:cNvPr id="7" name="内容占位符 6">
            <a:extLst>
              <a:ext uri="{FF2B5EF4-FFF2-40B4-BE49-F238E27FC236}">
                <a16:creationId xmlns:a16="http://schemas.microsoft.com/office/drawing/2014/main" id="{54C393A9-1ECC-95EE-79A2-92EFDF1C4422}"/>
              </a:ext>
            </a:extLst>
          </p:cNvPr>
          <p:cNvSpPr>
            <a:spLocks noGrp="1"/>
          </p:cNvSpPr>
          <p:nvPr>
            <p:ph idx="1"/>
          </p:nvPr>
        </p:nvSpPr>
        <p:spPr/>
        <p:txBody>
          <a:bodyPr/>
          <a:lstStyle/>
          <a:p>
            <a:r>
              <a:rPr lang="zh-CN" altLang="en-US" dirty="0"/>
              <a:t>请从下面的初始状态出发，定义至少两种</a:t>
            </a:r>
            <a:r>
              <a:rPr lang="en-US" altLang="zh-CN" dirty="0"/>
              <a:t>h(n)</a:t>
            </a:r>
            <a:r>
              <a:rPr lang="zh-CN" altLang="en-US" dirty="0"/>
              <a:t>，使用</a:t>
            </a:r>
            <a:r>
              <a:rPr lang="en-US" altLang="zh-CN" dirty="0"/>
              <a:t>A</a:t>
            </a:r>
            <a:r>
              <a:rPr lang="zh-CN" altLang="en-US" dirty="0"/>
              <a:t>*算法求解八数码问题，画出类似于课件</a:t>
            </a:r>
            <a:r>
              <a:rPr lang="en-US" altLang="zh-CN"/>
              <a:t>50</a:t>
            </a:r>
            <a:r>
              <a:rPr lang="zh-CN" altLang="en-US"/>
              <a:t>页</a:t>
            </a:r>
            <a:r>
              <a:rPr lang="zh-CN" altLang="en-US" dirty="0"/>
              <a:t>的搜索过程，通过</a:t>
            </a:r>
            <a:r>
              <a:rPr lang="en-US" altLang="zh-CN" dirty="0"/>
              <a:t>k.ruc.edu.cn</a:t>
            </a:r>
            <a:r>
              <a:rPr lang="zh-CN" altLang="en-US" dirty="0"/>
              <a:t>提交，截止日期是本周日</a:t>
            </a:r>
            <a:r>
              <a:rPr lang="en-US" altLang="zh-CN" dirty="0"/>
              <a:t>9</a:t>
            </a:r>
            <a:r>
              <a:rPr lang="zh-CN" altLang="en-US" dirty="0"/>
              <a:t>月</a:t>
            </a:r>
            <a:r>
              <a:rPr lang="en-US" altLang="zh-CN" dirty="0"/>
              <a:t>26</a:t>
            </a:r>
            <a:r>
              <a:rPr lang="zh-CN" altLang="en-US" dirty="0"/>
              <a:t>日。</a:t>
            </a:r>
          </a:p>
        </p:txBody>
      </p:sp>
      <p:sp>
        <p:nvSpPr>
          <p:cNvPr id="5" name="Text Box 7">
            <a:extLst>
              <a:ext uri="{FF2B5EF4-FFF2-40B4-BE49-F238E27FC236}">
                <a16:creationId xmlns:a16="http://schemas.microsoft.com/office/drawing/2014/main" id="{24389735-6CFB-ED57-127B-FFCDA43BA15A}"/>
              </a:ext>
            </a:extLst>
          </p:cNvPr>
          <p:cNvSpPr txBox="1">
            <a:spLocks noChangeArrowheads="1"/>
          </p:cNvSpPr>
          <p:nvPr/>
        </p:nvSpPr>
        <p:spPr bwMode="auto">
          <a:xfrm>
            <a:off x="5174674" y="3598228"/>
            <a:ext cx="1752601" cy="1384995"/>
          </a:xfrm>
          <a:prstGeom prst="rect">
            <a:avLst/>
          </a:prstGeom>
          <a:noFill/>
          <a:ln w="9525">
            <a:solidFill>
              <a:schemeClr val="tx2"/>
            </a:solidFill>
            <a:miter lim="800000"/>
            <a:headEnd/>
            <a:tailEnd/>
          </a:ln>
        </p:spPr>
        <p:txBody>
          <a:bodyPr wrap="square" anchor="ctr">
            <a:spAutoFit/>
          </a:bodyPr>
          <a:lstStyle/>
          <a:p>
            <a:r>
              <a:rPr lang="en-US" altLang="zh-CN" sz="2800" b="1" dirty="0"/>
              <a:t>8    1     3</a:t>
            </a:r>
          </a:p>
          <a:p>
            <a:r>
              <a:rPr lang="en-US" altLang="zh-CN" sz="2800" b="1" dirty="0"/>
              <a:t>2    4    </a:t>
            </a:r>
          </a:p>
          <a:p>
            <a:r>
              <a:rPr lang="en-US" altLang="zh-CN" sz="2800" b="1" dirty="0"/>
              <a:t>7    6     5</a:t>
            </a:r>
          </a:p>
        </p:txBody>
      </p:sp>
    </p:spTree>
    <p:extLst>
      <p:ext uri="{BB962C8B-B14F-4D97-AF65-F5344CB8AC3E}">
        <p14:creationId xmlns:p14="http://schemas.microsoft.com/office/powerpoint/2010/main" val="3988918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A8B90A5-56C8-4350-B264-6125FB822D7F}"/>
              </a:ext>
            </a:extLst>
          </p:cNvPr>
          <p:cNvSpPr>
            <a:spLocks noGrp="1"/>
          </p:cNvSpPr>
          <p:nvPr>
            <p:ph type="ctrTitle"/>
          </p:nvPr>
        </p:nvSpPr>
        <p:spPr/>
        <p:txBody>
          <a:bodyPr/>
          <a:lstStyle/>
          <a:p>
            <a:r>
              <a:rPr lang="zh-CN" altLang="en-US" dirty="0"/>
              <a:t>谢谢！</a:t>
            </a:r>
          </a:p>
        </p:txBody>
      </p:sp>
    </p:spTree>
    <p:extLst>
      <p:ext uri="{BB962C8B-B14F-4D97-AF65-F5344CB8AC3E}">
        <p14:creationId xmlns:p14="http://schemas.microsoft.com/office/powerpoint/2010/main" val="38402373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ctrTitle"/>
              </p:nvPr>
            </p:nvSpPr>
            <p:spPr>
              <a:xfrm>
                <a:off x="-1" y="2137749"/>
                <a:ext cx="12192000" cy="1151676"/>
              </a:xfrm>
            </p:spPr>
            <p:txBody>
              <a:bodyPr>
                <a:noAutofit/>
              </a:bodyPr>
              <a:lstStyle/>
              <a:p>
                <a:pPr>
                  <a:lnSpc>
                    <a:spcPct val="150000"/>
                  </a:lnSpc>
                </a:pPr>
                <a:r>
                  <a:rPr kumimoji="1" lang="en-US" altLang="zh-CN" sz="4400" dirty="0">
                    <a:solidFill>
                      <a:srgbClr val="000000"/>
                    </a:solidFill>
                  </a:rPr>
                  <a:t>Empowering </a:t>
                </a:r>
                <a14:m>
                  <m:oMath xmlns:m="http://schemas.openxmlformats.org/officeDocument/2006/math">
                    <m:sSup>
                      <m:sSupPr>
                        <m:ctrlPr>
                          <a:rPr kumimoji="1" lang="en-US" altLang="zh-CN" sz="4400" i="1">
                            <a:solidFill>
                              <a:srgbClr val="000000"/>
                            </a:solidFill>
                            <a:latin typeface="Cambria Math" panose="02040503050406030204" pitchFamily="18" charset="0"/>
                          </a:rPr>
                        </m:ctrlPr>
                      </m:sSupPr>
                      <m:e>
                        <m:r>
                          <m:rPr>
                            <m:sty m:val="p"/>
                          </m:rPr>
                          <a:rPr kumimoji="1" lang="en-US" altLang="zh-CN" sz="4400" i="1">
                            <a:solidFill>
                              <a:srgbClr val="000000"/>
                            </a:solidFill>
                            <a:latin typeface="Cambria Math" panose="02040503050406030204" pitchFamily="18" charset="0"/>
                          </a:rPr>
                          <m:t>A</m:t>
                        </m:r>
                      </m:e>
                      <m:sup>
                        <m:r>
                          <a:rPr kumimoji="1" lang="en-US" altLang="zh-CN" sz="4400">
                            <a:solidFill>
                              <a:srgbClr val="000000"/>
                            </a:solidFill>
                            <a:latin typeface="Cambria Math" panose="02040503050406030204" pitchFamily="18" charset="0"/>
                          </a:rPr>
                          <m:t>∗</m:t>
                        </m:r>
                      </m:sup>
                    </m:sSup>
                    <m:r>
                      <a:rPr kumimoji="1" lang="en-US" altLang="zh-CN" sz="4400">
                        <a:solidFill>
                          <a:srgbClr val="000000"/>
                        </a:solidFill>
                        <a:latin typeface="Cambria Math" panose="02040503050406030204" pitchFamily="18" charset="0"/>
                      </a:rPr>
                      <m:t> </m:t>
                    </m:r>
                  </m:oMath>
                </a14:m>
                <a:r>
                  <a:rPr kumimoji="1" lang="en-US" altLang="zh-CN" sz="4400" dirty="0">
                    <a:solidFill>
                      <a:srgbClr val="000000"/>
                    </a:solidFill>
                  </a:rPr>
                  <a:t>Search Algorithms with Neural Networks for Personalized Route Recommendation</a:t>
                </a:r>
                <a:endParaRPr kumimoji="1" lang="zh-CN" altLang="en-US" sz="4400" dirty="0">
                  <a:solidFill>
                    <a:srgbClr val="000000"/>
                  </a:solidFill>
                </a:endParaRPr>
              </a:p>
            </p:txBody>
          </p:sp>
        </mc:Choice>
        <mc:Fallback xmlns="">
          <p:sp>
            <p:nvSpPr>
              <p:cNvPr id="2" name="标题 1"/>
              <p:cNvSpPr>
                <a:spLocks noGrp="1" noRot="1" noChangeAspect="1" noMove="1" noResize="1" noEditPoints="1" noAdjustHandles="1" noChangeArrowheads="1" noChangeShapeType="1" noTextEdit="1"/>
              </p:cNvSpPr>
              <p:nvPr>
                <p:ph type="ctrTitle"/>
              </p:nvPr>
            </p:nvSpPr>
            <p:spPr>
              <a:xfrm>
                <a:off x="-1" y="2137749"/>
                <a:ext cx="12192000" cy="1151676"/>
              </a:xfrm>
              <a:blipFill>
                <a:blip r:embed="rId3"/>
                <a:stretch>
                  <a:fillRect t="-71958" r="-500" b="-105291"/>
                </a:stretch>
              </a:blipFill>
            </p:spPr>
            <p:txBody>
              <a:bodyPr/>
              <a:lstStyle/>
              <a:p>
                <a:r>
                  <a:rPr lang="zh-CN" altLang="en-US">
                    <a:noFill/>
                  </a:rPr>
                  <a:t> </a:t>
                </a:r>
              </a:p>
            </p:txBody>
          </p:sp>
        </mc:Fallback>
      </mc:AlternateContent>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536" y="169548"/>
            <a:ext cx="5729569" cy="871891"/>
          </a:xfrm>
          <a:prstGeom prst="rect">
            <a:avLst/>
          </a:prstGeom>
        </p:spPr>
      </p:pic>
      <p:pic>
        <p:nvPicPr>
          <p:cNvPr id="7" name="Picture 4" descr="http://5b0988e595225.cdn.sohucs.com/images/20170810/fe24d78f5f82432a8607a494b6d15236.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09384" y="4861691"/>
            <a:ext cx="1287537" cy="12510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timgsa.baidu.com/timg?image&amp;quality=80&amp;size=b9999_10000&amp;sec=1559748920484&amp;di=bcf2973ee44438bf697aafae50dcc94d&amp;imgtype=0&amp;src=http%3A%2F%2Fimage.thepaper.cn%2Fwww%2Fimage%2F8%2F528%2F27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3799" y="4966231"/>
            <a:ext cx="1287537" cy="12875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文本框 8"/>
              <p:cNvSpPr txBox="1"/>
              <p:nvPr/>
            </p:nvSpPr>
            <p:spPr>
              <a:xfrm>
                <a:off x="1582616" y="4368648"/>
                <a:ext cx="9210638" cy="1251046"/>
              </a:xfrm>
              <a:prstGeom prst="rect">
                <a:avLst/>
              </a:prstGeom>
              <a:noFill/>
            </p:spPr>
            <p:txBody>
              <a:bodyPr wrap="square" lIns="91438" tIns="45719" rIns="91438" bIns="45719"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546A"/>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Jingyua</a:t>
                </a:r>
                <a:r>
                  <a:rPr kumimoji="0" lang="en-US" altLang="zh-CN" sz="2000" b="0" i="0" u="none" strike="noStrike" kern="1200" cap="none" spc="0" normalizeH="0" baseline="0" noProof="0" dirty="0" err="1">
                    <a:ln>
                      <a:noFill/>
                    </a:ln>
                    <a:solidFill>
                      <a:srgbClr val="44546A"/>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n</a:t>
                </a:r>
                <a:r>
                  <a:rPr kumimoji="0" lang="en-US" altLang="zh-CN" sz="2000" b="0" i="0" u="none" strike="noStrike" kern="1200" cap="none" spc="0" normalizeH="0" baseline="0" noProof="0" dirty="0">
                    <a:ln>
                      <a:noFill/>
                    </a:ln>
                    <a:solidFill>
                      <a:srgbClr val="44546A"/>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 Wang, Ning Wu, </a:t>
                </a:r>
                <a14:m>
                  <m:oMath xmlns:m="http://schemas.openxmlformats.org/officeDocument/2006/math">
                    <m:sSup>
                      <m:sSupPr>
                        <m:ctrlPr>
                          <a:rPr kumimoji="0" lang="en-US" altLang="zh-CN" sz="2000" b="0" i="1" u="none" strike="noStrike" kern="1200" cap="none" spc="0" normalizeH="0" baseline="0" noProof="0" smtClean="0">
                            <a:ln>
                              <a:noFill/>
                            </a:ln>
                            <a:solidFill>
                              <a:srgbClr val="44546A"/>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m:rPr>
                            <m:nor/>
                          </m:rPr>
                          <a:rPr kumimoji="0" lang="en-US" altLang="zh-CN" sz="2000" b="0" i="0" u="none" strike="noStrike" kern="1200" cap="none" spc="0" normalizeH="0" baseline="0" noProof="0" dirty="0">
                            <a:ln>
                              <a:noFill/>
                            </a:ln>
                            <a:solidFill>
                              <a:srgbClr val="44546A"/>
                            </a:solidFill>
                            <a:effectLst/>
                            <a:uLnTx/>
                            <a:uFillTx/>
                            <a:latin typeface="Arial" panose="020B0604020202020204" pitchFamily="34" charset="0"/>
                            <a:ea typeface="DengXian" panose="02010600030101010101" pitchFamily="2" charset="-122"/>
                            <a:cs typeface="+mn-cs"/>
                            <a:sym typeface="Arial" panose="020B0604020202020204" pitchFamily="34" charset="0"/>
                          </a:rPr>
                          <m:t>Wayne</m:t>
                        </m:r>
                        <m:r>
                          <m:rPr>
                            <m:nor/>
                          </m:rPr>
                          <a:rPr kumimoji="0" lang="en-US" altLang="zh-CN" sz="2000" b="0" i="0" u="none" strike="noStrike" kern="1200" cap="none" spc="0" normalizeH="0" baseline="0" noProof="0" dirty="0">
                            <a:ln>
                              <a:noFill/>
                            </a:ln>
                            <a:solidFill>
                              <a:srgbClr val="44546A"/>
                            </a:solidFill>
                            <a:effectLst/>
                            <a:uLnTx/>
                            <a:uFillTx/>
                            <a:latin typeface="Arial" panose="020B0604020202020204" pitchFamily="34" charset="0"/>
                            <a:ea typeface="DengXian" panose="02010600030101010101" pitchFamily="2" charset="-122"/>
                            <a:cs typeface="+mn-cs"/>
                            <a:sym typeface="Arial" panose="020B0604020202020204" pitchFamily="34" charset="0"/>
                          </a:rPr>
                          <m:t> </m:t>
                        </m:r>
                        <m:r>
                          <m:rPr>
                            <m:nor/>
                          </m:rPr>
                          <a:rPr kumimoji="0" lang="en-US" altLang="zh-CN" sz="2000" b="0" i="0" u="none" strike="noStrike" kern="1200" cap="none" spc="0" normalizeH="0" baseline="0" noProof="0" dirty="0">
                            <a:ln>
                              <a:noFill/>
                            </a:ln>
                            <a:solidFill>
                              <a:srgbClr val="44546A"/>
                            </a:solidFill>
                            <a:effectLst/>
                            <a:uLnTx/>
                            <a:uFillTx/>
                            <a:latin typeface="Arial" panose="020B0604020202020204" pitchFamily="34" charset="0"/>
                            <a:ea typeface="DengXian" panose="02010600030101010101" pitchFamily="2" charset="-122"/>
                            <a:cs typeface="+mn-cs"/>
                            <a:sym typeface="Arial" panose="020B0604020202020204" pitchFamily="34" charset="0"/>
                          </a:rPr>
                          <m:t>Xin</m:t>
                        </m:r>
                        <m:r>
                          <m:rPr>
                            <m:nor/>
                          </m:rPr>
                          <a:rPr kumimoji="0" lang="en-US" altLang="zh-CN" sz="2000" b="0" i="0" u="none" strike="noStrike" kern="1200" cap="none" spc="0" normalizeH="0" baseline="0" noProof="0" dirty="0">
                            <a:ln>
                              <a:noFill/>
                            </a:ln>
                            <a:solidFill>
                              <a:srgbClr val="44546A"/>
                            </a:solidFill>
                            <a:effectLst/>
                            <a:uLnTx/>
                            <a:uFillTx/>
                            <a:latin typeface="Arial" panose="020B0604020202020204" pitchFamily="34" charset="0"/>
                            <a:ea typeface="DengXian" panose="02010600030101010101" pitchFamily="2" charset="-122"/>
                            <a:cs typeface="+mn-cs"/>
                            <a:sym typeface="Arial" panose="020B0604020202020204" pitchFamily="34" charset="0"/>
                          </a:rPr>
                          <m:t> </m:t>
                        </m:r>
                        <m:r>
                          <m:rPr>
                            <m:nor/>
                          </m:rPr>
                          <a:rPr kumimoji="0" lang="en-US" altLang="zh-CN" sz="2000" b="0" i="0" u="none" strike="noStrike" kern="1200" cap="none" spc="0" normalizeH="0" baseline="0" noProof="0" dirty="0">
                            <a:ln>
                              <a:noFill/>
                            </a:ln>
                            <a:solidFill>
                              <a:srgbClr val="44546A"/>
                            </a:solidFill>
                            <a:effectLst/>
                            <a:uLnTx/>
                            <a:uFillTx/>
                            <a:latin typeface="Arial" panose="020B0604020202020204" pitchFamily="34" charset="0"/>
                            <a:ea typeface="DengXian" panose="02010600030101010101" pitchFamily="2" charset="-122"/>
                            <a:cs typeface="+mn-cs"/>
                            <a:sym typeface="Arial" panose="020B0604020202020204" pitchFamily="34" charset="0"/>
                          </a:rPr>
                          <m:t>Zhao</m:t>
                        </m:r>
                      </m:e>
                      <m:sup>
                        <m:r>
                          <a:rPr kumimoji="0" lang="en-US" altLang="zh-CN" sz="2000" b="0" i="1" u="none" strike="noStrike" kern="1200" cap="none" spc="0" normalizeH="0" baseline="0" noProof="0" smtClean="0">
                            <a:ln>
                              <a:noFill/>
                            </a:ln>
                            <a:solidFill>
                              <a:srgbClr val="44546A"/>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oMath>
                </a14:m>
                <a:r>
                  <a:rPr kumimoji="0" lang="en-US" altLang="zh-CN" sz="2000" b="0" i="0" u="none" strike="noStrike" kern="1200" cap="none" spc="0" normalizeH="0" baseline="0" noProof="0" dirty="0">
                    <a:ln>
                      <a:noFill/>
                    </a:ln>
                    <a:solidFill>
                      <a:srgbClr val="44546A"/>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 </a:t>
                </a:r>
                <a:r>
                  <a:rPr kumimoji="0" lang="en-US" altLang="zh-CN" sz="2000" b="0" i="0" u="none" strike="noStrike" kern="1200" cap="none" spc="0" normalizeH="0" baseline="0" noProof="0" dirty="0" err="1">
                    <a:ln>
                      <a:noFill/>
                    </a:ln>
                    <a:solidFill>
                      <a:srgbClr val="44546A"/>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Fanzhang</a:t>
                </a:r>
                <a:r>
                  <a:rPr kumimoji="0" lang="en-US" altLang="zh-CN" sz="2000" b="0" i="0" u="none" strike="noStrike" kern="1200" cap="none" spc="0" normalizeH="0" baseline="0" noProof="0" dirty="0">
                    <a:ln>
                      <a:noFill/>
                    </a:ln>
                    <a:solidFill>
                      <a:srgbClr val="44546A"/>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 Peng, Xin Lin</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546A"/>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     School of Computer Science and Engineering, </a:t>
                </a:r>
                <a:r>
                  <a:rPr kumimoji="0" lang="en-US" altLang="zh-CN" sz="2000" b="0" i="0" u="none" strike="noStrike" kern="1200" cap="none" spc="0" normalizeH="0" baseline="0" noProof="0" dirty="0" err="1">
                    <a:ln>
                      <a:noFill/>
                    </a:ln>
                    <a:solidFill>
                      <a:srgbClr val="44546A"/>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Beihang</a:t>
                </a:r>
                <a:r>
                  <a:rPr kumimoji="0" lang="en-US" altLang="zh-CN" sz="2000" b="0" i="0" u="none" strike="noStrike" kern="1200" cap="none" spc="0" normalizeH="0" baseline="0" noProof="0" dirty="0">
                    <a:ln>
                      <a:noFill/>
                    </a:ln>
                    <a:solidFill>
                      <a:srgbClr val="44546A"/>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 University                 </a:t>
                </a:r>
                <a14:m>
                  <m:oMath xmlns:m="http://schemas.openxmlformats.org/officeDocument/2006/math">
                    <m:sSup>
                      <m:sSupPr>
                        <m:ctrlPr>
                          <a:rPr kumimoji="0" lang="en-US" altLang="zh-CN" sz="2000" b="0" i="1" u="none" strike="noStrike" kern="1200" cap="none" spc="0" normalizeH="0" baseline="0" noProof="0" smtClean="0">
                            <a:ln>
                              <a:noFill/>
                            </a:ln>
                            <a:solidFill>
                              <a:srgbClr val="44546A"/>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m:rPr>
                            <m:nor/>
                          </m:rPr>
                          <a:rPr kumimoji="0" lang="en-US" altLang="zh-CN" sz="2000" b="0" i="0" u="none" strike="noStrike" kern="1200" cap="none" spc="0" normalizeH="0" baseline="0" noProof="0" dirty="0">
                            <a:ln>
                              <a:noFill/>
                            </a:ln>
                            <a:solidFill>
                              <a:srgbClr val="44546A"/>
                            </a:solidFill>
                            <a:effectLst/>
                            <a:uLnTx/>
                            <a:uFillTx/>
                            <a:latin typeface="Arial" panose="020B0604020202020204" pitchFamily="34" charset="0"/>
                            <a:ea typeface="DengXian" panose="02010600030101010101" pitchFamily="2" charset="-122"/>
                            <a:cs typeface="+mn-cs"/>
                            <a:sym typeface="Arial" panose="020B0604020202020204" pitchFamily="34" charset="0"/>
                          </a:rPr>
                          <m:t>School</m:t>
                        </m:r>
                        <m:r>
                          <m:rPr>
                            <m:nor/>
                          </m:rPr>
                          <a:rPr kumimoji="0" lang="en-US" altLang="zh-CN" sz="2000" b="0" i="0" u="none" strike="noStrike" kern="1200" cap="none" spc="0" normalizeH="0" baseline="0" noProof="0" dirty="0">
                            <a:ln>
                              <a:noFill/>
                            </a:ln>
                            <a:solidFill>
                              <a:srgbClr val="44546A"/>
                            </a:solidFill>
                            <a:effectLst/>
                            <a:uLnTx/>
                            <a:uFillTx/>
                            <a:latin typeface="Arial" panose="020B0604020202020204" pitchFamily="34" charset="0"/>
                            <a:ea typeface="DengXian" panose="02010600030101010101" pitchFamily="2" charset="-122"/>
                            <a:cs typeface="+mn-cs"/>
                            <a:sym typeface="Arial" panose="020B0604020202020204" pitchFamily="34" charset="0"/>
                          </a:rPr>
                          <m:t> </m:t>
                        </m:r>
                        <m:r>
                          <m:rPr>
                            <m:nor/>
                          </m:rPr>
                          <a:rPr kumimoji="0" lang="en-US" altLang="zh-CN" sz="2000" b="0" i="0" u="none" strike="noStrike" kern="1200" cap="none" spc="0" normalizeH="0" baseline="0" noProof="0" dirty="0">
                            <a:ln>
                              <a:noFill/>
                            </a:ln>
                            <a:solidFill>
                              <a:srgbClr val="44546A"/>
                            </a:solidFill>
                            <a:effectLst/>
                            <a:uLnTx/>
                            <a:uFillTx/>
                            <a:latin typeface="Arial" panose="020B0604020202020204" pitchFamily="34" charset="0"/>
                            <a:ea typeface="DengXian" panose="02010600030101010101" pitchFamily="2" charset="-122"/>
                            <a:cs typeface="+mn-cs"/>
                            <a:sym typeface="Arial" panose="020B0604020202020204" pitchFamily="34" charset="0"/>
                          </a:rPr>
                          <m:t>of</m:t>
                        </m:r>
                        <m:r>
                          <m:rPr>
                            <m:nor/>
                          </m:rPr>
                          <a:rPr kumimoji="0" lang="en-US" altLang="zh-CN" sz="2000" b="0" i="0" u="none" strike="noStrike" kern="1200" cap="none" spc="0" normalizeH="0" baseline="0" noProof="0" dirty="0">
                            <a:ln>
                              <a:noFill/>
                            </a:ln>
                            <a:solidFill>
                              <a:srgbClr val="44546A"/>
                            </a:solidFill>
                            <a:effectLst/>
                            <a:uLnTx/>
                            <a:uFillTx/>
                            <a:latin typeface="Arial" panose="020B0604020202020204" pitchFamily="34" charset="0"/>
                            <a:ea typeface="DengXian" panose="02010600030101010101" pitchFamily="2" charset="-122"/>
                            <a:cs typeface="+mn-cs"/>
                            <a:sym typeface="Arial" panose="020B0604020202020204" pitchFamily="34" charset="0"/>
                          </a:rPr>
                          <m:t> </m:t>
                        </m:r>
                        <m:r>
                          <m:rPr>
                            <m:nor/>
                          </m:rPr>
                          <a:rPr kumimoji="0" lang="en-US" altLang="zh-CN" sz="2000" b="0" i="0" u="none" strike="noStrike" kern="1200" cap="none" spc="0" normalizeH="0" baseline="0" noProof="0" dirty="0">
                            <a:ln>
                              <a:noFill/>
                            </a:ln>
                            <a:solidFill>
                              <a:srgbClr val="44546A"/>
                            </a:solidFill>
                            <a:effectLst/>
                            <a:uLnTx/>
                            <a:uFillTx/>
                            <a:latin typeface="Arial" panose="020B0604020202020204" pitchFamily="34" charset="0"/>
                            <a:ea typeface="DengXian" panose="02010600030101010101" pitchFamily="2" charset="-122"/>
                            <a:cs typeface="+mn-cs"/>
                            <a:sym typeface="Arial" panose="020B0604020202020204" pitchFamily="34" charset="0"/>
                          </a:rPr>
                          <m:t>Information</m:t>
                        </m:r>
                        <m:r>
                          <m:rPr>
                            <m:nor/>
                          </m:rPr>
                          <a:rPr kumimoji="0" lang="en-US" altLang="zh-CN" sz="2000" b="0" i="0" u="none" strike="noStrike" kern="1200" cap="none" spc="0" normalizeH="0" baseline="0" noProof="0" dirty="0">
                            <a:ln>
                              <a:noFill/>
                            </a:ln>
                            <a:solidFill>
                              <a:srgbClr val="44546A"/>
                            </a:solidFill>
                            <a:effectLst/>
                            <a:uLnTx/>
                            <a:uFillTx/>
                            <a:latin typeface="Arial" panose="020B0604020202020204" pitchFamily="34" charset="0"/>
                            <a:ea typeface="DengXian" panose="02010600030101010101" pitchFamily="2" charset="-122"/>
                            <a:cs typeface="+mn-cs"/>
                            <a:sym typeface="Arial" panose="020B0604020202020204" pitchFamily="34" charset="0"/>
                          </a:rPr>
                          <m:t>, </m:t>
                        </m:r>
                        <m:r>
                          <m:rPr>
                            <m:nor/>
                          </m:rPr>
                          <a:rPr kumimoji="0" lang="en-US" altLang="zh-CN" sz="2000" b="0" i="0" u="none" strike="noStrike" kern="1200" cap="none" spc="0" normalizeH="0" baseline="0" noProof="0" dirty="0">
                            <a:ln>
                              <a:noFill/>
                            </a:ln>
                            <a:solidFill>
                              <a:srgbClr val="44546A"/>
                            </a:solidFill>
                            <a:effectLst/>
                            <a:uLnTx/>
                            <a:uFillTx/>
                            <a:latin typeface="Arial" panose="020B0604020202020204" pitchFamily="34" charset="0"/>
                            <a:ea typeface="DengXian" panose="02010600030101010101" pitchFamily="2" charset="-122"/>
                            <a:cs typeface="+mn-cs"/>
                            <a:sym typeface="Arial" panose="020B0604020202020204" pitchFamily="34" charset="0"/>
                          </a:rPr>
                          <m:t>Renmin</m:t>
                        </m:r>
                        <m:r>
                          <m:rPr>
                            <m:nor/>
                          </m:rPr>
                          <a:rPr kumimoji="0" lang="en-US" altLang="zh-CN" sz="2000" b="0" i="0" u="none" strike="noStrike" kern="1200" cap="none" spc="0" normalizeH="0" baseline="0" noProof="0" dirty="0">
                            <a:ln>
                              <a:noFill/>
                            </a:ln>
                            <a:solidFill>
                              <a:srgbClr val="44546A"/>
                            </a:solidFill>
                            <a:effectLst/>
                            <a:uLnTx/>
                            <a:uFillTx/>
                            <a:latin typeface="Arial" panose="020B0604020202020204" pitchFamily="34" charset="0"/>
                            <a:ea typeface="DengXian" panose="02010600030101010101" pitchFamily="2" charset="-122"/>
                            <a:cs typeface="+mn-cs"/>
                            <a:sym typeface="Arial" panose="020B0604020202020204" pitchFamily="34" charset="0"/>
                          </a:rPr>
                          <m:t> </m:t>
                        </m:r>
                        <m:r>
                          <m:rPr>
                            <m:nor/>
                          </m:rPr>
                          <a:rPr kumimoji="0" lang="en-US" altLang="zh-CN" sz="2000" b="0" i="0" u="none" strike="noStrike" kern="1200" cap="none" spc="0" normalizeH="0" baseline="0" noProof="0" dirty="0">
                            <a:ln>
                              <a:noFill/>
                            </a:ln>
                            <a:solidFill>
                              <a:srgbClr val="44546A"/>
                            </a:solidFill>
                            <a:effectLst/>
                            <a:uLnTx/>
                            <a:uFillTx/>
                            <a:latin typeface="Arial" panose="020B0604020202020204" pitchFamily="34" charset="0"/>
                            <a:ea typeface="DengXian" panose="02010600030101010101" pitchFamily="2" charset="-122"/>
                            <a:cs typeface="+mn-cs"/>
                            <a:sym typeface="Arial" panose="020B0604020202020204" pitchFamily="34" charset="0"/>
                          </a:rPr>
                          <m:t>University</m:t>
                        </m:r>
                        <m:r>
                          <m:rPr>
                            <m:nor/>
                          </m:rPr>
                          <a:rPr kumimoji="0" lang="en-US" altLang="zh-CN" sz="2000" b="0" i="0" u="none" strike="noStrike" kern="1200" cap="none" spc="0" normalizeH="0" baseline="0" noProof="0" dirty="0">
                            <a:ln>
                              <a:noFill/>
                            </a:ln>
                            <a:solidFill>
                              <a:srgbClr val="44546A"/>
                            </a:solidFill>
                            <a:effectLst/>
                            <a:uLnTx/>
                            <a:uFillTx/>
                            <a:latin typeface="Arial" panose="020B0604020202020204" pitchFamily="34" charset="0"/>
                            <a:ea typeface="DengXian" panose="02010600030101010101" pitchFamily="2" charset="-122"/>
                            <a:cs typeface="+mn-cs"/>
                            <a:sym typeface="Arial" panose="020B0604020202020204" pitchFamily="34" charset="0"/>
                          </a:rPr>
                          <m:t> </m:t>
                        </m:r>
                        <m:r>
                          <m:rPr>
                            <m:nor/>
                          </m:rPr>
                          <a:rPr kumimoji="0" lang="en-US" altLang="zh-CN" sz="2000" b="0" i="0" u="none" strike="noStrike" kern="1200" cap="none" spc="0" normalizeH="0" baseline="0" noProof="0" dirty="0">
                            <a:ln>
                              <a:noFill/>
                            </a:ln>
                            <a:solidFill>
                              <a:srgbClr val="44546A"/>
                            </a:solidFill>
                            <a:effectLst/>
                            <a:uLnTx/>
                            <a:uFillTx/>
                            <a:latin typeface="Arial" panose="020B0604020202020204" pitchFamily="34" charset="0"/>
                            <a:ea typeface="DengXian" panose="02010600030101010101" pitchFamily="2" charset="-122"/>
                            <a:cs typeface="+mn-cs"/>
                            <a:sym typeface="Arial" panose="020B0604020202020204" pitchFamily="34" charset="0"/>
                          </a:rPr>
                          <m:t>of</m:t>
                        </m:r>
                        <m:r>
                          <m:rPr>
                            <m:nor/>
                          </m:rPr>
                          <a:rPr kumimoji="0" lang="en-US" altLang="zh-CN" sz="2000" b="0" i="0" u="none" strike="noStrike" kern="1200" cap="none" spc="0" normalizeH="0" baseline="0" noProof="0" dirty="0">
                            <a:ln>
                              <a:noFill/>
                            </a:ln>
                            <a:solidFill>
                              <a:srgbClr val="44546A"/>
                            </a:solidFill>
                            <a:effectLst/>
                            <a:uLnTx/>
                            <a:uFillTx/>
                            <a:latin typeface="Arial" panose="020B0604020202020204" pitchFamily="34" charset="0"/>
                            <a:ea typeface="DengXian" panose="02010600030101010101" pitchFamily="2" charset="-122"/>
                            <a:cs typeface="+mn-cs"/>
                            <a:sym typeface="Arial" panose="020B0604020202020204" pitchFamily="34" charset="0"/>
                          </a:rPr>
                          <m:t> </m:t>
                        </m:r>
                        <m:r>
                          <m:rPr>
                            <m:nor/>
                          </m:rPr>
                          <a:rPr kumimoji="0" lang="en-US" altLang="zh-CN" sz="2000" b="0" i="0" u="none" strike="noStrike" kern="1200" cap="none" spc="0" normalizeH="0" baseline="0" noProof="0" dirty="0">
                            <a:ln>
                              <a:noFill/>
                            </a:ln>
                            <a:solidFill>
                              <a:srgbClr val="44546A"/>
                            </a:solidFill>
                            <a:effectLst/>
                            <a:uLnTx/>
                            <a:uFillTx/>
                            <a:latin typeface="Arial" panose="020B0604020202020204" pitchFamily="34" charset="0"/>
                            <a:ea typeface="DengXian" panose="02010600030101010101" pitchFamily="2" charset="-122"/>
                            <a:cs typeface="+mn-cs"/>
                            <a:sym typeface="Arial" panose="020B0604020202020204" pitchFamily="34" charset="0"/>
                          </a:rPr>
                          <m:t>China</m:t>
                        </m:r>
                      </m:e>
                      <m:sup>
                        <m:r>
                          <a:rPr kumimoji="0" lang="en-US" altLang="zh-CN" sz="2000" b="0" i="1" u="none" strike="noStrike" kern="1200" cap="none" spc="0" normalizeH="0" baseline="0" noProof="0" smtClean="0">
                            <a:ln>
                              <a:noFill/>
                            </a:ln>
                            <a:solidFill>
                              <a:srgbClr val="44546A"/>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oMath>
                </a14:m>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1582616" y="4368648"/>
                <a:ext cx="9210638" cy="1251046"/>
              </a:xfrm>
              <a:prstGeom prst="rect">
                <a:avLst/>
              </a:prstGeom>
              <a:blipFill rotWithShape="1">
                <a:blip r:embed="rId7"/>
                <a:stretch>
                  <a:fillRect r="-6486" b="-4390"/>
                </a:stretch>
              </a:blipFill>
            </p:spPr>
            <p:txBody>
              <a:bodyPr/>
              <a:lstStyle/>
              <a:p>
                <a:r>
                  <a:rPr lang="zh-CN" altLang="en-US">
                    <a:noFill/>
                  </a:rPr>
                  <a:t> </a:t>
                </a:r>
                <a:endParaRPr lang="zh-CN" altLang="en-US">
                  <a:noFill/>
                </a:endParaRPr>
              </a:p>
            </p:txBody>
          </p:sp>
        </mc:Fallback>
      </mc:AlternateContent>
      <p:pic>
        <p:nvPicPr>
          <p:cNvPr id="10" name="Picture 8" descr="KDD 20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00052" y="108449"/>
            <a:ext cx="1658983" cy="6855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Image result for uber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2013" y="4700975"/>
            <a:ext cx="1258000" cy="12362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oogle map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6367" y="4722638"/>
            <a:ext cx="1064719" cy="10462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yelp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0307" y="4492680"/>
            <a:ext cx="2356797" cy="1689644"/>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377045" y="0"/>
            <a:ext cx="11389907"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Background: Personalized Route Recommendation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sp>
        <p:nvSpPr>
          <p:cNvPr id="26" name="圆角矩形 23"/>
          <p:cNvSpPr/>
          <p:nvPr/>
        </p:nvSpPr>
        <p:spPr>
          <a:xfrm rot="10800000" flipV="1">
            <a:off x="498026" y="1364589"/>
            <a:ext cx="310606"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7" name="文本框 26"/>
          <p:cNvSpPr txBox="1"/>
          <p:nvPr/>
        </p:nvSpPr>
        <p:spPr>
          <a:xfrm>
            <a:off x="943657" y="1234177"/>
            <a:ext cx="10304686" cy="864235"/>
          </a:xfrm>
          <a:prstGeom prst="rect">
            <a:avLst/>
          </a:prstGeom>
          <a:noFill/>
        </p:spPr>
        <p:txBody>
          <a:bodyPr wrap="square" lIns="91438" tIns="45719" rIns="91438" bIns="45719" rtlCol="0">
            <a:spAutoFit/>
          </a:bodyPr>
          <a:lstStyle/>
          <a:p>
            <a:pPr marL="0" marR="0" lvl="0" indent="0" algn="just" defTabSz="914400" rtl="0" eaLnBrk="1" fontAlgn="auto" latinLnBrk="0" hangingPunct="1">
              <a:lnSpc>
                <a:spcPct val="105000"/>
              </a:lnSpc>
              <a:spcBef>
                <a:spcPts val="1000"/>
              </a:spcBef>
              <a:spcAft>
                <a:spcPts val="0"/>
              </a:spcAft>
              <a:buClrTx/>
              <a:buSzTx/>
              <a:buFontTx/>
              <a:buNone/>
              <a:tabLst/>
              <a:defRPr/>
            </a:pPr>
            <a:r>
              <a:rPr kumimoji="0" lang="en-US" altLang="zh-CN" sz="2400" b="0" i="0" u="none" strike="noStrike" kern="15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Personalized Route Recommendation System has became one of the </a:t>
            </a:r>
            <a:r>
              <a:rPr kumimoji="0" lang="en-US" altLang="en-US" sz="2400" b="0" i="0" u="none" strike="noStrike" kern="15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most </a:t>
            </a:r>
            <a:r>
              <a:rPr kumimoji="0" lang="en-US" altLang="zh-CN" sz="2400" b="0" i="0" u="none" strike="noStrike" kern="15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core functions in many online applications, e.g., online map.</a:t>
            </a:r>
          </a:p>
        </p:txBody>
      </p:sp>
      <p:sp>
        <p:nvSpPr>
          <p:cNvPr id="28" name="圆角矩形 23"/>
          <p:cNvSpPr/>
          <p:nvPr/>
        </p:nvSpPr>
        <p:spPr>
          <a:xfrm rot="10800000" flipV="1">
            <a:off x="493787" y="2650685"/>
            <a:ext cx="336649"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9" name="文本框 28"/>
          <p:cNvSpPr txBox="1"/>
          <p:nvPr/>
        </p:nvSpPr>
        <p:spPr>
          <a:xfrm>
            <a:off x="939420" y="2508993"/>
            <a:ext cx="10304686" cy="1232002"/>
          </a:xfrm>
          <a:prstGeom prst="rect">
            <a:avLst/>
          </a:prstGeom>
          <a:noFill/>
        </p:spPr>
        <p:txBody>
          <a:bodyPr wrap="square" lIns="91438" tIns="45719" rIns="91438" bIns="45719" rtlCol="0">
            <a:spAutoFit/>
          </a:bodyPr>
          <a:lstStyle/>
          <a:p>
            <a:pPr marL="0" marR="0" lvl="0" indent="0" algn="just" defTabSz="914400" rtl="0" eaLnBrk="1" fontAlgn="auto" latinLnBrk="0" hangingPunct="1">
              <a:lnSpc>
                <a:spcPct val="105000"/>
              </a:lnSpc>
              <a:spcBef>
                <a:spcPts val="1000"/>
              </a:spcBef>
              <a:spcAft>
                <a:spcPts val="0"/>
              </a:spcAft>
              <a:buClrTx/>
              <a:buSzTx/>
              <a:buFontTx/>
              <a:buNone/>
              <a:tabLst/>
              <a:defRPr/>
            </a:pPr>
            <a:r>
              <a:rPr kumimoji="0" lang="en-US" altLang="zh-CN" sz="2400" b="0" i="0" u="none" strike="noStrike" kern="15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Personalized Route Recommendation aims to generate user-specific route suggestions on instant queries about the path planning from a source to a destination.</a:t>
            </a:r>
          </a:p>
        </p:txBody>
      </p:sp>
      <p:sp>
        <p:nvSpPr>
          <p:cNvPr id="30" name="AutoShape 2" descr="See the source image"/>
          <p:cNvSpPr>
            <a:spLocks noChangeAspect="1" noChangeArrowheads="1"/>
          </p:cNvSpPr>
          <p:nvPr/>
        </p:nvSpPr>
        <p:spPr bwMode="auto">
          <a:xfrm>
            <a:off x="4951180" y="3359622"/>
            <a:ext cx="1060078" cy="857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
        <p:nvSpPr>
          <p:cNvPr id="32" name="AutoShape 4" descr="See the source image"/>
          <p:cNvSpPr>
            <a:spLocks noChangeAspect="1" noChangeArrowheads="1"/>
          </p:cNvSpPr>
          <p:nvPr/>
        </p:nvSpPr>
        <p:spPr bwMode="auto">
          <a:xfrm>
            <a:off x="5503629" y="3359622"/>
            <a:ext cx="376917"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
        <p:nvSpPr>
          <p:cNvPr id="34" name="AutoShape 8" descr="See the source image"/>
          <p:cNvSpPr>
            <a:spLocks noChangeAspect="1" noChangeArrowheads="1"/>
          </p:cNvSpPr>
          <p:nvPr/>
        </p:nvSpPr>
        <p:spPr bwMode="auto">
          <a:xfrm>
            <a:off x="5656029" y="3512022"/>
            <a:ext cx="376917"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pic>
        <p:nvPicPr>
          <p:cNvPr id="35" name="图片 34" descr="图片包含 文字, 地图&#10;&#10;描述已自动生成"/>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36448" y="3975479"/>
            <a:ext cx="1462875" cy="2600424"/>
          </a:xfrm>
          <a:prstGeom prst="rect">
            <a:avLst/>
          </a:prstGeom>
        </p:spPr>
      </p:pic>
      <p:pic>
        <p:nvPicPr>
          <p:cNvPr id="36" name="图片 35" descr="图片包含 文字, 地图&#10;&#10;描述已自动生成"/>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86059" y="3975478"/>
            <a:ext cx="1462739" cy="2600425"/>
          </a:xfrm>
          <a:prstGeom prst="rect">
            <a:avLst/>
          </a:prstGeom>
        </p:spPr>
      </p:pic>
      <p:sp>
        <p:nvSpPr>
          <p:cNvPr id="37" name="椭圆 36"/>
          <p:cNvSpPr/>
          <p:nvPr/>
        </p:nvSpPr>
        <p:spPr>
          <a:xfrm>
            <a:off x="8845980" y="5674298"/>
            <a:ext cx="342900" cy="448488"/>
          </a:xfrm>
          <a:prstGeom prst="ellipse">
            <a:avLst/>
          </a:prstGeom>
          <a:solidFill>
            <a:schemeClr val="bg1">
              <a:alpha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pic>
        <p:nvPicPr>
          <p:cNvPr id="1026" name="Picture 2" descr="See the source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0987" y="4018234"/>
            <a:ext cx="1462739" cy="259828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par>
                                <p:cTn id="21" presetID="1" presetClass="entr" presetSubtype="0" fill="hold" grpId="0" nodeType="withEffect" nodePh="1">
                                  <p:stCondLst>
                                    <p:cond delay="0"/>
                                  </p:stCondLst>
                                  <p:endCondLst>
                                    <p:cond evt="begin" delay="0">
                                      <p:tn val="21"/>
                                    </p:cond>
                                  </p:end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nodePh="1">
                                  <p:stCondLst>
                                    <p:cond delay="0"/>
                                  </p:stCondLst>
                                  <p:endCondLst>
                                    <p:cond evt="begin" delay="0">
                                      <p:tn val="23"/>
                                    </p:cond>
                                  </p:end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nodePh="1">
                                  <p:stCondLst>
                                    <p:cond delay="0"/>
                                  </p:stCondLst>
                                  <p:endCondLst>
                                    <p:cond evt="begin" delay="0">
                                      <p:tn val="25"/>
                                    </p:cond>
                                  </p:end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0" grpId="0"/>
      <p:bldP spid="32" grpId="0"/>
      <p:bldP spid="34" grpId="0"/>
      <p:bldP spid="3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flipH="1">
            <a:off x="418933" y="32976"/>
            <a:ext cx="10296692"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Background: Recommendation Methods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sp>
        <p:nvSpPr>
          <p:cNvPr id="9" name="圆角矩形 23"/>
          <p:cNvSpPr/>
          <p:nvPr/>
        </p:nvSpPr>
        <p:spPr>
          <a:xfrm rot="10800000" flipV="1">
            <a:off x="324699" y="1267287"/>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 name="文本框 9"/>
          <p:cNvSpPr txBox="1"/>
          <p:nvPr/>
        </p:nvSpPr>
        <p:spPr>
          <a:xfrm>
            <a:off x="785289" y="1021021"/>
            <a:ext cx="10696096" cy="1055159"/>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Heuristic Search: </a:t>
            </a:r>
            <a:r>
              <a:rPr kumimoji="0" lang="en-US" altLang="zh-CN" sz="32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 basic recommendation method</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44546A"/>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 name="圆角矩形 23"/>
          <p:cNvSpPr/>
          <p:nvPr/>
        </p:nvSpPr>
        <p:spPr>
          <a:xfrm rot="10800000" flipV="1">
            <a:off x="503199" y="1885471"/>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2" name="文本框 11"/>
          <p:cNvSpPr txBox="1"/>
          <p:nvPr/>
        </p:nvSpPr>
        <p:spPr>
          <a:xfrm>
            <a:off x="785287" y="1657789"/>
            <a:ext cx="11983655" cy="525655"/>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Design cost function manually, and search an optimal path according to it.</a:t>
            </a:r>
            <a:endParaRPr kumimoji="0" lang="zh-CN" altLang="en-US"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13" name="圆角矩形 23"/>
          <p:cNvSpPr/>
          <p:nvPr/>
        </p:nvSpPr>
        <p:spPr>
          <a:xfrm rot="10800000" flipV="1">
            <a:off x="504444" y="2521193"/>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4" name="文本框 13"/>
          <p:cNvSpPr txBox="1"/>
          <p:nvPr/>
        </p:nvSpPr>
        <p:spPr>
          <a:xfrm>
            <a:off x="774807" y="2305183"/>
            <a:ext cx="11406711" cy="525655"/>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Difficult to utilize various kinds of context information in the search process.  </a:t>
            </a:r>
            <a:endParaRPr kumimoji="0" lang="zh-CN" altLang="en-US"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15" name="文本框 14"/>
          <p:cNvSpPr txBox="1"/>
          <p:nvPr/>
        </p:nvSpPr>
        <p:spPr>
          <a:xfrm>
            <a:off x="4967907" y="6211403"/>
            <a:ext cx="25827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44546A"/>
                </a:solidFill>
                <a:effectLst/>
                <a:uLnTx/>
                <a:uFillTx/>
                <a:latin typeface="Arial" panose="020B0604020202020204" pitchFamily="34" charset="0"/>
                <a:ea typeface="DengXian" panose="02010600030101010101" pitchFamily="2" charset="-122"/>
                <a:cs typeface="+mn-cs"/>
                <a:sym typeface="Arial" panose="020B0604020202020204" pitchFamily="34" charset="0"/>
              </a:rPr>
              <a:t>Search-based Method</a:t>
            </a:r>
            <a:endParaRPr kumimoji="0" lang="zh-CN" altLang="en-US" sz="1800" b="1"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sp>
        <p:nvSpPr>
          <p:cNvPr id="2" name="文本框 1"/>
          <p:cNvSpPr txBox="1"/>
          <p:nvPr/>
        </p:nvSpPr>
        <p:spPr>
          <a:xfrm>
            <a:off x="2723081" y="2970561"/>
            <a:ext cx="22448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rPr>
              <a:t>[Wei, 2012, KDD]</a:t>
            </a:r>
            <a:endParaRPr kumimoji="0" lang="zh-CN" altLang="en-US"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pic>
        <p:nvPicPr>
          <p:cNvPr id="7" name="图片 6" descr="图片包含 屏幕截图&#10;&#10;描述已自动生成"/>
          <p:cNvPicPr>
            <a:picLocks noChangeAspect="1"/>
          </p:cNvPicPr>
          <p:nvPr/>
        </p:nvPicPr>
        <p:blipFill>
          <a:blip r:embed="rId4"/>
          <a:stretch>
            <a:fillRect/>
          </a:stretch>
        </p:blipFill>
        <p:spPr>
          <a:xfrm>
            <a:off x="851328" y="3486613"/>
            <a:ext cx="4715951" cy="2357976"/>
          </a:xfrm>
          <a:prstGeom prst="rect">
            <a:avLst/>
          </a:prstGeom>
        </p:spPr>
      </p:pic>
      <p:pic>
        <p:nvPicPr>
          <p:cNvPr id="16" name="图片 15" descr="图片包含 文字&#10;&#10;描述已自动生成"/>
          <p:cNvPicPr>
            <a:picLocks noChangeAspect="1"/>
          </p:cNvPicPr>
          <p:nvPr/>
        </p:nvPicPr>
        <p:blipFill>
          <a:blip r:embed="rId5"/>
          <a:stretch>
            <a:fillRect/>
          </a:stretch>
        </p:blipFill>
        <p:spPr>
          <a:xfrm>
            <a:off x="6612431" y="3350084"/>
            <a:ext cx="4169034" cy="2494505"/>
          </a:xfrm>
          <a:prstGeom prst="rect">
            <a:avLst/>
          </a:prstGeom>
        </p:spPr>
      </p:pic>
      <p:sp>
        <p:nvSpPr>
          <p:cNvPr id="17" name="文本框 16"/>
          <p:cNvSpPr txBox="1"/>
          <p:nvPr/>
        </p:nvSpPr>
        <p:spPr>
          <a:xfrm>
            <a:off x="7839367" y="2980752"/>
            <a:ext cx="2567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rPr>
              <a:t>[Luo, 2013, SIGMOD]</a:t>
            </a:r>
            <a:endParaRPr kumimoji="0" lang="zh-CN" altLang="en-US"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p:bldP spid="1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9835" y="6092676"/>
            <a:ext cx="10894980" cy="461665"/>
          </a:xfrm>
          <a:prstGeom prst="rect">
            <a:avLst/>
          </a:prstGeom>
          <a:solidFill>
            <a:schemeClr val="accent4">
              <a:lumMod val="20000"/>
              <a:lumOff val="80000"/>
            </a:schemeClr>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E82528"/>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Neural network is a promising way to capture complex pattern in auxiliary data.</a:t>
            </a:r>
            <a:endParaRPr kumimoji="0" lang="zh-CN" altLang="en-US" sz="2400" b="0" i="0" u="none" strike="noStrike" kern="1200" cap="none" spc="0" normalizeH="0" baseline="0" noProof="0" dirty="0">
              <a:ln>
                <a:noFill/>
              </a:ln>
              <a:solidFill>
                <a:srgbClr val="E82528"/>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 name="文本框 5"/>
          <p:cNvSpPr txBox="1"/>
          <p:nvPr/>
        </p:nvSpPr>
        <p:spPr>
          <a:xfrm flipH="1">
            <a:off x="418933" y="32976"/>
            <a:ext cx="10296692"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Background: Recommendation Methods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sp>
        <p:nvSpPr>
          <p:cNvPr id="15" name="圆角矩形 23"/>
          <p:cNvSpPr/>
          <p:nvPr/>
        </p:nvSpPr>
        <p:spPr>
          <a:xfrm rot="10800000" flipV="1">
            <a:off x="324699" y="1001216"/>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6" name="文本框 15"/>
          <p:cNvSpPr txBox="1"/>
          <p:nvPr/>
        </p:nvSpPr>
        <p:spPr>
          <a:xfrm>
            <a:off x="788490" y="771315"/>
            <a:ext cx="10328188" cy="1055159"/>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Neural Network: </a:t>
            </a:r>
            <a:r>
              <a:rPr kumimoji="0" lang="en-US" altLang="zh-CN" sz="32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 rising recommendation method</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44546A"/>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7" name="圆角矩形 23"/>
          <p:cNvSpPr/>
          <p:nvPr/>
        </p:nvSpPr>
        <p:spPr>
          <a:xfrm rot="10800000" flipV="1">
            <a:off x="506399" y="1544313"/>
            <a:ext cx="206872"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8" name="文本框 17"/>
          <p:cNvSpPr txBox="1"/>
          <p:nvPr/>
        </p:nvSpPr>
        <p:spPr>
          <a:xfrm>
            <a:off x="883651" y="2000961"/>
            <a:ext cx="11143291" cy="1190580"/>
          </a:xfrm>
          <a:prstGeom prst="rect">
            <a:avLst/>
          </a:prstGeom>
          <a:noFill/>
        </p:spPr>
        <p:txBody>
          <a:bodyPr wrap="square" lIns="91438" tIns="45719" rIns="91438" bIns="45719" rtlCol="0">
            <a:spAutoFit/>
          </a:bodyPr>
          <a:lstStyle/>
          <a:p>
            <a:pPr marL="0" marR="0" lvl="0" indent="0" algn="just" defTabSz="914400" rtl="0" eaLnBrk="1" fontAlgn="auto" latinLnBrk="0" hangingPunct="1">
              <a:lnSpc>
                <a:spcPct val="105000"/>
              </a:lnSpc>
              <a:spcBef>
                <a:spcPts val="1000"/>
              </a:spcBef>
              <a:spcAft>
                <a:spcPts val="0"/>
              </a:spcAft>
              <a:buClrTx/>
              <a:buSzTx/>
              <a:buFontTx/>
              <a:buNone/>
              <a:tabLst/>
              <a:defRPr/>
            </a:pPr>
            <a:r>
              <a:rPr kumimoji="0" lang="en-US" altLang="zh-CN" sz="2400" b="0" i="0" u="none" strike="noStrike" kern="15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Sequential neural models have been widely used for modeling sequential trajectory data.</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9" name="圆角矩形 23"/>
          <p:cNvSpPr/>
          <p:nvPr/>
        </p:nvSpPr>
        <p:spPr>
          <a:xfrm rot="10800000" flipV="1">
            <a:off x="503199" y="2177317"/>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0" name="文本框 19"/>
          <p:cNvSpPr txBox="1"/>
          <p:nvPr/>
        </p:nvSpPr>
        <p:spPr>
          <a:xfrm>
            <a:off x="904825" y="1404849"/>
            <a:ext cx="9210638" cy="525655"/>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Focus on one-step or short-term location prediction. </a:t>
            </a:r>
            <a:endParaRPr kumimoji="0" lang="zh-CN" altLang="en-US"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pic>
        <p:nvPicPr>
          <p:cNvPr id="7" name="图片 6" descr="图片包含 屏幕截图&#10;&#10;描述已自动生成"/>
          <p:cNvPicPr>
            <a:picLocks noChangeAspect="1"/>
          </p:cNvPicPr>
          <p:nvPr/>
        </p:nvPicPr>
        <p:blipFill>
          <a:blip r:embed="rId4"/>
          <a:stretch>
            <a:fillRect/>
          </a:stretch>
        </p:blipFill>
        <p:spPr>
          <a:xfrm>
            <a:off x="8143875" y="3129800"/>
            <a:ext cx="2497724" cy="2295702"/>
          </a:xfrm>
          <a:prstGeom prst="rect">
            <a:avLst/>
          </a:prstGeom>
        </p:spPr>
      </p:pic>
      <p:sp>
        <p:nvSpPr>
          <p:cNvPr id="14" name="文本框 13"/>
          <p:cNvSpPr txBox="1"/>
          <p:nvPr/>
        </p:nvSpPr>
        <p:spPr>
          <a:xfrm>
            <a:off x="4812611" y="5425502"/>
            <a:ext cx="351891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44546A"/>
                </a:solidFill>
                <a:effectLst/>
                <a:uLnTx/>
                <a:uFillTx/>
                <a:latin typeface="Arial" panose="020B0604020202020204" pitchFamily="34" charset="0"/>
                <a:ea typeface="DengXian" panose="02010600030101010101" pitchFamily="2" charset="-122"/>
                <a:cs typeface="+mn-cs"/>
                <a:sym typeface="Arial" panose="020B0604020202020204" pitchFamily="34" charset="0"/>
              </a:rPr>
              <a:t>Neural Network Based Method</a:t>
            </a:r>
            <a:endParaRPr kumimoji="0" lang="zh-CN" altLang="en-US" sz="1800" b="1"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pic>
        <p:nvPicPr>
          <p:cNvPr id="9" name="图片 8" descr="图片包含 地图, 文字&#10;&#10;描述已自动生成"/>
          <p:cNvPicPr>
            <a:picLocks noChangeAspect="1"/>
          </p:cNvPicPr>
          <p:nvPr/>
        </p:nvPicPr>
        <p:blipFill>
          <a:blip r:embed="rId5"/>
          <a:stretch>
            <a:fillRect/>
          </a:stretch>
        </p:blipFill>
        <p:spPr>
          <a:xfrm>
            <a:off x="883651" y="3495060"/>
            <a:ext cx="6496050" cy="1822971"/>
          </a:xfrm>
          <a:prstGeom prst="rect">
            <a:avLst/>
          </a:prstGeom>
        </p:spPr>
      </p:pic>
      <p:sp>
        <p:nvSpPr>
          <p:cNvPr id="2" name="文本框 1"/>
          <p:cNvSpPr txBox="1"/>
          <p:nvPr/>
        </p:nvSpPr>
        <p:spPr>
          <a:xfrm flipH="1">
            <a:off x="2866481" y="3202923"/>
            <a:ext cx="45132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rPr>
              <a:t>[Kong, 2018, IJCAI]</a:t>
            </a:r>
            <a:endParaRPr kumimoji="0" lang="zh-CN" altLang="en-US"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sp>
        <p:nvSpPr>
          <p:cNvPr id="21" name="文本框 20"/>
          <p:cNvSpPr txBox="1"/>
          <p:nvPr/>
        </p:nvSpPr>
        <p:spPr>
          <a:xfrm flipH="1">
            <a:off x="8277896" y="2815376"/>
            <a:ext cx="45132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rPr>
              <a:t>[Feng, 2018, WWW]</a:t>
            </a:r>
            <a:endParaRPr kumimoji="0" lang="zh-CN" altLang="en-US"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išļíḍè"/>
          <p:cNvSpPr/>
          <p:nvPr/>
        </p:nvSpPr>
        <p:spPr>
          <a:xfrm>
            <a:off x="3177012" y="3535091"/>
            <a:ext cx="5733630" cy="6238504"/>
          </a:xfrm>
          <a:prstGeom prst="blockArc">
            <a:avLst>
              <a:gd name="adj1" fmla="val 11074560"/>
              <a:gd name="adj2" fmla="val 21271440"/>
              <a:gd name="adj3" fmla="val 10341"/>
            </a:avLst>
          </a:prstGeom>
          <a:gradFill flip="none" rotWithShape="1">
            <a:gsLst>
              <a:gs pos="0">
                <a:schemeClr val="bg1">
                  <a:lumMod val="95000"/>
                  <a:alpha val="21000"/>
                </a:schemeClr>
              </a:gs>
              <a:gs pos="100000">
                <a:schemeClr val="bg1">
                  <a:lumMod val="85000"/>
                  <a:alpha val="39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DengXian"/>
              <a:ea typeface="DengXian" panose="02010600030101010101" pitchFamily="2" charset="-122"/>
              <a:cs typeface="+mn-cs"/>
            </a:endParaRPr>
          </a:p>
        </p:txBody>
      </p:sp>
      <p:sp>
        <p:nvSpPr>
          <p:cNvPr id="4" name="文本框 3"/>
          <p:cNvSpPr txBox="1"/>
          <p:nvPr/>
        </p:nvSpPr>
        <p:spPr>
          <a:xfrm>
            <a:off x="376409" y="110441"/>
            <a:ext cx="6643516" cy="812530"/>
          </a:xfrm>
          <a:prstGeom prst="rect">
            <a:avLst/>
          </a:prstGeom>
          <a:noFill/>
        </p:spPr>
        <p:txBody>
          <a:bodyPr wrap="square" rtlCol="0">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Background: Motivation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sp>
        <p:nvSpPr>
          <p:cNvPr id="39" name="圆角矩形 23"/>
          <p:cNvSpPr/>
          <p:nvPr/>
        </p:nvSpPr>
        <p:spPr>
          <a:xfrm rot="10800000" flipV="1">
            <a:off x="796476" y="933398"/>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0" name="文本框 39"/>
          <p:cNvSpPr txBox="1"/>
          <p:nvPr/>
        </p:nvSpPr>
        <p:spPr>
          <a:xfrm>
            <a:off x="1235990" y="712073"/>
            <a:ext cx="1883845" cy="670118"/>
          </a:xfrm>
          <a:prstGeom prst="rect">
            <a:avLst/>
          </a:prstGeom>
          <a:noFill/>
        </p:spPr>
        <p:txBody>
          <a:bodyPr wrap="non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Our idea</a:t>
            </a:r>
          </a:p>
        </p:txBody>
      </p:sp>
      <p:sp>
        <p:nvSpPr>
          <p:cNvPr id="43" name="圆角矩形 23"/>
          <p:cNvSpPr/>
          <p:nvPr/>
        </p:nvSpPr>
        <p:spPr>
          <a:xfrm rot="10800000" flipV="1">
            <a:off x="970492" y="1592630"/>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4" name="圆角矩形 23"/>
          <p:cNvSpPr/>
          <p:nvPr/>
        </p:nvSpPr>
        <p:spPr>
          <a:xfrm rot="10800000" flipV="1">
            <a:off x="978176" y="2649613"/>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5" name="文本框 44"/>
          <p:cNvSpPr txBox="1"/>
          <p:nvPr/>
        </p:nvSpPr>
        <p:spPr>
          <a:xfrm>
            <a:off x="1235990" y="2487154"/>
            <a:ext cx="10509696" cy="844203"/>
          </a:xfrm>
          <a:prstGeom prst="rect">
            <a:avLst/>
          </a:prstGeom>
          <a:noFill/>
        </p:spPr>
        <p:txBody>
          <a:bodyPr wrap="square" lIns="91438" tIns="45719" rIns="91438" bIns="45719" rtlCol="0">
            <a:spAutoFit/>
          </a:bodyPr>
          <a:lstStyle/>
          <a:p>
            <a:pPr marL="0" marR="0" lvl="0" indent="0" algn="just" defTabSz="914400" rtl="0" eaLnBrk="1" fontAlgn="auto" latinLnBrk="0" hangingPunct="1">
              <a:lnSpc>
                <a:spcPct val="105000"/>
              </a:lnSpc>
              <a:spcBef>
                <a:spcPts val="1000"/>
              </a:spcBef>
              <a:spcAft>
                <a:spcPts val="0"/>
              </a:spcAft>
              <a:buClrTx/>
              <a:buSzTx/>
              <a:buFontTx/>
              <a:buNone/>
              <a:tabLst/>
              <a:defRPr/>
            </a:pPr>
            <a:r>
              <a:rPr kumimoji="0" lang="en-US" altLang="zh-CN" sz="2400" b="1" i="0" u="none" strike="noStrike" kern="15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Deep learning </a:t>
            </a:r>
            <a:r>
              <a:rPr kumimoji="0" lang="en-US" altLang="zh-CN" sz="2400" b="0" i="0" u="none" strike="noStrike" kern="15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methods are effective to capture the complex data characteristics using learnable neural networks.</a:t>
            </a:r>
            <a:endParaRPr kumimoji="0" lang="zh-CN" altLang="en-US" sz="2400" b="0" i="0" u="none" strike="noStrike" kern="15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46" name="圆角矩形 23"/>
          <p:cNvSpPr/>
          <p:nvPr/>
        </p:nvSpPr>
        <p:spPr>
          <a:xfrm rot="10800000" flipV="1">
            <a:off x="1018472" y="3746539"/>
            <a:ext cx="181073" cy="168244"/>
          </a:xfrm>
          <a:prstGeom prst="roundRect">
            <a:avLst>
              <a:gd name="adj" fmla="val 5039"/>
            </a:avLst>
          </a:prstGeom>
          <a:solidFill>
            <a:srgbClr val="FF0000"/>
          </a:solidFill>
          <a:ln>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0" name="文本框 49"/>
          <p:cNvSpPr txBox="1"/>
          <p:nvPr/>
        </p:nvSpPr>
        <p:spPr>
          <a:xfrm>
            <a:off x="1283971" y="3584080"/>
            <a:ext cx="11168426" cy="1005786"/>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400" b="1" i="0" u="none" strike="noStrike" kern="15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Our idea </a:t>
            </a:r>
            <a:r>
              <a:rPr kumimoji="0" lang="en-US" altLang="zh-CN" sz="2400" b="0" i="0" u="none" strike="noStrike" kern="15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is to learn cost functions of the A* search algorithm by neural networks.</a:t>
            </a:r>
            <a:endParaRPr kumimoji="0" lang="zh-CN" altLang="en-US" sz="2400" b="0" i="0" u="none" strike="noStrike" kern="15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51" name="文本框 50"/>
          <p:cNvSpPr txBox="1"/>
          <p:nvPr/>
        </p:nvSpPr>
        <p:spPr>
          <a:xfrm>
            <a:off x="1235990" y="1430171"/>
            <a:ext cx="10517790" cy="844203"/>
          </a:xfrm>
          <a:prstGeom prst="rect">
            <a:avLst/>
          </a:prstGeom>
          <a:noFill/>
        </p:spPr>
        <p:txBody>
          <a:bodyPr wrap="square" lIns="91438" tIns="45719" rIns="91438" bIns="45719" rtlCol="0">
            <a:spAutoFit/>
          </a:bodyPr>
          <a:lstStyle/>
          <a:p>
            <a:pPr marL="0" marR="0" lvl="0" indent="0" algn="just" defTabSz="914400" rtl="0" eaLnBrk="1" fontAlgn="auto" latinLnBrk="0" hangingPunct="1">
              <a:lnSpc>
                <a:spcPct val="105000"/>
              </a:lnSpc>
              <a:spcBef>
                <a:spcPts val="1000"/>
              </a:spcBef>
              <a:spcAft>
                <a:spcPts val="0"/>
              </a:spcAft>
              <a:buClrTx/>
              <a:buSzTx/>
              <a:buFontTx/>
              <a:buNone/>
              <a:tabLst/>
              <a:defRPr/>
            </a:pPr>
            <a:r>
              <a:rPr kumimoji="0" lang="en-US" altLang="zh-CN" sz="2400" b="1" i="0" u="none" strike="noStrike" kern="15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Heuristic search </a:t>
            </a:r>
            <a:r>
              <a:rPr kumimoji="0" lang="en-US" altLang="zh-CN" sz="2400" b="0" i="0" u="none" strike="noStrike" kern="15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is able to generate high-quality approximate solutions using proper cost functions.</a:t>
            </a:r>
            <a:endParaRPr kumimoji="0" lang="zh-CN" altLang="en-US" sz="2400" b="0" i="0" u="none" strike="noStrike" kern="15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pic>
        <p:nvPicPr>
          <p:cNvPr id="53" name="图片 52"/>
          <p:cNvPicPr>
            <a:picLocks noChangeAspect="1"/>
          </p:cNvPicPr>
          <p:nvPr/>
        </p:nvPicPr>
        <p:blipFill rotWithShape="1">
          <a:blip r:embed="rId4"/>
          <a:srcRect l="32813" t="40185" r="55656" b="40574"/>
          <a:stretch>
            <a:fillRect/>
          </a:stretch>
        </p:blipFill>
        <p:spPr>
          <a:xfrm>
            <a:off x="2499977" y="4831096"/>
            <a:ext cx="2159271" cy="2026904"/>
          </a:xfrm>
          <a:prstGeom prst="rect">
            <a:avLst/>
          </a:prstGeom>
        </p:spPr>
      </p:pic>
      <p:sp>
        <p:nvSpPr>
          <p:cNvPr id="54" name="文本框 53"/>
          <p:cNvSpPr txBox="1"/>
          <p:nvPr/>
        </p:nvSpPr>
        <p:spPr>
          <a:xfrm>
            <a:off x="2485794" y="4488645"/>
            <a:ext cx="2489784" cy="3847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44546A"/>
                </a:solidFill>
                <a:effectLst/>
                <a:uLnTx/>
                <a:uFillTx/>
                <a:latin typeface="Arial" panose="020B0604020202020204" pitchFamily="34" charset="0"/>
                <a:ea typeface="DengXian" panose="02010600030101010101" pitchFamily="2" charset="-122"/>
                <a:cs typeface="+mn-cs"/>
                <a:sym typeface="Arial" panose="020B0604020202020204" pitchFamily="34" charset="0"/>
              </a:rPr>
              <a:t>A* search algorithm</a:t>
            </a:r>
            <a:endParaRPr kumimoji="0" lang="zh-CN" altLang="en-US" sz="1800" b="1"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sp>
        <p:nvSpPr>
          <p:cNvPr id="56" name="文本框 55"/>
          <p:cNvSpPr txBox="1"/>
          <p:nvPr/>
        </p:nvSpPr>
        <p:spPr>
          <a:xfrm>
            <a:off x="4823451" y="5206517"/>
            <a:ext cx="58862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rgbClr val="44546A"/>
                </a:solidFill>
                <a:effectLst/>
                <a:uLnTx/>
                <a:uFillTx/>
                <a:latin typeface="Arial" panose="020B0604020202020204" pitchFamily="34" charset="0"/>
                <a:ea typeface="DengXian" panose="02010600030101010101" pitchFamily="2" charset="-122"/>
                <a:cs typeface="+mn-cs"/>
                <a:sym typeface="Arial" panose="020B0604020202020204" pitchFamily="34" charset="0"/>
              </a:rPr>
              <a:t>+</a:t>
            </a:r>
            <a:endParaRPr kumimoji="0" lang="zh-CN" altLang="en-US" sz="5400" b="1"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pic>
        <p:nvPicPr>
          <p:cNvPr id="57" name="图片 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9418" y="4831096"/>
            <a:ext cx="2427430" cy="2026904"/>
          </a:xfrm>
          <a:prstGeom prst="rect">
            <a:avLst/>
          </a:prstGeom>
        </p:spPr>
      </p:pic>
      <p:sp>
        <p:nvSpPr>
          <p:cNvPr id="59" name="文本框 58"/>
          <p:cNvSpPr txBox="1"/>
          <p:nvPr/>
        </p:nvSpPr>
        <p:spPr>
          <a:xfrm>
            <a:off x="6228749" y="4446494"/>
            <a:ext cx="1880643" cy="3847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44546A"/>
                </a:solidFill>
                <a:effectLst/>
                <a:uLnTx/>
                <a:uFillTx/>
                <a:latin typeface="Arial" panose="020B0604020202020204" pitchFamily="34" charset="0"/>
                <a:ea typeface="DengXian" panose="02010600030101010101" pitchFamily="2" charset="-122"/>
                <a:cs typeface="+mn-cs"/>
                <a:sym typeface="Arial" panose="020B0604020202020204" pitchFamily="34" charset="0"/>
              </a:rPr>
              <a:t>Deep Learning</a:t>
            </a:r>
            <a:endParaRPr kumimoji="0" lang="zh-CN" altLang="en-US" sz="1800" b="1"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sp>
        <p:nvSpPr>
          <p:cNvPr id="60" name="文本框 59"/>
          <p:cNvSpPr txBox="1"/>
          <p:nvPr/>
        </p:nvSpPr>
        <p:spPr>
          <a:xfrm>
            <a:off x="8631422" y="5206517"/>
            <a:ext cx="58862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rgbClr val="44546A"/>
                </a:solidFill>
                <a:effectLst/>
                <a:uLnTx/>
                <a:uFillTx/>
                <a:latin typeface="Arial" panose="020B0604020202020204" pitchFamily="34" charset="0"/>
                <a:ea typeface="DengXian" panose="02010600030101010101" pitchFamily="2" charset="-122"/>
                <a:cs typeface="+mn-cs"/>
                <a:sym typeface="Arial" panose="020B0604020202020204" pitchFamily="34" charset="0"/>
              </a:rPr>
              <a:t>=</a:t>
            </a:r>
            <a:endParaRPr kumimoji="0" lang="zh-CN" altLang="en-US" sz="5400" b="1"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sp>
        <p:nvSpPr>
          <p:cNvPr id="62" name="文本框 61"/>
          <p:cNvSpPr txBox="1"/>
          <p:nvPr/>
        </p:nvSpPr>
        <p:spPr>
          <a:xfrm>
            <a:off x="9367986" y="5375794"/>
            <a:ext cx="219162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44546A"/>
                </a:solidFill>
                <a:effectLst/>
                <a:uLnTx/>
                <a:uFillTx/>
                <a:latin typeface="Arial" panose="020B0604020202020204" pitchFamily="34" charset="0"/>
                <a:ea typeface="DengXian" panose="02010600030101010101" pitchFamily="2" charset="-122"/>
                <a:cs typeface="+mn-cs"/>
                <a:sym typeface="Arial" panose="020B0604020202020204" pitchFamily="34" charset="0"/>
              </a:rPr>
              <a:t>OUR IDEA</a:t>
            </a:r>
            <a:endParaRPr kumimoji="0" lang="zh-CN" altLang="en-US" sz="3200" b="1"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P spid="59" grpId="0"/>
      <p:bldP spid="60" grpId="0"/>
      <p:bldP spid="6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21869" y="22761"/>
            <a:ext cx="7699985" cy="584771"/>
          </a:xfrm>
          <a:prstGeom prst="rect">
            <a:avLst/>
          </a:prstGeom>
        </p:spPr>
        <p:txBody>
          <a:bodyPr wrap="none" lIns="91436" tIns="45718" rIns="91436" bIns="4571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Background: Key Research Problems</a:t>
            </a:r>
          </a:p>
        </p:txBody>
      </p:sp>
      <p:sp>
        <p:nvSpPr>
          <p:cNvPr id="21" name="圆角矩形 23"/>
          <p:cNvSpPr/>
          <p:nvPr/>
        </p:nvSpPr>
        <p:spPr>
          <a:xfrm rot="10800000" flipV="1">
            <a:off x="518453" y="915758"/>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2" name="文本框 21"/>
          <p:cNvSpPr txBox="1"/>
          <p:nvPr/>
        </p:nvSpPr>
        <p:spPr>
          <a:xfrm>
            <a:off x="906247" y="734201"/>
            <a:ext cx="8772525" cy="649605"/>
          </a:xfrm>
          <a:prstGeom prst="rect">
            <a:avLst/>
          </a:prstGeom>
          <a:noFill/>
        </p:spPr>
        <p:txBody>
          <a:bodyPr wrap="non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Define a suitable form for the cost in the PRR task.</a:t>
            </a:r>
            <a:endPar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23" name="圆角矩形 23"/>
          <p:cNvSpPr/>
          <p:nvPr/>
        </p:nvSpPr>
        <p:spPr>
          <a:xfrm rot="10800000" flipV="1">
            <a:off x="518453" y="2028178"/>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4" name="文本框 23"/>
          <p:cNvSpPr txBox="1"/>
          <p:nvPr/>
        </p:nvSpPr>
        <p:spPr>
          <a:xfrm>
            <a:off x="962353" y="1875788"/>
            <a:ext cx="10979276" cy="1209675"/>
          </a:xfrm>
          <a:prstGeom prst="rect">
            <a:avLst/>
          </a:prstGeom>
          <a:noFill/>
        </p:spPr>
        <p:txBody>
          <a:bodyPr wrap="square" lIns="91438" tIns="45719" rIns="91438" bIns="45719"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Design effective models for implementing cost functions with </a:t>
            </a: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different purposes.</a:t>
            </a:r>
            <a:endPar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25" name="圆角矩形 23"/>
          <p:cNvSpPr/>
          <p:nvPr/>
        </p:nvSpPr>
        <p:spPr>
          <a:xfrm rot="10800000" flipV="1">
            <a:off x="518452" y="3705851"/>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6" name="文本框 25"/>
          <p:cNvSpPr txBox="1"/>
          <p:nvPr/>
        </p:nvSpPr>
        <p:spPr>
          <a:xfrm>
            <a:off x="906247" y="3572214"/>
            <a:ext cx="10767301" cy="1209675"/>
          </a:xfrm>
          <a:prstGeom prst="rect">
            <a:avLst/>
          </a:prstGeom>
          <a:noFill/>
        </p:spPr>
        <p:txBody>
          <a:bodyPr wrap="square" lIns="91438" tIns="45719" rIns="91438" bIns="45719"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Utilize rich context </a:t>
            </a:r>
            <a:r>
              <a:rPr kumimoji="0" lang="en-US" altLang="en-US"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and</a:t>
            </a: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 constraint information for improving the task performance.</a:t>
            </a:r>
            <a:endPar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27" name="文本框 26"/>
          <p:cNvSpPr txBox="1"/>
          <p:nvPr/>
        </p:nvSpPr>
        <p:spPr>
          <a:xfrm>
            <a:off x="993087" y="5965601"/>
            <a:ext cx="10803295" cy="59792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err="1">
                <a:ln>
                  <a:noFill/>
                </a:ln>
                <a:solidFill>
                  <a:srgbClr val="FF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N</a:t>
            </a:r>
            <a:r>
              <a:rPr kumimoji="0" lang="en-US" altLang="zh-CN" sz="2800" b="0" i="0" u="none" strike="noStrike" kern="1200" cap="none" spc="0" normalizeH="0" baseline="0" noProof="0" dirty="0" err="1">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euralized</a:t>
            </a:r>
            <a:r>
              <a:rPr kumimoji="0" lang="en-US" altLang="zh-CN" sz="2400" b="0" i="0" u="none" strike="noStrike" kern="1200" cap="none" spc="0" normalizeH="0" baseline="0" noProof="0" dirty="0">
                <a:ln>
                  <a:noFill/>
                </a:ln>
                <a:solidFill>
                  <a:srgbClr val="E82528"/>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 </a:t>
            </a:r>
            <a:r>
              <a:rPr kumimoji="0" lang="en-US" altLang="zh-CN" sz="2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a:t>
            </a: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en-US" altLang="zh-CN" sz="2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S</a:t>
            </a: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tar based personalized </a:t>
            </a:r>
            <a:r>
              <a:rPr kumimoji="0" lang="en-US" altLang="zh-CN" sz="2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R</a:t>
            </a: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oute recommendation </a:t>
            </a:r>
            <a:endParaRPr kumimoji="0" lang="zh-CN" altLang="en-US"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37125" y="5304588"/>
            <a:ext cx="332862" cy="332862"/>
          </a:xfrm>
          <a:prstGeom prst="rect">
            <a:avLst/>
          </a:prstGeom>
        </p:spPr>
      </p:pic>
      <p:sp>
        <p:nvSpPr>
          <p:cNvPr id="29" name="文本框 28"/>
          <p:cNvSpPr txBox="1"/>
          <p:nvPr/>
        </p:nvSpPr>
        <p:spPr>
          <a:xfrm>
            <a:off x="2169987" y="5269560"/>
            <a:ext cx="1702129" cy="453455"/>
          </a:xfrm>
          <a:prstGeom prst="rect">
            <a:avLst/>
          </a:prstGeom>
          <a:noFill/>
        </p:spPr>
        <p:txBody>
          <a:bodyPr wrap="non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User History</a:t>
            </a:r>
            <a:endPar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30" name="文本框 29"/>
          <p:cNvSpPr txBox="1"/>
          <p:nvPr/>
        </p:nvSpPr>
        <p:spPr>
          <a:xfrm>
            <a:off x="2858767" y="4602866"/>
            <a:ext cx="1523426" cy="597919"/>
          </a:xfrm>
          <a:prstGeom prst="rect">
            <a:avLst/>
          </a:prstGeom>
          <a:noFill/>
        </p:spPr>
        <p:txBody>
          <a:bodyPr wrap="non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Context</a:t>
            </a:r>
            <a:endPar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31" name="文本框 30"/>
          <p:cNvSpPr txBox="1"/>
          <p:nvPr/>
        </p:nvSpPr>
        <p:spPr>
          <a:xfrm>
            <a:off x="4568517" y="5269560"/>
            <a:ext cx="787391" cy="453455"/>
          </a:xfrm>
          <a:prstGeom prst="rect">
            <a:avLst/>
          </a:prstGeom>
          <a:noFill/>
        </p:spPr>
        <p:txBody>
          <a:bodyPr wrap="non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Time</a:t>
            </a:r>
            <a:endPar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pic>
        <p:nvPicPr>
          <p:cNvPr id="32" name="图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1374" y="5305332"/>
            <a:ext cx="380788" cy="380788"/>
          </a:xfrm>
          <a:prstGeom prst="rect">
            <a:avLst/>
          </a:prstGeom>
        </p:spPr>
      </p:pic>
      <p:sp>
        <p:nvSpPr>
          <p:cNvPr id="33" name="文本框 32"/>
          <p:cNvSpPr txBox="1"/>
          <p:nvPr/>
        </p:nvSpPr>
        <p:spPr>
          <a:xfrm>
            <a:off x="8262896" y="4627793"/>
            <a:ext cx="1960789" cy="597919"/>
          </a:xfrm>
          <a:prstGeom prst="rect">
            <a:avLst/>
          </a:prstGeom>
          <a:noFill/>
        </p:spPr>
        <p:txBody>
          <a:bodyPr wrap="non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Constraint</a:t>
            </a:r>
            <a:endPar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pic>
        <p:nvPicPr>
          <p:cNvPr id="34" name="图片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21854" y="5225400"/>
            <a:ext cx="529400" cy="529400"/>
          </a:xfrm>
          <a:prstGeom prst="rect">
            <a:avLst/>
          </a:prstGeom>
        </p:spPr>
      </p:pic>
      <p:sp>
        <p:nvSpPr>
          <p:cNvPr id="35" name="文本框 34"/>
          <p:cNvSpPr txBox="1"/>
          <p:nvPr/>
        </p:nvSpPr>
        <p:spPr>
          <a:xfrm>
            <a:off x="8609194" y="5269560"/>
            <a:ext cx="1935526" cy="453455"/>
          </a:xfrm>
          <a:prstGeom prst="rect">
            <a:avLst/>
          </a:prstGeom>
          <a:noFill/>
        </p:spPr>
        <p:txBody>
          <a:bodyPr wrap="non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Road Network</a:t>
            </a:r>
            <a:endPar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36" name="文本框 35"/>
          <p:cNvSpPr txBox="1"/>
          <p:nvPr/>
        </p:nvSpPr>
        <p:spPr>
          <a:xfrm>
            <a:off x="1498909" y="1329224"/>
            <a:ext cx="7346950" cy="649605"/>
          </a:xfrm>
          <a:prstGeom prst="rect">
            <a:avLst/>
          </a:prstGeom>
          <a:noFill/>
        </p:spPr>
        <p:txBody>
          <a:bodyPr wrap="non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Minimize negative logarithmic probability.</a:t>
            </a:r>
            <a:endPar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37" name="文本框 36"/>
          <p:cNvSpPr txBox="1"/>
          <p:nvPr/>
        </p:nvSpPr>
        <p:spPr>
          <a:xfrm>
            <a:off x="1598330" y="2979931"/>
            <a:ext cx="6353175" cy="649605"/>
          </a:xfrm>
          <a:prstGeom prst="rect">
            <a:avLst/>
          </a:prstGeom>
          <a:noFill/>
        </p:spPr>
        <p:txBody>
          <a:bodyPr wrap="non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Observable cost and estimated cost.</a:t>
            </a:r>
            <a:endPar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38" name="圆角矩形 23"/>
          <p:cNvSpPr/>
          <p:nvPr/>
        </p:nvSpPr>
        <p:spPr>
          <a:xfrm rot="10800000" flipV="1">
            <a:off x="1317836" y="1485900"/>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9" name="圆角矩形 23"/>
          <p:cNvSpPr/>
          <p:nvPr/>
        </p:nvSpPr>
        <p:spPr>
          <a:xfrm rot="10800000" flipV="1">
            <a:off x="1326720" y="3198324"/>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0" name="圆角矩形 23"/>
          <p:cNvSpPr/>
          <p:nvPr/>
        </p:nvSpPr>
        <p:spPr>
          <a:xfrm rot="10800000" flipV="1">
            <a:off x="2644969" y="4851579"/>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1" name="圆角矩形 23"/>
          <p:cNvSpPr/>
          <p:nvPr/>
        </p:nvSpPr>
        <p:spPr>
          <a:xfrm rot="10800000" flipV="1">
            <a:off x="7923328" y="4846354"/>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6" grpId="0"/>
      <p:bldP spid="27" grpId="0"/>
      <p:bldP spid="29" grpId="0"/>
      <p:bldP spid="30" grpId="0"/>
      <p:bldP spid="31" grpId="0"/>
      <p:bldP spid="33" grpId="0"/>
      <p:bldP spid="35" grpId="0"/>
      <p:bldP spid="37" grpId="0"/>
      <p:bldP spid="39" grpId="0" animBg="1"/>
      <p:bldP spid="40" grpId="0" animBg="1"/>
      <p:bldP spid="4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48129" y="40303"/>
            <a:ext cx="11229496"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Background: Problem Definition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grpSp>
        <p:nvGrpSpPr>
          <p:cNvPr id="29" name="组合 28"/>
          <p:cNvGrpSpPr/>
          <p:nvPr/>
        </p:nvGrpSpPr>
        <p:grpSpPr>
          <a:xfrm>
            <a:off x="3716617" y="1076732"/>
            <a:ext cx="2055504" cy="829257"/>
            <a:chOff x="7102329" y="4708415"/>
            <a:chExt cx="3566594" cy="1489822"/>
          </a:xfrm>
        </p:grpSpPr>
        <p:sp>
          <p:nvSpPr>
            <p:cNvPr id="30" name="椭圆 29"/>
            <p:cNvSpPr/>
            <p:nvPr/>
          </p:nvSpPr>
          <p:spPr>
            <a:xfrm>
              <a:off x="7102329" y="5218889"/>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a:ea typeface="DengXian" panose="02010600030101010101" pitchFamily="2" charset="-122"/>
                <a:cs typeface="+mn-cs"/>
              </a:endParaRPr>
            </a:p>
          </p:txBody>
        </p:sp>
        <p:sp>
          <p:nvSpPr>
            <p:cNvPr id="31" name="椭圆 30"/>
            <p:cNvSpPr/>
            <p:nvPr/>
          </p:nvSpPr>
          <p:spPr>
            <a:xfrm>
              <a:off x="8015945" y="592679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a:ea typeface="DengXian" panose="02010600030101010101" pitchFamily="2" charset="-122"/>
                <a:cs typeface="+mn-cs"/>
              </a:endParaRPr>
            </a:p>
          </p:txBody>
        </p:sp>
        <p:sp>
          <p:nvSpPr>
            <p:cNvPr id="32" name="椭圆 31"/>
            <p:cNvSpPr/>
            <p:nvPr/>
          </p:nvSpPr>
          <p:spPr>
            <a:xfrm>
              <a:off x="10394255" y="5233257"/>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33" name="椭圆 32"/>
            <p:cNvSpPr/>
            <p:nvPr/>
          </p:nvSpPr>
          <p:spPr>
            <a:xfrm>
              <a:off x="9310035" y="471427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34" name="直接箭头连接符 33"/>
            <p:cNvCxnSpPr>
              <a:stCxn id="30" idx="7"/>
              <a:endCxn id="46" idx="3"/>
            </p:cNvCxnSpPr>
            <p:nvPr/>
          </p:nvCxnSpPr>
          <p:spPr>
            <a:xfrm flipV="1">
              <a:off x="7336774" y="4940105"/>
              <a:ext cx="1085087" cy="318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0" idx="5"/>
              <a:endCxn id="31" idx="2"/>
            </p:cNvCxnSpPr>
            <p:nvPr/>
          </p:nvCxnSpPr>
          <p:spPr>
            <a:xfrm>
              <a:off x="7336774" y="5450580"/>
              <a:ext cx="679172" cy="6119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33" idx="5"/>
              <a:endCxn id="32" idx="1"/>
            </p:cNvCxnSpPr>
            <p:nvPr/>
          </p:nvCxnSpPr>
          <p:spPr>
            <a:xfrm>
              <a:off x="9544478" y="4945965"/>
              <a:ext cx="890000" cy="3270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31" idx="6"/>
              <a:endCxn id="32" idx="3"/>
            </p:cNvCxnSpPr>
            <p:nvPr/>
          </p:nvCxnSpPr>
          <p:spPr>
            <a:xfrm flipV="1">
              <a:off x="8290613" y="5464946"/>
              <a:ext cx="2143865" cy="5975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30" idx="6"/>
              <a:endCxn id="48" idx="2"/>
            </p:cNvCxnSpPr>
            <p:nvPr/>
          </p:nvCxnSpPr>
          <p:spPr>
            <a:xfrm>
              <a:off x="7376997" y="5354611"/>
              <a:ext cx="1228488" cy="1500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46" idx="4"/>
              <a:endCxn id="48" idx="0"/>
            </p:cNvCxnSpPr>
            <p:nvPr/>
          </p:nvCxnSpPr>
          <p:spPr>
            <a:xfrm>
              <a:off x="8518969" y="4979857"/>
              <a:ext cx="223850" cy="3891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a:off x="8381635" y="470841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47" name="直接箭头连接符 46"/>
            <p:cNvCxnSpPr>
              <a:stCxn id="46" idx="6"/>
              <a:endCxn id="33" idx="2"/>
            </p:cNvCxnSpPr>
            <p:nvPr/>
          </p:nvCxnSpPr>
          <p:spPr>
            <a:xfrm>
              <a:off x="8656303" y="4844136"/>
              <a:ext cx="653732" cy="58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椭圆 47"/>
            <p:cNvSpPr/>
            <p:nvPr/>
          </p:nvSpPr>
          <p:spPr>
            <a:xfrm>
              <a:off x="8605485" y="5368980"/>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49" name="椭圆 48"/>
            <p:cNvSpPr/>
            <p:nvPr/>
          </p:nvSpPr>
          <p:spPr>
            <a:xfrm>
              <a:off x="9411266" y="5887948"/>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50" name="直接箭头连接符 49"/>
            <p:cNvCxnSpPr>
              <a:stCxn id="48" idx="5"/>
              <a:endCxn id="49" idx="2"/>
            </p:cNvCxnSpPr>
            <p:nvPr/>
          </p:nvCxnSpPr>
          <p:spPr>
            <a:xfrm>
              <a:off x="8839929" y="5600670"/>
              <a:ext cx="571337" cy="422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48" idx="6"/>
              <a:endCxn id="32" idx="2"/>
            </p:cNvCxnSpPr>
            <p:nvPr/>
          </p:nvCxnSpPr>
          <p:spPr>
            <a:xfrm flipV="1">
              <a:off x="8880153" y="5368978"/>
              <a:ext cx="1514102" cy="1357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49" idx="7"/>
              <a:endCxn id="32" idx="4"/>
            </p:cNvCxnSpPr>
            <p:nvPr/>
          </p:nvCxnSpPr>
          <p:spPr>
            <a:xfrm flipV="1">
              <a:off x="9645710" y="5504701"/>
              <a:ext cx="885879" cy="422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6" name="圆角矩形 23"/>
          <p:cNvSpPr/>
          <p:nvPr/>
        </p:nvSpPr>
        <p:spPr>
          <a:xfrm rot="10800000" flipV="1">
            <a:off x="549633" y="1316805"/>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7" name="文本框 86"/>
          <p:cNvSpPr txBox="1"/>
          <p:nvPr/>
        </p:nvSpPr>
        <p:spPr>
          <a:xfrm>
            <a:off x="996831" y="1129150"/>
            <a:ext cx="9210638" cy="597213"/>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Road Network</a:t>
            </a:r>
            <a:endParaRPr kumimoji="0" lang="zh-CN" altLang="en-US" sz="1800" b="0" i="0" u="none" strike="noStrike" kern="1200" cap="none" spc="0" normalizeH="0" baseline="0" noProof="0" dirty="0">
              <a:ln>
                <a:noFill/>
              </a:ln>
              <a:solidFill>
                <a:srgbClr val="44546A"/>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88" name="组合 87"/>
          <p:cNvGrpSpPr/>
          <p:nvPr/>
        </p:nvGrpSpPr>
        <p:grpSpPr>
          <a:xfrm>
            <a:off x="2753621" y="2178380"/>
            <a:ext cx="2217775" cy="886650"/>
            <a:chOff x="7102329" y="4708415"/>
            <a:chExt cx="3566594" cy="1489822"/>
          </a:xfrm>
        </p:grpSpPr>
        <p:sp>
          <p:nvSpPr>
            <p:cNvPr id="89" name="椭圆 88"/>
            <p:cNvSpPr/>
            <p:nvPr/>
          </p:nvSpPr>
          <p:spPr>
            <a:xfrm>
              <a:off x="7102329" y="5218889"/>
              <a:ext cx="274668" cy="271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90" name="椭圆 89"/>
            <p:cNvSpPr/>
            <p:nvPr/>
          </p:nvSpPr>
          <p:spPr>
            <a:xfrm>
              <a:off x="8015945" y="592679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91" name="椭圆 90"/>
            <p:cNvSpPr/>
            <p:nvPr/>
          </p:nvSpPr>
          <p:spPr>
            <a:xfrm>
              <a:off x="10394255" y="5233257"/>
              <a:ext cx="274668" cy="271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92" name="椭圆 91"/>
            <p:cNvSpPr/>
            <p:nvPr/>
          </p:nvSpPr>
          <p:spPr>
            <a:xfrm>
              <a:off x="9310035" y="471427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93" name="直接箭头连接符 92"/>
            <p:cNvCxnSpPr>
              <a:stCxn id="89" idx="7"/>
              <a:endCxn id="99" idx="3"/>
            </p:cNvCxnSpPr>
            <p:nvPr/>
          </p:nvCxnSpPr>
          <p:spPr>
            <a:xfrm flipV="1">
              <a:off x="7336774" y="4940105"/>
              <a:ext cx="1085087" cy="318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stCxn id="89" idx="5"/>
              <a:endCxn id="90" idx="2"/>
            </p:cNvCxnSpPr>
            <p:nvPr/>
          </p:nvCxnSpPr>
          <p:spPr>
            <a:xfrm>
              <a:off x="7336774" y="5450580"/>
              <a:ext cx="679172" cy="6119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a:stCxn id="92" idx="5"/>
              <a:endCxn id="91" idx="1"/>
            </p:cNvCxnSpPr>
            <p:nvPr/>
          </p:nvCxnSpPr>
          <p:spPr>
            <a:xfrm>
              <a:off x="9544478" y="4945965"/>
              <a:ext cx="890000" cy="3270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a:stCxn id="90" idx="6"/>
              <a:endCxn id="91" idx="3"/>
            </p:cNvCxnSpPr>
            <p:nvPr/>
          </p:nvCxnSpPr>
          <p:spPr>
            <a:xfrm flipV="1">
              <a:off x="8290613" y="5464946"/>
              <a:ext cx="2143865" cy="5975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a:stCxn id="89" idx="6"/>
              <a:endCxn id="101" idx="2"/>
            </p:cNvCxnSpPr>
            <p:nvPr/>
          </p:nvCxnSpPr>
          <p:spPr>
            <a:xfrm>
              <a:off x="7376997" y="5354611"/>
              <a:ext cx="1228488" cy="1500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a:stCxn id="99" idx="4"/>
              <a:endCxn id="101" idx="0"/>
            </p:cNvCxnSpPr>
            <p:nvPr/>
          </p:nvCxnSpPr>
          <p:spPr>
            <a:xfrm>
              <a:off x="8518969" y="4979857"/>
              <a:ext cx="223850" cy="3891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椭圆 98"/>
            <p:cNvSpPr/>
            <p:nvPr/>
          </p:nvSpPr>
          <p:spPr>
            <a:xfrm>
              <a:off x="8381635" y="470841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00" name="直接箭头连接符 99"/>
            <p:cNvCxnSpPr>
              <a:stCxn id="99" idx="6"/>
              <a:endCxn id="92" idx="2"/>
            </p:cNvCxnSpPr>
            <p:nvPr/>
          </p:nvCxnSpPr>
          <p:spPr>
            <a:xfrm>
              <a:off x="8656303" y="4844136"/>
              <a:ext cx="653732" cy="58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椭圆 100"/>
            <p:cNvSpPr/>
            <p:nvPr/>
          </p:nvSpPr>
          <p:spPr>
            <a:xfrm>
              <a:off x="8605485" y="5368980"/>
              <a:ext cx="274668" cy="271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02" name="椭圆 101"/>
            <p:cNvSpPr/>
            <p:nvPr/>
          </p:nvSpPr>
          <p:spPr>
            <a:xfrm>
              <a:off x="9411266" y="5887948"/>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03" name="直接箭头连接符 102"/>
            <p:cNvCxnSpPr>
              <a:stCxn id="101" idx="5"/>
              <a:endCxn id="102" idx="2"/>
            </p:cNvCxnSpPr>
            <p:nvPr/>
          </p:nvCxnSpPr>
          <p:spPr>
            <a:xfrm>
              <a:off x="8839929" y="5600670"/>
              <a:ext cx="571337" cy="422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a:stCxn id="101" idx="6"/>
              <a:endCxn id="91" idx="2"/>
            </p:cNvCxnSpPr>
            <p:nvPr/>
          </p:nvCxnSpPr>
          <p:spPr>
            <a:xfrm flipV="1">
              <a:off x="8880153" y="5368978"/>
              <a:ext cx="1514102" cy="1357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a:stCxn id="102" idx="7"/>
              <a:endCxn id="91" idx="4"/>
            </p:cNvCxnSpPr>
            <p:nvPr/>
          </p:nvCxnSpPr>
          <p:spPr>
            <a:xfrm flipV="1">
              <a:off x="9645710" y="5504701"/>
              <a:ext cx="885879" cy="422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圆角矩形 23"/>
          <p:cNvSpPr/>
          <p:nvPr/>
        </p:nvSpPr>
        <p:spPr>
          <a:xfrm rot="10800000" flipV="1">
            <a:off x="550928" y="2369008"/>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7" name="文本框 106"/>
          <p:cNvSpPr txBox="1"/>
          <p:nvPr/>
        </p:nvSpPr>
        <p:spPr>
          <a:xfrm>
            <a:off x="998126" y="2276718"/>
            <a:ext cx="9210638" cy="597213"/>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Route</a:t>
            </a:r>
            <a:endParaRPr kumimoji="0" lang="zh-CN" altLang="en-US" sz="1800" b="0" i="0" u="none" strike="noStrike" kern="1200" cap="none" spc="0" normalizeH="0" baseline="0" noProof="0" dirty="0">
              <a:ln>
                <a:noFill/>
              </a:ln>
              <a:solidFill>
                <a:srgbClr val="44546A"/>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26" name="圆角矩形 23"/>
          <p:cNvSpPr/>
          <p:nvPr/>
        </p:nvSpPr>
        <p:spPr>
          <a:xfrm rot="10800000" flipV="1">
            <a:off x="550928" y="3546720"/>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27" name="文本框 126"/>
          <p:cNvSpPr txBox="1"/>
          <p:nvPr/>
        </p:nvSpPr>
        <p:spPr>
          <a:xfrm>
            <a:off x="998126" y="3359065"/>
            <a:ext cx="9210638" cy="597213"/>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Trajectory</a:t>
            </a:r>
            <a:endParaRPr kumimoji="0" lang="zh-CN" altLang="en-US" sz="1800" b="0" i="0" u="none" strike="noStrike" kern="1200" cap="none" spc="0" normalizeH="0" baseline="0" noProof="0" dirty="0">
              <a:ln>
                <a:noFill/>
              </a:ln>
              <a:solidFill>
                <a:srgbClr val="44546A"/>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128" name="组合 127"/>
          <p:cNvGrpSpPr/>
          <p:nvPr/>
        </p:nvGrpSpPr>
        <p:grpSpPr>
          <a:xfrm>
            <a:off x="3160643" y="3282725"/>
            <a:ext cx="2247062" cy="936788"/>
            <a:chOff x="7102329" y="4708415"/>
            <a:chExt cx="3566594" cy="1489822"/>
          </a:xfrm>
        </p:grpSpPr>
        <p:sp>
          <p:nvSpPr>
            <p:cNvPr id="129" name="椭圆 128"/>
            <p:cNvSpPr/>
            <p:nvPr/>
          </p:nvSpPr>
          <p:spPr>
            <a:xfrm>
              <a:off x="7102329" y="5218889"/>
              <a:ext cx="274668" cy="271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30" name="椭圆 129"/>
            <p:cNvSpPr/>
            <p:nvPr/>
          </p:nvSpPr>
          <p:spPr>
            <a:xfrm>
              <a:off x="8015945" y="592679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31" name="椭圆 130"/>
            <p:cNvSpPr/>
            <p:nvPr/>
          </p:nvSpPr>
          <p:spPr>
            <a:xfrm>
              <a:off x="10394255" y="5233257"/>
              <a:ext cx="274668" cy="271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32" name="椭圆 131"/>
            <p:cNvSpPr/>
            <p:nvPr/>
          </p:nvSpPr>
          <p:spPr>
            <a:xfrm>
              <a:off x="9310035" y="471427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33" name="直接箭头连接符 132"/>
            <p:cNvCxnSpPr>
              <a:stCxn id="129" idx="7"/>
              <a:endCxn id="139" idx="3"/>
            </p:cNvCxnSpPr>
            <p:nvPr/>
          </p:nvCxnSpPr>
          <p:spPr>
            <a:xfrm flipV="1">
              <a:off x="7336774" y="4940105"/>
              <a:ext cx="1085087" cy="318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a:stCxn id="129" idx="5"/>
              <a:endCxn id="130" idx="2"/>
            </p:cNvCxnSpPr>
            <p:nvPr/>
          </p:nvCxnSpPr>
          <p:spPr>
            <a:xfrm>
              <a:off x="7336774" y="5450580"/>
              <a:ext cx="679172" cy="6119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32" idx="5"/>
              <a:endCxn id="131" idx="1"/>
            </p:cNvCxnSpPr>
            <p:nvPr/>
          </p:nvCxnSpPr>
          <p:spPr>
            <a:xfrm>
              <a:off x="9544478" y="4945965"/>
              <a:ext cx="890000" cy="3270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stCxn id="130" idx="6"/>
              <a:endCxn id="131" idx="3"/>
            </p:cNvCxnSpPr>
            <p:nvPr/>
          </p:nvCxnSpPr>
          <p:spPr>
            <a:xfrm flipV="1">
              <a:off x="8290613" y="5464946"/>
              <a:ext cx="2143865" cy="5975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129" idx="6"/>
              <a:endCxn id="141" idx="2"/>
            </p:cNvCxnSpPr>
            <p:nvPr/>
          </p:nvCxnSpPr>
          <p:spPr>
            <a:xfrm>
              <a:off x="7376997" y="5354611"/>
              <a:ext cx="1228488" cy="1500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a:stCxn id="139" idx="4"/>
              <a:endCxn id="141" idx="0"/>
            </p:cNvCxnSpPr>
            <p:nvPr/>
          </p:nvCxnSpPr>
          <p:spPr>
            <a:xfrm>
              <a:off x="8518969" y="4979857"/>
              <a:ext cx="223850" cy="3891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椭圆 138"/>
            <p:cNvSpPr/>
            <p:nvPr/>
          </p:nvSpPr>
          <p:spPr>
            <a:xfrm>
              <a:off x="8381635" y="470841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40" name="直接箭头连接符 139"/>
            <p:cNvCxnSpPr>
              <a:stCxn id="139" idx="6"/>
              <a:endCxn id="132" idx="2"/>
            </p:cNvCxnSpPr>
            <p:nvPr/>
          </p:nvCxnSpPr>
          <p:spPr>
            <a:xfrm>
              <a:off x="8656303" y="4844136"/>
              <a:ext cx="653732" cy="58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椭圆 140"/>
            <p:cNvSpPr/>
            <p:nvPr/>
          </p:nvSpPr>
          <p:spPr>
            <a:xfrm>
              <a:off x="8605485" y="5368980"/>
              <a:ext cx="274668" cy="271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42" name="椭圆 141"/>
            <p:cNvSpPr/>
            <p:nvPr/>
          </p:nvSpPr>
          <p:spPr>
            <a:xfrm>
              <a:off x="9411266" y="5887948"/>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43" name="直接箭头连接符 142"/>
            <p:cNvCxnSpPr>
              <a:stCxn id="141" idx="5"/>
              <a:endCxn id="142" idx="2"/>
            </p:cNvCxnSpPr>
            <p:nvPr/>
          </p:nvCxnSpPr>
          <p:spPr>
            <a:xfrm>
              <a:off x="8839929" y="5600670"/>
              <a:ext cx="571337" cy="422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a:stCxn id="141" idx="6"/>
              <a:endCxn id="131" idx="2"/>
            </p:cNvCxnSpPr>
            <p:nvPr/>
          </p:nvCxnSpPr>
          <p:spPr>
            <a:xfrm flipV="1">
              <a:off x="8880153" y="5368978"/>
              <a:ext cx="1514102" cy="1357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a:stCxn id="142" idx="7"/>
              <a:endCxn id="131" idx="4"/>
            </p:cNvCxnSpPr>
            <p:nvPr/>
          </p:nvCxnSpPr>
          <p:spPr>
            <a:xfrm flipV="1">
              <a:off x="9645710" y="5504701"/>
              <a:ext cx="885879" cy="422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3009831" y="3240363"/>
            <a:ext cx="7201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8:00</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sp>
        <p:nvSpPr>
          <p:cNvPr id="146" name="文本框 145"/>
          <p:cNvSpPr txBox="1"/>
          <p:nvPr/>
        </p:nvSpPr>
        <p:spPr>
          <a:xfrm>
            <a:off x="4205564" y="3370805"/>
            <a:ext cx="7201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9:00</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sp>
        <p:nvSpPr>
          <p:cNvPr id="147" name="文本框 146"/>
          <p:cNvSpPr txBox="1"/>
          <p:nvPr/>
        </p:nvSpPr>
        <p:spPr>
          <a:xfrm>
            <a:off x="5234017" y="3265153"/>
            <a:ext cx="7201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10:00</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sp>
        <p:nvSpPr>
          <p:cNvPr id="148" name="圆角矩形 23"/>
          <p:cNvSpPr/>
          <p:nvPr/>
        </p:nvSpPr>
        <p:spPr>
          <a:xfrm rot="10800000" flipV="1">
            <a:off x="550928" y="4723776"/>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49" name="文本框 148"/>
          <p:cNvSpPr txBox="1"/>
          <p:nvPr/>
        </p:nvSpPr>
        <p:spPr>
          <a:xfrm>
            <a:off x="998126" y="4536121"/>
            <a:ext cx="9210638" cy="597213"/>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Query</a:t>
            </a:r>
            <a:endParaRPr kumimoji="0" lang="zh-CN" altLang="en-US" sz="1800" b="0" i="0" u="none" strike="noStrike" kern="1200" cap="none" spc="0" normalizeH="0" baseline="0" noProof="0" dirty="0">
              <a:ln>
                <a:noFill/>
              </a:ln>
              <a:solidFill>
                <a:srgbClr val="44546A"/>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150" name="组合 149"/>
          <p:cNvGrpSpPr/>
          <p:nvPr/>
        </p:nvGrpSpPr>
        <p:grpSpPr>
          <a:xfrm>
            <a:off x="3160643" y="4459780"/>
            <a:ext cx="2247062" cy="933971"/>
            <a:chOff x="7102329" y="4708415"/>
            <a:chExt cx="3566594" cy="1489822"/>
          </a:xfrm>
        </p:grpSpPr>
        <p:sp>
          <p:nvSpPr>
            <p:cNvPr id="151" name="椭圆 150"/>
            <p:cNvSpPr/>
            <p:nvPr/>
          </p:nvSpPr>
          <p:spPr>
            <a:xfrm>
              <a:off x="7102329" y="5218889"/>
              <a:ext cx="274668" cy="271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52" name="椭圆 151"/>
            <p:cNvSpPr/>
            <p:nvPr/>
          </p:nvSpPr>
          <p:spPr>
            <a:xfrm>
              <a:off x="8015945" y="592679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53" name="椭圆 152"/>
            <p:cNvSpPr/>
            <p:nvPr/>
          </p:nvSpPr>
          <p:spPr>
            <a:xfrm>
              <a:off x="10394255" y="5233257"/>
              <a:ext cx="274668" cy="271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54" name="椭圆 153"/>
            <p:cNvSpPr/>
            <p:nvPr/>
          </p:nvSpPr>
          <p:spPr>
            <a:xfrm>
              <a:off x="9310035" y="471427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55" name="直接箭头连接符 154"/>
            <p:cNvCxnSpPr>
              <a:stCxn id="151" idx="7"/>
              <a:endCxn id="161" idx="3"/>
            </p:cNvCxnSpPr>
            <p:nvPr/>
          </p:nvCxnSpPr>
          <p:spPr>
            <a:xfrm flipV="1">
              <a:off x="7336774" y="4940105"/>
              <a:ext cx="1085087" cy="318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a:stCxn id="151" idx="5"/>
              <a:endCxn id="152" idx="2"/>
            </p:cNvCxnSpPr>
            <p:nvPr/>
          </p:nvCxnSpPr>
          <p:spPr>
            <a:xfrm>
              <a:off x="7336774" y="5450580"/>
              <a:ext cx="679172" cy="6119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stCxn id="154" idx="5"/>
              <a:endCxn id="153" idx="1"/>
            </p:cNvCxnSpPr>
            <p:nvPr/>
          </p:nvCxnSpPr>
          <p:spPr>
            <a:xfrm>
              <a:off x="9544478" y="4945965"/>
              <a:ext cx="890000" cy="3270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a:stCxn id="152" idx="6"/>
              <a:endCxn id="153" idx="3"/>
            </p:cNvCxnSpPr>
            <p:nvPr/>
          </p:nvCxnSpPr>
          <p:spPr>
            <a:xfrm flipV="1">
              <a:off x="8290613" y="5464946"/>
              <a:ext cx="2143865" cy="5975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51" idx="6"/>
              <a:endCxn id="163" idx="2"/>
            </p:cNvCxnSpPr>
            <p:nvPr/>
          </p:nvCxnSpPr>
          <p:spPr>
            <a:xfrm>
              <a:off x="7376997" y="5354611"/>
              <a:ext cx="1228488" cy="1500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a:stCxn id="161" idx="4"/>
              <a:endCxn id="163" idx="0"/>
            </p:cNvCxnSpPr>
            <p:nvPr/>
          </p:nvCxnSpPr>
          <p:spPr>
            <a:xfrm>
              <a:off x="8518969" y="4979857"/>
              <a:ext cx="223850" cy="3891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椭圆 160"/>
            <p:cNvSpPr/>
            <p:nvPr/>
          </p:nvSpPr>
          <p:spPr>
            <a:xfrm>
              <a:off x="8381635" y="470841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62" name="直接箭头连接符 161"/>
            <p:cNvCxnSpPr>
              <a:stCxn id="161" idx="6"/>
              <a:endCxn id="154" idx="2"/>
            </p:cNvCxnSpPr>
            <p:nvPr/>
          </p:nvCxnSpPr>
          <p:spPr>
            <a:xfrm>
              <a:off x="8656303" y="4844136"/>
              <a:ext cx="653732" cy="58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椭圆 162"/>
            <p:cNvSpPr/>
            <p:nvPr/>
          </p:nvSpPr>
          <p:spPr>
            <a:xfrm>
              <a:off x="8605485" y="5368980"/>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64" name="椭圆 163"/>
            <p:cNvSpPr/>
            <p:nvPr/>
          </p:nvSpPr>
          <p:spPr>
            <a:xfrm>
              <a:off x="9411266" y="5887948"/>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65" name="直接箭头连接符 164"/>
            <p:cNvCxnSpPr>
              <a:stCxn id="163" idx="5"/>
              <a:endCxn id="164" idx="2"/>
            </p:cNvCxnSpPr>
            <p:nvPr/>
          </p:nvCxnSpPr>
          <p:spPr>
            <a:xfrm>
              <a:off x="8839929" y="5600670"/>
              <a:ext cx="571337" cy="422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a:stCxn id="163" idx="6"/>
              <a:endCxn id="153" idx="2"/>
            </p:cNvCxnSpPr>
            <p:nvPr/>
          </p:nvCxnSpPr>
          <p:spPr>
            <a:xfrm flipV="1">
              <a:off x="8880153" y="5368978"/>
              <a:ext cx="1514102" cy="1357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a:stCxn id="164" idx="7"/>
              <a:endCxn id="153" idx="4"/>
            </p:cNvCxnSpPr>
            <p:nvPr/>
          </p:nvCxnSpPr>
          <p:spPr>
            <a:xfrm flipV="1">
              <a:off x="9645710" y="5504701"/>
              <a:ext cx="885879" cy="422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1" name="文本框 170"/>
          <p:cNvSpPr txBox="1"/>
          <p:nvPr/>
        </p:nvSpPr>
        <p:spPr>
          <a:xfrm>
            <a:off x="2860805" y="4364508"/>
            <a:ext cx="7201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8:00</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sp>
        <p:nvSpPr>
          <p:cNvPr id="172" name="圆角矩形 23"/>
          <p:cNvSpPr/>
          <p:nvPr/>
        </p:nvSpPr>
        <p:spPr>
          <a:xfrm rot="10800000" flipV="1">
            <a:off x="550928" y="5888647"/>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73" name="文本框 172"/>
          <p:cNvSpPr txBox="1"/>
          <p:nvPr/>
        </p:nvSpPr>
        <p:spPr>
          <a:xfrm>
            <a:off x="998126" y="5700992"/>
            <a:ext cx="9210638" cy="597213"/>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Personalized Route Recommendation</a:t>
            </a:r>
            <a:endParaRPr kumimoji="0" lang="zh-CN" altLang="en-US" sz="1800" b="0" i="0" u="none" strike="noStrike" kern="1200" cap="none" spc="0" normalizeH="0" baseline="0" noProof="0" dirty="0">
              <a:ln>
                <a:noFill/>
              </a:ln>
              <a:solidFill>
                <a:srgbClr val="44546A"/>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193" name="组合 192"/>
          <p:cNvGrpSpPr/>
          <p:nvPr/>
        </p:nvGrpSpPr>
        <p:grpSpPr>
          <a:xfrm>
            <a:off x="8171541" y="5362752"/>
            <a:ext cx="2247062" cy="933971"/>
            <a:chOff x="7102329" y="4708415"/>
            <a:chExt cx="3566594" cy="1489822"/>
          </a:xfrm>
        </p:grpSpPr>
        <p:sp>
          <p:nvSpPr>
            <p:cNvPr id="194" name="椭圆 193"/>
            <p:cNvSpPr/>
            <p:nvPr/>
          </p:nvSpPr>
          <p:spPr>
            <a:xfrm>
              <a:off x="7102329" y="5218889"/>
              <a:ext cx="274668" cy="271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95" name="椭圆 194"/>
            <p:cNvSpPr/>
            <p:nvPr/>
          </p:nvSpPr>
          <p:spPr>
            <a:xfrm>
              <a:off x="8015945" y="592679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96" name="椭圆 195"/>
            <p:cNvSpPr/>
            <p:nvPr/>
          </p:nvSpPr>
          <p:spPr>
            <a:xfrm>
              <a:off x="10394255" y="5233257"/>
              <a:ext cx="274668" cy="271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97" name="椭圆 196"/>
            <p:cNvSpPr/>
            <p:nvPr/>
          </p:nvSpPr>
          <p:spPr>
            <a:xfrm>
              <a:off x="9310035" y="471427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98" name="直接箭头连接符 197"/>
            <p:cNvCxnSpPr>
              <a:stCxn id="194" idx="7"/>
              <a:endCxn id="204" idx="3"/>
            </p:cNvCxnSpPr>
            <p:nvPr/>
          </p:nvCxnSpPr>
          <p:spPr>
            <a:xfrm flipV="1">
              <a:off x="7336774" y="4940105"/>
              <a:ext cx="1085087" cy="318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接箭头连接符 198"/>
            <p:cNvCxnSpPr>
              <a:stCxn id="194" idx="5"/>
              <a:endCxn id="195" idx="2"/>
            </p:cNvCxnSpPr>
            <p:nvPr/>
          </p:nvCxnSpPr>
          <p:spPr>
            <a:xfrm>
              <a:off x="7336774" y="5450580"/>
              <a:ext cx="679172" cy="6119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接箭头连接符 199"/>
            <p:cNvCxnSpPr>
              <a:stCxn id="197" idx="5"/>
              <a:endCxn id="196" idx="1"/>
            </p:cNvCxnSpPr>
            <p:nvPr/>
          </p:nvCxnSpPr>
          <p:spPr>
            <a:xfrm>
              <a:off x="9544478" y="4945965"/>
              <a:ext cx="890000" cy="3270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接箭头连接符 200"/>
            <p:cNvCxnSpPr>
              <a:stCxn id="195" idx="6"/>
              <a:endCxn id="196" idx="3"/>
            </p:cNvCxnSpPr>
            <p:nvPr/>
          </p:nvCxnSpPr>
          <p:spPr>
            <a:xfrm flipV="1">
              <a:off x="8290613" y="5464946"/>
              <a:ext cx="2143865" cy="5975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接箭头连接符 201"/>
            <p:cNvCxnSpPr>
              <a:stCxn id="194" idx="6"/>
              <a:endCxn id="206" idx="2"/>
            </p:cNvCxnSpPr>
            <p:nvPr/>
          </p:nvCxnSpPr>
          <p:spPr>
            <a:xfrm>
              <a:off x="7376997" y="5354611"/>
              <a:ext cx="1228488" cy="1500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接箭头连接符 202"/>
            <p:cNvCxnSpPr>
              <a:stCxn id="204" idx="4"/>
              <a:endCxn id="206" idx="0"/>
            </p:cNvCxnSpPr>
            <p:nvPr/>
          </p:nvCxnSpPr>
          <p:spPr>
            <a:xfrm>
              <a:off x="8518969" y="4979857"/>
              <a:ext cx="223850" cy="3891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4" name="椭圆 203"/>
            <p:cNvSpPr/>
            <p:nvPr/>
          </p:nvSpPr>
          <p:spPr>
            <a:xfrm>
              <a:off x="8381635" y="470841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205" name="直接箭头连接符 204"/>
            <p:cNvCxnSpPr>
              <a:stCxn id="204" idx="6"/>
              <a:endCxn id="197" idx="2"/>
            </p:cNvCxnSpPr>
            <p:nvPr/>
          </p:nvCxnSpPr>
          <p:spPr>
            <a:xfrm>
              <a:off x="8656303" y="4844136"/>
              <a:ext cx="653732" cy="58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6" name="椭圆 205"/>
            <p:cNvSpPr/>
            <p:nvPr/>
          </p:nvSpPr>
          <p:spPr>
            <a:xfrm>
              <a:off x="8605485" y="5368980"/>
              <a:ext cx="274668" cy="2714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207" name="椭圆 206"/>
            <p:cNvSpPr/>
            <p:nvPr/>
          </p:nvSpPr>
          <p:spPr>
            <a:xfrm>
              <a:off x="9411266" y="5887948"/>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208" name="直接箭头连接符 207"/>
            <p:cNvCxnSpPr>
              <a:stCxn id="206" idx="5"/>
              <a:endCxn id="207" idx="2"/>
            </p:cNvCxnSpPr>
            <p:nvPr/>
          </p:nvCxnSpPr>
          <p:spPr>
            <a:xfrm>
              <a:off x="8839929" y="5600670"/>
              <a:ext cx="571337" cy="422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接箭头连接符 208"/>
            <p:cNvCxnSpPr>
              <a:stCxn id="206" idx="6"/>
              <a:endCxn id="196" idx="2"/>
            </p:cNvCxnSpPr>
            <p:nvPr/>
          </p:nvCxnSpPr>
          <p:spPr>
            <a:xfrm flipV="1">
              <a:off x="8880153" y="5368978"/>
              <a:ext cx="1514102" cy="1357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接箭头连接符 209"/>
            <p:cNvCxnSpPr>
              <a:stCxn id="207" idx="7"/>
              <a:endCxn id="196" idx="4"/>
            </p:cNvCxnSpPr>
            <p:nvPr/>
          </p:nvCxnSpPr>
          <p:spPr>
            <a:xfrm flipV="1">
              <a:off x="9645710" y="5504701"/>
              <a:ext cx="885879" cy="422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1" name="文本框 210"/>
          <p:cNvSpPr txBox="1"/>
          <p:nvPr/>
        </p:nvSpPr>
        <p:spPr>
          <a:xfrm>
            <a:off x="8060402" y="5355597"/>
            <a:ext cx="7201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8:00</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sp>
        <p:nvSpPr>
          <p:cNvPr id="212" name="文本框 211"/>
          <p:cNvSpPr txBox="1"/>
          <p:nvPr/>
        </p:nvSpPr>
        <p:spPr>
          <a:xfrm>
            <a:off x="5886859" y="1107292"/>
            <a:ext cx="5437753" cy="777006"/>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Node</a:t>
            </a:r>
            <a:r>
              <a:rPr kumimoji="0" lang="zh-CN" altLang="en-US"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location</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Edge: road segment</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 name="文本框 2"/>
          <p:cNvSpPr txBox="1"/>
          <p:nvPr/>
        </p:nvSpPr>
        <p:spPr>
          <a:xfrm>
            <a:off x="5862877" y="2385905"/>
            <a:ext cx="6051759" cy="417358"/>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Location Sequence</a:t>
            </a:r>
            <a:endParaRPr kumimoji="0" lang="zh-CN" altLang="en-US"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846765" y="3449819"/>
            <a:ext cx="5147401" cy="417358"/>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Location Sequence and Arrived Time </a:t>
            </a:r>
            <a:endParaRPr kumimoji="0" lang="zh-CN" altLang="en-US"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11" name="文本框 110"/>
          <p:cNvSpPr txBox="1"/>
          <p:nvPr/>
        </p:nvSpPr>
        <p:spPr>
          <a:xfrm>
            <a:off x="5810516" y="4596148"/>
            <a:ext cx="5619314" cy="77745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Departure Time, Source Location and Destination Location</a:t>
            </a:r>
            <a:endParaRPr kumimoji="0" lang="zh-CN" altLang="en-US"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12" name="文本框 111"/>
          <p:cNvSpPr txBox="1"/>
          <p:nvPr/>
        </p:nvSpPr>
        <p:spPr>
          <a:xfrm>
            <a:off x="217517" y="6310523"/>
            <a:ext cx="11602305" cy="417358"/>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Given departure time, source location and destination location,  infer the most possible route for user.</a:t>
            </a:r>
            <a:endParaRPr kumimoji="0" lang="zh-CN" altLang="en-US"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7" grpId="0"/>
      <p:bldP spid="126" grpId="0" animBg="1"/>
      <p:bldP spid="127" grpId="0"/>
      <p:bldP spid="2" grpId="0"/>
      <p:bldP spid="146" grpId="0"/>
      <p:bldP spid="147" grpId="0"/>
      <p:bldP spid="148" grpId="0" animBg="1"/>
      <p:bldP spid="149" grpId="0"/>
      <p:bldP spid="171" grpId="0"/>
      <p:bldP spid="172" grpId="0" animBg="1"/>
      <p:bldP spid="173" grpId="0"/>
      <p:bldP spid="211" grpId="0"/>
      <p:bldP spid="3" grpId="0"/>
      <p:bldP spid="4" grpId="0"/>
      <p:bldP spid="111" grpId="0"/>
      <p:bldP spid="11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23"/>
          <p:cNvSpPr/>
          <p:nvPr/>
        </p:nvSpPr>
        <p:spPr>
          <a:xfrm rot="10800000" flipV="1">
            <a:off x="397233" y="944537"/>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7" name="文本框 56"/>
          <p:cNvSpPr txBox="1"/>
          <p:nvPr/>
        </p:nvSpPr>
        <p:spPr>
          <a:xfrm>
            <a:off x="844431" y="756882"/>
            <a:ext cx="9210638" cy="975137"/>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 Search Algorithm</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44546A"/>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8" name="圆角矩形 23"/>
          <p:cNvSpPr/>
          <p:nvPr/>
        </p:nvSpPr>
        <p:spPr>
          <a:xfrm rot="10800000" flipV="1">
            <a:off x="397232" y="3349314"/>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9" name="文本框 58"/>
          <p:cNvSpPr txBox="1"/>
          <p:nvPr/>
        </p:nvSpPr>
        <p:spPr>
          <a:xfrm>
            <a:off x="854160" y="3166674"/>
            <a:ext cx="2549092" cy="597919"/>
          </a:xfrm>
          <a:prstGeom prst="rect">
            <a:avLst/>
          </a:prstGeom>
          <a:noFill/>
        </p:spPr>
        <p:txBody>
          <a:bodyPr wrap="non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Cost Function</a:t>
            </a:r>
          </a:p>
        </p:txBody>
      </p:sp>
      <p:sp>
        <p:nvSpPr>
          <p:cNvPr id="60" name="圆角矩形 23"/>
          <p:cNvSpPr/>
          <p:nvPr/>
        </p:nvSpPr>
        <p:spPr>
          <a:xfrm rot="10800000" flipV="1">
            <a:off x="582551" y="1528734"/>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1" name="文本框 60"/>
          <p:cNvSpPr txBox="1"/>
          <p:nvPr/>
        </p:nvSpPr>
        <p:spPr>
          <a:xfrm>
            <a:off x="854160" y="1372706"/>
            <a:ext cx="9210638" cy="895115"/>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Find the shortest path on graph</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2" name="圆角矩形 23"/>
          <p:cNvSpPr/>
          <p:nvPr/>
        </p:nvSpPr>
        <p:spPr>
          <a:xfrm rot="10800000" flipV="1">
            <a:off x="582551" y="4129509"/>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3" name="文本框 62"/>
          <p:cNvSpPr txBox="1"/>
          <p:nvPr/>
        </p:nvSpPr>
        <p:spPr>
          <a:xfrm>
            <a:off x="844431" y="3931207"/>
            <a:ext cx="5825076" cy="895115"/>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Find the path with least cost</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44546A"/>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4" name="圆角矩形 23"/>
          <p:cNvSpPr/>
          <p:nvPr/>
        </p:nvSpPr>
        <p:spPr>
          <a:xfrm rot="10800000" flipV="1">
            <a:off x="582551" y="2125423"/>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5" name="文本框 64"/>
          <p:cNvSpPr txBox="1"/>
          <p:nvPr/>
        </p:nvSpPr>
        <p:spPr>
          <a:xfrm>
            <a:off x="854162" y="1953394"/>
            <a:ext cx="9210638" cy="525655"/>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Flexible to adapt different task</a:t>
            </a:r>
            <a:endParaRPr kumimoji="0" lang="zh-CN" altLang="en-US"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66" name="圆角矩形 23"/>
          <p:cNvSpPr/>
          <p:nvPr/>
        </p:nvSpPr>
        <p:spPr>
          <a:xfrm rot="10800000" flipV="1">
            <a:off x="578935" y="4832107"/>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7" name="文本框 66"/>
          <p:cNvSpPr txBox="1"/>
          <p:nvPr/>
        </p:nvSpPr>
        <p:spPr>
          <a:xfrm>
            <a:off x="844550" y="4718050"/>
            <a:ext cx="4517390" cy="1049020"/>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Consist of two part: observable cost </a:t>
            </a:r>
            <a:r>
              <a:rPr kumimoji="0" lang="en-US" altLang="zh-CN" sz="2400" b="0" i="1"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g</a:t>
            </a: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 and estimated cost </a:t>
            </a:r>
            <a:r>
              <a:rPr kumimoji="0" lang="en-US" altLang="zh-CN" sz="2400" b="0" i="1"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h </a:t>
            </a: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 </a:t>
            </a:r>
            <a:endParaRPr kumimoji="0" lang="zh-CN" altLang="en-US"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68" name="圆角矩形 23"/>
          <p:cNvSpPr/>
          <p:nvPr/>
        </p:nvSpPr>
        <p:spPr>
          <a:xfrm rot="10800000" flipV="1">
            <a:off x="588751" y="2772930"/>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9" name="文本框 68"/>
          <p:cNvSpPr txBox="1"/>
          <p:nvPr/>
        </p:nvSpPr>
        <p:spPr>
          <a:xfrm>
            <a:off x="888230" y="2600385"/>
            <a:ext cx="9210638" cy="525655"/>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Effective and efficient</a:t>
            </a:r>
            <a:endParaRPr kumimoji="0" lang="zh-CN" altLang="en-US"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70" name="流程图: 接点 69"/>
          <p:cNvSpPr/>
          <p:nvPr/>
        </p:nvSpPr>
        <p:spPr>
          <a:xfrm>
            <a:off x="7308790" y="2923346"/>
            <a:ext cx="457200" cy="457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71" name="流程图: 接点 70"/>
          <p:cNvSpPr/>
          <p:nvPr/>
        </p:nvSpPr>
        <p:spPr>
          <a:xfrm>
            <a:off x="8624894" y="4189776"/>
            <a:ext cx="457200" cy="457200"/>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900" kern="1200">
                <a:solidFill>
                  <a:schemeClr val="lt1"/>
                </a:solidFill>
                <a:latin typeface="+mn-lt"/>
                <a:ea typeface="+mn-ea"/>
                <a:cs typeface="+mn-cs"/>
              </a:defRPr>
            </a:lvl1pPr>
            <a:lvl2pPr marL="457200" algn="l" defTabSz="914400" rtl="0" eaLnBrk="1" latinLnBrk="0" hangingPunct="1">
              <a:defRPr sz="1900" kern="1200">
                <a:solidFill>
                  <a:schemeClr val="lt1"/>
                </a:solidFill>
                <a:latin typeface="+mn-lt"/>
                <a:ea typeface="+mn-ea"/>
                <a:cs typeface="+mn-cs"/>
              </a:defRPr>
            </a:lvl2pPr>
            <a:lvl3pPr marL="914400" algn="l" defTabSz="914400" rtl="0" eaLnBrk="1" latinLnBrk="0" hangingPunct="1">
              <a:defRPr sz="1900" kern="1200">
                <a:solidFill>
                  <a:schemeClr val="lt1"/>
                </a:solidFill>
                <a:latin typeface="+mn-lt"/>
                <a:ea typeface="+mn-ea"/>
                <a:cs typeface="+mn-cs"/>
              </a:defRPr>
            </a:lvl3pPr>
            <a:lvl4pPr marL="1371600" algn="l" defTabSz="914400" rtl="0" eaLnBrk="1" latinLnBrk="0" hangingPunct="1">
              <a:defRPr sz="1900" kern="1200">
                <a:solidFill>
                  <a:schemeClr val="lt1"/>
                </a:solidFill>
                <a:latin typeface="+mn-lt"/>
                <a:ea typeface="+mn-ea"/>
                <a:cs typeface="+mn-cs"/>
              </a:defRPr>
            </a:lvl4pPr>
            <a:lvl5pPr marL="1828800" algn="l" defTabSz="914400" rtl="0" eaLnBrk="1" latinLnBrk="0" hangingPunct="1">
              <a:defRPr sz="1900" kern="1200">
                <a:solidFill>
                  <a:schemeClr val="lt1"/>
                </a:solidFill>
                <a:latin typeface="+mn-lt"/>
                <a:ea typeface="+mn-ea"/>
                <a:cs typeface="+mn-cs"/>
              </a:defRPr>
            </a:lvl5pPr>
            <a:lvl6pPr marL="2286000" algn="l" defTabSz="914400" rtl="0" eaLnBrk="1" latinLnBrk="0" hangingPunct="1">
              <a:defRPr sz="1900" kern="1200">
                <a:solidFill>
                  <a:schemeClr val="lt1"/>
                </a:solidFill>
                <a:latin typeface="+mn-lt"/>
                <a:ea typeface="+mn-ea"/>
                <a:cs typeface="+mn-cs"/>
              </a:defRPr>
            </a:lvl6pPr>
            <a:lvl7pPr marL="2743200" algn="l" defTabSz="914400" rtl="0" eaLnBrk="1" latinLnBrk="0" hangingPunct="1">
              <a:defRPr sz="1900" kern="1200">
                <a:solidFill>
                  <a:schemeClr val="lt1"/>
                </a:solidFill>
                <a:latin typeface="+mn-lt"/>
                <a:ea typeface="+mn-ea"/>
                <a:cs typeface="+mn-cs"/>
              </a:defRPr>
            </a:lvl7pPr>
            <a:lvl8pPr marL="3200400" algn="l" defTabSz="914400" rtl="0" eaLnBrk="1" latinLnBrk="0" hangingPunct="1">
              <a:defRPr sz="1900" kern="1200">
                <a:solidFill>
                  <a:schemeClr val="lt1"/>
                </a:solidFill>
                <a:latin typeface="+mn-lt"/>
                <a:ea typeface="+mn-ea"/>
                <a:cs typeface="+mn-cs"/>
              </a:defRPr>
            </a:lvl8pPr>
            <a:lvl9pPr marL="3657600" algn="l" defTabSz="914400"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900" b="0" i="0" u="none" strike="noStrike" kern="1200" cap="none" spc="0" normalizeH="0" baseline="0" noProof="0" dirty="0">
                <a:ln>
                  <a:noFill/>
                </a:ln>
                <a:solidFill>
                  <a:prstClr val="white"/>
                </a:solidFill>
                <a:effectLst/>
                <a:uLnTx/>
                <a:uFillTx/>
                <a:latin typeface="DengXian"/>
                <a:ea typeface="DengXian" panose="02010600030101010101" pitchFamily="2" charset="-122"/>
                <a:cs typeface="+mn-cs"/>
              </a:rPr>
              <a:t>c</a:t>
            </a:r>
            <a:endParaRPr kumimoji="0" lang="zh-CN" altLang="en-US" sz="1900" b="0" i="0" u="none" strike="noStrike" kern="1200" cap="none" spc="0" normalizeH="0" baseline="0" noProof="0" dirty="0">
              <a:ln>
                <a:noFill/>
              </a:ln>
              <a:solidFill>
                <a:prstClr val="white"/>
              </a:solidFill>
              <a:effectLst/>
              <a:uLnTx/>
              <a:uFillTx/>
              <a:latin typeface="DengXian"/>
              <a:ea typeface="DengXian" panose="02010600030101010101" pitchFamily="2" charset="-122"/>
              <a:cs typeface="+mn-cs"/>
            </a:endParaRPr>
          </a:p>
        </p:txBody>
      </p:sp>
      <p:sp>
        <p:nvSpPr>
          <p:cNvPr id="72" name="流程图: 接点 71"/>
          <p:cNvSpPr/>
          <p:nvPr/>
        </p:nvSpPr>
        <p:spPr>
          <a:xfrm>
            <a:off x="9200727" y="3051953"/>
            <a:ext cx="457200" cy="457200"/>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900" kern="1200">
                <a:solidFill>
                  <a:schemeClr val="lt1"/>
                </a:solidFill>
                <a:latin typeface="+mn-lt"/>
                <a:ea typeface="+mn-ea"/>
                <a:cs typeface="+mn-cs"/>
              </a:defRPr>
            </a:lvl1pPr>
            <a:lvl2pPr marL="457200" algn="l" defTabSz="914400" rtl="0" eaLnBrk="1" latinLnBrk="0" hangingPunct="1">
              <a:defRPr sz="1900" kern="1200">
                <a:solidFill>
                  <a:schemeClr val="lt1"/>
                </a:solidFill>
                <a:latin typeface="+mn-lt"/>
                <a:ea typeface="+mn-ea"/>
                <a:cs typeface="+mn-cs"/>
              </a:defRPr>
            </a:lvl2pPr>
            <a:lvl3pPr marL="914400" algn="l" defTabSz="914400" rtl="0" eaLnBrk="1" latinLnBrk="0" hangingPunct="1">
              <a:defRPr sz="1900" kern="1200">
                <a:solidFill>
                  <a:schemeClr val="lt1"/>
                </a:solidFill>
                <a:latin typeface="+mn-lt"/>
                <a:ea typeface="+mn-ea"/>
                <a:cs typeface="+mn-cs"/>
              </a:defRPr>
            </a:lvl3pPr>
            <a:lvl4pPr marL="1371600" algn="l" defTabSz="914400" rtl="0" eaLnBrk="1" latinLnBrk="0" hangingPunct="1">
              <a:defRPr sz="1900" kern="1200">
                <a:solidFill>
                  <a:schemeClr val="lt1"/>
                </a:solidFill>
                <a:latin typeface="+mn-lt"/>
                <a:ea typeface="+mn-ea"/>
                <a:cs typeface="+mn-cs"/>
              </a:defRPr>
            </a:lvl4pPr>
            <a:lvl5pPr marL="1828800" algn="l" defTabSz="914400" rtl="0" eaLnBrk="1" latinLnBrk="0" hangingPunct="1">
              <a:defRPr sz="1900" kern="1200">
                <a:solidFill>
                  <a:schemeClr val="lt1"/>
                </a:solidFill>
                <a:latin typeface="+mn-lt"/>
                <a:ea typeface="+mn-ea"/>
                <a:cs typeface="+mn-cs"/>
              </a:defRPr>
            </a:lvl5pPr>
            <a:lvl6pPr marL="2286000" algn="l" defTabSz="914400" rtl="0" eaLnBrk="1" latinLnBrk="0" hangingPunct="1">
              <a:defRPr sz="1900" kern="1200">
                <a:solidFill>
                  <a:schemeClr val="lt1"/>
                </a:solidFill>
                <a:latin typeface="+mn-lt"/>
                <a:ea typeface="+mn-ea"/>
                <a:cs typeface="+mn-cs"/>
              </a:defRPr>
            </a:lvl6pPr>
            <a:lvl7pPr marL="2743200" algn="l" defTabSz="914400" rtl="0" eaLnBrk="1" latinLnBrk="0" hangingPunct="1">
              <a:defRPr sz="1900" kern="1200">
                <a:solidFill>
                  <a:schemeClr val="lt1"/>
                </a:solidFill>
                <a:latin typeface="+mn-lt"/>
                <a:ea typeface="+mn-ea"/>
                <a:cs typeface="+mn-cs"/>
              </a:defRPr>
            </a:lvl7pPr>
            <a:lvl8pPr marL="3200400" algn="l" defTabSz="914400" rtl="0" eaLnBrk="1" latinLnBrk="0" hangingPunct="1">
              <a:defRPr sz="1900" kern="1200">
                <a:solidFill>
                  <a:schemeClr val="lt1"/>
                </a:solidFill>
                <a:latin typeface="+mn-lt"/>
                <a:ea typeface="+mn-ea"/>
                <a:cs typeface="+mn-cs"/>
              </a:defRPr>
            </a:lvl8pPr>
            <a:lvl9pPr marL="3657600" algn="l" defTabSz="914400"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900" b="0" i="0" u="none" strike="noStrike" kern="1200" cap="none" spc="0" normalizeH="0" baseline="0" noProof="0" dirty="0">
                <a:ln>
                  <a:noFill/>
                </a:ln>
                <a:solidFill>
                  <a:prstClr val="white"/>
                </a:solidFill>
                <a:effectLst/>
                <a:uLnTx/>
                <a:uFillTx/>
                <a:latin typeface="DengXian"/>
                <a:ea typeface="DengXian" panose="02010600030101010101" pitchFamily="2" charset="-122"/>
                <a:cs typeface="+mn-cs"/>
              </a:rPr>
              <a:t>b</a:t>
            </a:r>
            <a:endParaRPr kumimoji="0" lang="zh-CN" altLang="en-US" sz="1900" b="0" i="0" u="none" strike="noStrike" kern="1200" cap="none" spc="0" normalizeH="0" baseline="0" noProof="0" dirty="0">
              <a:ln>
                <a:noFill/>
              </a:ln>
              <a:solidFill>
                <a:prstClr val="white"/>
              </a:solidFill>
              <a:effectLst/>
              <a:uLnTx/>
              <a:uFillTx/>
              <a:latin typeface="DengXian"/>
              <a:ea typeface="DengXian" panose="02010600030101010101" pitchFamily="2" charset="-122"/>
              <a:cs typeface="+mn-cs"/>
            </a:endParaRPr>
          </a:p>
        </p:txBody>
      </p:sp>
      <p:sp>
        <p:nvSpPr>
          <p:cNvPr id="73" name="流程图: 接点 72"/>
          <p:cNvSpPr/>
          <p:nvPr/>
        </p:nvSpPr>
        <p:spPr>
          <a:xfrm>
            <a:off x="8969952" y="1950149"/>
            <a:ext cx="457200" cy="457200"/>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900" kern="1200">
                <a:solidFill>
                  <a:schemeClr val="lt1"/>
                </a:solidFill>
                <a:latin typeface="+mn-lt"/>
                <a:ea typeface="+mn-ea"/>
                <a:cs typeface="+mn-cs"/>
              </a:defRPr>
            </a:lvl1pPr>
            <a:lvl2pPr marL="457200" algn="l" defTabSz="914400" rtl="0" eaLnBrk="1" latinLnBrk="0" hangingPunct="1">
              <a:defRPr sz="1900" kern="1200">
                <a:solidFill>
                  <a:schemeClr val="lt1"/>
                </a:solidFill>
                <a:latin typeface="+mn-lt"/>
                <a:ea typeface="+mn-ea"/>
                <a:cs typeface="+mn-cs"/>
              </a:defRPr>
            </a:lvl2pPr>
            <a:lvl3pPr marL="914400" algn="l" defTabSz="914400" rtl="0" eaLnBrk="1" latinLnBrk="0" hangingPunct="1">
              <a:defRPr sz="1900" kern="1200">
                <a:solidFill>
                  <a:schemeClr val="lt1"/>
                </a:solidFill>
                <a:latin typeface="+mn-lt"/>
                <a:ea typeface="+mn-ea"/>
                <a:cs typeface="+mn-cs"/>
              </a:defRPr>
            </a:lvl3pPr>
            <a:lvl4pPr marL="1371600" algn="l" defTabSz="914400" rtl="0" eaLnBrk="1" latinLnBrk="0" hangingPunct="1">
              <a:defRPr sz="1900" kern="1200">
                <a:solidFill>
                  <a:schemeClr val="lt1"/>
                </a:solidFill>
                <a:latin typeface="+mn-lt"/>
                <a:ea typeface="+mn-ea"/>
                <a:cs typeface="+mn-cs"/>
              </a:defRPr>
            </a:lvl4pPr>
            <a:lvl5pPr marL="1828800" algn="l" defTabSz="914400" rtl="0" eaLnBrk="1" latinLnBrk="0" hangingPunct="1">
              <a:defRPr sz="1900" kern="1200">
                <a:solidFill>
                  <a:schemeClr val="lt1"/>
                </a:solidFill>
                <a:latin typeface="+mn-lt"/>
                <a:ea typeface="+mn-ea"/>
                <a:cs typeface="+mn-cs"/>
              </a:defRPr>
            </a:lvl5pPr>
            <a:lvl6pPr marL="2286000" algn="l" defTabSz="914400" rtl="0" eaLnBrk="1" latinLnBrk="0" hangingPunct="1">
              <a:defRPr sz="1900" kern="1200">
                <a:solidFill>
                  <a:schemeClr val="lt1"/>
                </a:solidFill>
                <a:latin typeface="+mn-lt"/>
                <a:ea typeface="+mn-ea"/>
                <a:cs typeface="+mn-cs"/>
              </a:defRPr>
            </a:lvl6pPr>
            <a:lvl7pPr marL="2743200" algn="l" defTabSz="914400" rtl="0" eaLnBrk="1" latinLnBrk="0" hangingPunct="1">
              <a:defRPr sz="1900" kern="1200">
                <a:solidFill>
                  <a:schemeClr val="lt1"/>
                </a:solidFill>
                <a:latin typeface="+mn-lt"/>
                <a:ea typeface="+mn-ea"/>
                <a:cs typeface="+mn-cs"/>
              </a:defRPr>
            </a:lvl7pPr>
            <a:lvl8pPr marL="3200400" algn="l" defTabSz="914400" rtl="0" eaLnBrk="1" latinLnBrk="0" hangingPunct="1">
              <a:defRPr sz="1900" kern="1200">
                <a:solidFill>
                  <a:schemeClr val="lt1"/>
                </a:solidFill>
                <a:latin typeface="+mn-lt"/>
                <a:ea typeface="+mn-ea"/>
                <a:cs typeface="+mn-cs"/>
              </a:defRPr>
            </a:lvl8pPr>
            <a:lvl9pPr marL="3657600" algn="l" defTabSz="914400"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900" b="0" i="0" u="none" strike="noStrike" kern="1200" cap="none" spc="0" normalizeH="0" baseline="0" noProof="0" dirty="0">
                <a:ln>
                  <a:noFill/>
                </a:ln>
                <a:solidFill>
                  <a:prstClr val="white"/>
                </a:solidFill>
                <a:effectLst/>
                <a:uLnTx/>
                <a:uFillTx/>
                <a:latin typeface="DengXian"/>
                <a:ea typeface="DengXian" panose="02010600030101010101" pitchFamily="2" charset="-122"/>
                <a:cs typeface="+mn-cs"/>
              </a:rPr>
              <a:t>a</a:t>
            </a:r>
            <a:endParaRPr kumimoji="0" lang="zh-CN" altLang="en-US" sz="1900" b="0" i="0" u="none" strike="noStrike" kern="1200" cap="none" spc="0" normalizeH="0" baseline="0" noProof="0" dirty="0">
              <a:ln>
                <a:noFill/>
              </a:ln>
              <a:solidFill>
                <a:prstClr val="white"/>
              </a:solidFill>
              <a:effectLst/>
              <a:uLnTx/>
              <a:uFillTx/>
              <a:latin typeface="DengXian"/>
              <a:ea typeface="DengXian" panose="02010600030101010101" pitchFamily="2" charset="-122"/>
              <a:cs typeface="+mn-cs"/>
            </a:endParaRPr>
          </a:p>
        </p:txBody>
      </p:sp>
      <p:cxnSp>
        <p:nvCxnSpPr>
          <p:cNvPr id="74" name="直接箭头连接符 73"/>
          <p:cNvCxnSpPr>
            <a:stCxn id="70" idx="6"/>
            <a:endCxn id="72" idx="2"/>
          </p:cNvCxnSpPr>
          <p:nvPr/>
        </p:nvCxnSpPr>
        <p:spPr>
          <a:xfrm>
            <a:off x="7765990" y="3151946"/>
            <a:ext cx="1434737" cy="128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stCxn id="70" idx="5"/>
            <a:endCxn id="71" idx="1"/>
          </p:cNvCxnSpPr>
          <p:nvPr/>
        </p:nvCxnSpPr>
        <p:spPr>
          <a:xfrm>
            <a:off x="7699035" y="3313591"/>
            <a:ext cx="992814" cy="943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70" idx="7"/>
            <a:endCxn id="73" idx="3"/>
          </p:cNvCxnSpPr>
          <p:nvPr/>
        </p:nvCxnSpPr>
        <p:spPr>
          <a:xfrm flipV="1">
            <a:off x="7699035" y="2340394"/>
            <a:ext cx="1337872" cy="649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6190693" y="2761158"/>
            <a:ext cx="1337872" cy="453455"/>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Current:</a:t>
            </a:r>
            <a:endPar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78" name="文本框 77"/>
          <p:cNvSpPr txBox="1"/>
          <p:nvPr/>
        </p:nvSpPr>
        <p:spPr>
          <a:xfrm>
            <a:off x="7528565" y="1666740"/>
            <a:ext cx="1773756" cy="453455"/>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Candidate:</a:t>
            </a:r>
            <a:endPar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79" name="流程图: 接点 78"/>
          <p:cNvSpPr/>
          <p:nvPr/>
        </p:nvSpPr>
        <p:spPr>
          <a:xfrm>
            <a:off x="9090980" y="2955024"/>
            <a:ext cx="676695" cy="677858"/>
          </a:xfrm>
          <a:prstGeom prst="flowChartConnector">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80" name="文本框 79"/>
          <p:cNvSpPr txBox="1"/>
          <p:nvPr/>
        </p:nvSpPr>
        <p:spPr>
          <a:xfrm>
            <a:off x="7886700" y="4822123"/>
            <a:ext cx="4187558" cy="453455"/>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f(b) &lt; f(a) &lt; f(c)  </a:t>
            </a:r>
            <a:endPar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81" name="文本框 80"/>
          <p:cNvSpPr txBox="1"/>
          <p:nvPr/>
        </p:nvSpPr>
        <p:spPr>
          <a:xfrm>
            <a:off x="8415443" y="3603921"/>
            <a:ext cx="370486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rPr>
              <a:t>Choose location with least cost</a:t>
            </a:r>
            <a:endParaRPr kumimoji="0" lang="zh-CN" altLang="en-US" sz="2000" b="0"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endParaRPr>
          </a:p>
        </p:txBody>
      </p:sp>
      <p:sp>
        <p:nvSpPr>
          <p:cNvPr id="6" name="文本框 5"/>
          <p:cNvSpPr txBox="1"/>
          <p:nvPr/>
        </p:nvSpPr>
        <p:spPr>
          <a:xfrm>
            <a:off x="248129" y="40303"/>
            <a:ext cx="1122949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Background: Review of A* Algorithm</a:t>
            </a:r>
            <a:endParaRPr kumimoji="0" lang="zh-CN" altLang="en-US"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sp>
        <p:nvSpPr>
          <p:cNvPr id="2" name="文本框 1"/>
          <p:cNvSpPr txBox="1"/>
          <p:nvPr/>
        </p:nvSpPr>
        <p:spPr>
          <a:xfrm>
            <a:off x="7317014" y="1013892"/>
            <a:ext cx="221086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f(a) = g(a) + h(a)</a:t>
            </a:r>
            <a:endPar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p:bldP spid="62" grpId="0" animBg="1"/>
      <p:bldP spid="63" grpId="0"/>
      <p:bldP spid="66" grpId="0" animBg="1"/>
      <p:bldP spid="67" grpId="0"/>
      <p:bldP spid="70" grpId="0" animBg="1"/>
      <p:bldP spid="71" grpId="0" animBg="1"/>
      <p:bldP spid="72" grpId="0" animBg="1"/>
      <p:bldP spid="73" grpId="0" animBg="1"/>
      <p:bldP spid="77" grpId="0"/>
      <p:bldP spid="78" grpId="0"/>
      <p:bldP spid="79" grpId="0" animBg="1"/>
      <p:bldP spid="80" grpId="0"/>
      <p:bldP spid="81"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盲目搜索与启发式搜索</a:t>
            </a:r>
          </a:p>
        </p:txBody>
      </p:sp>
      <p:sp>
        <p:nvSpPr>
          <p:cNvPr id="3" name="内容占位符 2"/>
          <p:cNvSpPr>
            <a:spLocks noGrp="1"/>
          </p:cNvSpPr>
          <p:nvPr>
            <p:ph sz="quarter" idx="1"/>
          </p:nvPr>
        </p:nvSpPr>
        <p:spPr/>
        <p:txBody>
          <a:bodyPr/>
          <a:lstStyle/>
          <a:p>
            <a:r>
              <a:rPr lang="zh-CN" altLang="en-US" sz="3200" dirty="0"/>
              <a:t>盲目搜索：</a:t>
            </a:r>
            <a:endParaRPr lang="en-US" altLang="zh-CN" sz="3200" dirty="0"/>
          </a:p>
          <a:p>
            <a:pPr lvl="1"/>
            <a:r>
              <a:rPr lang="zh-CN" altLang="en-US" sz="2800" dirty="0"/>
              <a:t>深度优先搜索</a:t>
            </a:r>
            <a:endParaRPr lang="en-US" altLang="zh-CN" sz="2800" dirty="0"/>
          </a:p>
          <a:p>
            <a:pPr lvl="1"/>
            <a:r>
              <a:rPr lang="zh-CN" altLang="en-US" sz="2800" dirty="0"/>
              <a:t>宽度优先搜索</a:t>
            </a:r>
            <a:endParaRPr lang="en-US" altLang="zh-CN" sz="2800" dirty="0"/>
          </a:p>
          <a:p>
            <a:pPr lvl="1"/>
            <a:endParaRPr lang="en-US" altLang="zh-CN" sz="2800" dirty="0"/>
          </a:p>
          <a:p>
            <a:r>
              <a:rPr lang="zh-CN" altLang="en-US" sz="3200" dirty="0"/>
              <a:t>启发式搜索</a:t>
            </a:r>
            <a:endParaRPr lang="en-US" altLang="zh-CN" sz="3200" dirty="0"/>
          </a:p>
          <a:p>
            <a:pPr lvl="1"/>
            <a:r>
              <a:rPr lang="en-US" altLang="zh-CN" sz="2800" dirty="0"/>
              <a:t>A</a:t>
            </a:r>
            <a:r>
              <a:rPr lang="zh-CN" altLang="en-US" sz="2800" dirty="0"/>
              <a:t>算法</a:t>
            </a:r>
            <a:endParaRPr lang="en-US" altLang="zh-CN" sz="2800" dirty="0"/>
          </a:p>
          <a:p>
            <a:pPr lvl="1"/>
            <a:r>
              <a:rPr lang="en-US" altLang="zh-CN" sz="2800" dirty="0"/>
              <a:t>A*</a:t>
            </a:r>
            <a:r>
              <a:rPr lang="zh-CN" altLang="en-US" sz="2800" dirty="0"/>
              <a:t>算法</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23"/>
          <p:cNvSpPr/>
          <p:nvPr/>
        </p:nvSpPr>
        <p:spPr>
          <a:xfrm rot="10800000" flipV="1">
            <a:off x="397233" y="944537"/>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7" name="文本框 56"/>
          <p:cNvSpPr txBox="1"/>
          <p:nvPr/>
        </p:nvSpPr>
        <p:spPr>
          <a:xfrm>
            <a:off x="844431" y="756882"/>
            <a:ext cx="9210638" cy="597213"/>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Our Target</a:t>
            </a:r>
            <a:endParaRPr kumimoji="0" lang="zh-CN" altLang="en-US" sz="1800" b="0" i="0" u="none" strike="noStrike" kern="1200" cap="none" spc="0" normalizeH="0" baseline="0" noProof="0" dirty="0">
              <a:ln>
                <a:noFill/>
              </a:ln>
              <a:solidFill>
                <a:srgbClr val="44546A"/>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8" name="圆角矩形 23"/>
          <p:cNvSpPr/>
          <p:nvPr/>
        </p:nvSpPr>
        <p:spPr>
          <a:xfrm rot="10800000" flipV="1">
            <a:off x="402345" y="4208667"/>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9" name="文本框 58"/>
          <p:cNvSpPr txBox="1"/>
          <p:nvPr/>
        </p:nvSpPr>
        <p:spPr>
          <a:xfrm>
            <a:off x="844357" y="4021593"/>
            <a:ext cx="3845921" cy="597919"/>
          </a:xfrm>
          <a:prstGeom prst="rect">
            <a:avLst/>
          </a:prstGeom>
          <a:noFill/>
        </p:spPr>
        <p:txBody>
          <a:bodyPr wrap="non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Design Cost Function</a:t>
            </a:r>
          </a:p>
        </p:txBody>
      </p:sp>
      <p:sp>
        <p:nvSpPr>
          <p:cNvPr id="6" name="文本框 5"/>
          <p:cNvSpPr txBox="1"/>
          <p:nvPr/>
        </p:nvSpPr>
        <p:spPr>
          <a:xfrm>
            <a:off x="248129" y="40303"/>
            <a:ext cx="11229496"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Background: A Simple A*-based Approach for PRR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sp>
        <p:nvSpPr>
          <p:cNvPr id="30" name="圆角矩形 23"/>
          <p:cNvSpPr/>
          <p:nvPr/>
        </p:nvSpPr>
        <p:spPr>
          <a:xfrm rot="10800000" flipV="1">
            <a:off x="582551" y="1528734"/>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mc:AlternateContent xmlns:mc="http://schemas.openxmlformats.org/markup-compatibility/2006" xmlns:a14="http://schemas.microsoft.com/office/drawing/2010/main">
        <mc:Choice Requires="a14">
          <p:sp>
            <p:nvSpPr>
              <p:cNvPr id="31" name="文本框 30"/>
              <p:cNvSpPr txBox="1"/>
              <p:nvPr/>
            </p:nvSpPr>
            <p:spPr>
              <a:xfrm>
                <a:off x="854160" y="1326626"/>
                <a:ext cx="9210638" cy="525463"/>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Microsoft YaHei" charset="-122"/>
                    <a:ea typeface="Microsoft YaHei" charset="-122"/>
                    <a:cs typeface="+mn-cs"/>
                  </a:rPr>
                  <a:t>Minimize its negative log: </a:t>
                </a:r>
                <a14:m>
                  <m:oMath xmlns:m="http://schemas.openxmlformats.org/officeDocument/2006/math">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𝑙𝑜𝑔</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 </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𝑃𝑟</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𝑝</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𝑞</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𝑢</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𝐷</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m:t>
                    </m:r>
                  </m:oMath>
                </a14:m>
                <a:endParaRPr kumimoji="0" lang="zh-CN" altLang="en-US" sz="2400" b="0" i="1" u="none" strike="noStrike" kern="1200" cap="none" spc="0" normalizeH="0" baseline="0" noProof="0" dirty="0">
                  <a:ln>
                    <a:noFill/>
                  </a:ln>
                  <a:solidFill>
                    <a:srgbClr val="002060"/>
                  </a:solidFill>
                  <a:effectLst/>
                  <a:uLnTx/>
                  <a:uFillTx/>
                  <a:latin typeface="Times New Roman" panose="02020603050405020304" pitchFamily="18" charset="0"/>
                  <a:ea typeface="Microsoft YaHei" charset="-122"/>
                  <a:cs typeface="Times New Roman" panose="02020603050405020304" pitchFamily="18" charset="0"/>
                  <a:sym typeface="Arial" panose="020B0604020202020204" pitchFamily="34" charset="0"/>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844550" y="1353820"/>
                <a:ext cx="9210675" cy="639445"/>
              </a:xfrm>
              <a:prstGeom prst="rect">
                <a:avLst/>
              </a:prstGeom>
              <a:blipFill rotWithShape="1">
                <a:blip r:embed="rId4"/>
                <a:stretch>
                  <a:fillRect l="-993" b="-2674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859273" y="1966578"/>
                <a:ext cx="9210638" cy="895115"/>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Microsoft YaHei" charset="-122"/>
                    <a:ea typeface="Microsoft YaHei" charset="-122"/>
                    <a:cs typeface="+mn-cs"/>
                  </a:rPr>
                  <a:t>Given a possible path </a:t>
                </a:r>
                <a14:m>
                  <m:oMath xmlns:m="http://schemas.openxmlformats.org/officeDocument/2006/math">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𝑝</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 </m:t>
                    </m:r>
                    <m:sSub>
                      <m:sSubPr>
                        <m:ctrlP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ctrlPr>
                      </m:sSubPr>
                      <m:e>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𝑙</m:t>
                        </m:r>
                      </m:e>
                      <m:sub>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𝑠</m:t>
                        </m:r>
                      </m:sub>
                    </m:sSub>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m:t>
                    </m:r>
                    <m:sSub>
                      <m:sSubPr>
                        <m:ctrlP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ctrlPr>
                      </m:sSubPr>
                      <m:e>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𝑙</m:t>
                        </m:r>
                      </m:e>
                      <m:sub>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1</m:t>
                        </m:r>
                      </m:sub>
                    </m:sSub>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m:t>
                    </m:r>
                    <m:sSub>
                      <m:sSubPr>
                        <m:ctrlP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ctrlPr>
                      </m:sSubPr>
                      <m:e>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𝑙</m:t>
                        </m:r>
                      </m:e>
                      <m:sub>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2</m:t>
                        </m:r>
                      </m:sub>
                    </m:sSub>
                    <m:r>
                      <m:rPr>
                        <m:nor/>
                      </m:rP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m:t>
                    </m:r>
                    <m:sSub>
                      <m:sSubPr>
                        <m:ctrlP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ctrlPr>
                      </m:sSubPr>
                      <m:e>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𝑙</m:t>
                        </m:r>
                      </m:e>
                      <m:sub>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𝑚</m:t>
                        </m:r>
                      </m:sub>
                    </m:sSub>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 →</m:t>
                    </m:r>
                    <m:sSub>
                      <m:sSubPr>
                        <m:ctrlP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ctrlPr>
                      </m:sSubPr>
                      <m:e>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𝑙</m:t>
                        </m:r>
                      </m:e>
                      <m:sub>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𝑑</m:t>
                        </m:r>
                      </m:sub>
                    </m:sSub>
                  </m:oMath>
                </a14:m>
                <a:endPar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sym typeface="Arial" panose="020B0604020202020204" pitchFamily="34" charset="0"/>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859273" y="1966578"/>
                <a:ext cx="9210638" cy="895115"/>
              </a:xfrm>
              <a:prstGeom prst="rect">
                <a:avLst/>
              </a:prstGeom>
              <a:blipFill rotWithShape="1">
                <a:blip r:embed="rId5"/>
                <a:stretch>
                  <a:fillRect l="-105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859273" y="3249164"/>
                <a:ext cx="9210638" cy="531105"/>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14:m>
                  <m:oMath xmlns:m="http://schemas.openxmlformats.org/officeDocument/2006/math">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𝑙𝑜𝑔</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 </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𝑃𝑟</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𝑝</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𝑞</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𝑢</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𝐷</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m:t>
                    </m:r>
                  </m:oMath>
                </a14:m>
                <a: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a:t>-</a:t>
                </a:r>
                <a14:m>
                  <m:oMath xmlns:m="http://schemas.openxmlformats.org/officeDocument/2006/math">
                    <m:nary>
                      <m:naryPr>
                        <m:chr m:val="∑"/>
                        <m:ctrlPr>
                          <a:rPr kumimoji="0" lang="en-US" altLang="zh-CN" sz="24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ctrlPr>
                      </m:naryPr>
                      <m:sub>
                        <m:r>
                          <m:rPr>
                            <m:brk m:alnAt="23"/>
                          </m:rPr>
                          <a:rPr kumimoji="0" lang="en-US" altLang="zh-CN" sz="24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𝑖</m:t>
                        </m:r>
                        <m:r>
                          <a:rPr kumimoji="0" lang="en-US" altLang="zh-CN" sz="24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=0</m:t>
                        </m:r>
                      </m:sub>
                      <m:sup>
                        <m:r>
                          <a:rPr kumimoji="0" lang="en-US" altLang="zh-CN" sz="24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𝑚</m:t>
                        </m:r>
                      </m:sup>
                      <m:e>
                        <m:func>
                          <m:funcPr>
                            <m:ctrlPr>
                              <a:rPr kumimoji="0" lang="en-US" altLang="zh-CN" sz="24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ctrlPr>
                          </m:funcPr>
                          <m:fName>
                            <m:r>
                              <a:rPr kumimoji="0" lang="en-US" altLang="zh-CN" sz="24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𝑙𝑜𝑔</m:t>
                            </m:r>
                          </m:fName>
                          <m:e>
                            <m:r>
                              <a:rPr kumimoji="0" lang="en-US" altLang="zh-CN" sz="24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𝑃𝑟</m:t>
                            </m:r>
                          </m:e>
                        </m:func>
                        <m:r>
                          <a:rPr kumimoji="0" lang="en-US" altLang="zh-CN" sz="24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m:t>
                        </m:r>
                        <m:sSub>
                          <m:sSubPr>
                            <m:ctrlP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ctrlPr>
                          </m:sSubPr>
                          <m:e>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𝑙</m:t>
                            </m:r>
                          </m:e>
                          <m:sub>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𝑖</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+1</m:t>
                            </m:r>
                          </m:sub>
                        </m:sSub>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m:t>
                        </m:r>
                        <m:sSub>
                          <m:sSubPr>
                            <m:ctrlP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ctrlPr>
                          </m:sSubPr>
                          <m:e>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𝑙</m:t>
                            </m:r>
                          </m:e>
                          <m:sub>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𝑠</m:t>
                            </m:r>
                          </m:sub>
                        </m:sSub>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m:t>
                        </m:r>
                        <m:sSub>
                          <m:sSubPr>
                            <m:ctrlP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ctrlPr>
                          </m:sSubPr>
                          <m:e>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𝑙</m:t>
                            </m:r>
                          </m:e>
                          <m:sub>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𝑖</m:t>
                            </m:r>
                          </m:sub>
                        </m:sSub>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 </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𝑞</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𝑢</m:t>
                        </m:r>
                        <m:r>
                          <a:rPr kumimoji="0" lang="en-US" altLang="zh-CN" sz="24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m:t>
                        </m:r>
                      </m:e>
                    </m:nary>
                  </m:oMath>
                </a14:m>
                <a:endParaRPr kumimoji="0" lang="zh-CN" altLang="en-US"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sym typeface="Arial" panose="020B0604020202020204" pitchFamily="34" charset="0"/>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844550" y="2751455"/>
                <a:ext cx="9210675" cy="1733550"/>
              </a:xfrm>
              <a:prstGeom prst="rect">
                <a:avLst/>
              </a:prstGeom>
              <a:blipFill rotWithShape="1">
                <a:blip r:embed="rId6"/>
                <a:stretch>
                  <a:fillRect t="-100000" b="-171264"/>
                </a:stretch>
              </a:blipFill>
            </p:spPr>
            <p:txBody>
              <a:bodyPr/>
              <a:lstStyle/>
              <a:p>
                <a:r>
                  <a:rPr lang="zh-CN" altLang="en-US">
                    <a:noFill/>
                  </a:rPr>
                  <a:t> </a:t>
                </a:r>
                <a:endParaRPr lang="zh-CN" altLang="en-US">
                  <a:noFill/>
                </a:endParaRPr>
              </a:p>
            </p:txBody>
          </p:sp>
        </mc:Fallback>
      </mc:AlternateContent>
      <p:sp>
        <p:nvSpPr>
          <p:cNvPr id="2" name="文本框 1"/>
          <p:cNvSpPr txBox="1"/>
          <p:nvPr/>
        </p:nvSpPr>
        <p:spPr>
          <a:xfrm>
            <a:off x="859273" y="2558537"/>
            <a:ext cx="106183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It</a:t>
            </a:r>
            <a:r>
              <a:rPr kumimoji="0" lang="zh-CN" altLang="en-US"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 </a:t>
            </a: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can be rewritten as:</a:t>
            </a:r>
            <a:endParaRPr kumimoji="0" lang="zh-CN" altLang="en-US"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2" name="圆角矩形 23"/>
          <p:cNvSpPr/>
          <p:nvPr/>
        </p:nvSpPr>
        <p:spPr>
          <a:xfrm rot="10800000" flipV="1">
            <a:off x="579281" y="2144867"/>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5" name="圆角矩形 23"/>
          <p:cNvSpPr/>
          <p:nvPr/>
        </p:nvSpPr>
        <p:spPr>
          <a:xfrm rot="10800000" flipV="1">
            <a:off x="533351" y="4934456"/>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8" name="圆角矩形 23"/>
          <p:cNvSpPr/>
          <p:nvPr/>
        </p:nvSpPr>
        <p:spPr>
          <a:xfrm rot="10800000" flipV="1">
            <a:off x="582551" y="5935351"/>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mc:AlternateContent xmlns:mc="http://schemas.openxmlformats.org/markup-compatibility/2006" xmlns:a14="http://schemas.microsoft.com/office/drawing/2010/main">
        <mc:Choice Requires="a14">
          <p:sp>
            <p:nvSpPr>
              <p:cNvPr id="19" name="文本框 18"/>
              <p:cNvSpPr txBox="1"/>
              <p:nvPr/>
            </p:nvSpPr>
            <p:spPr>
              <a:xfrm>
                <a:off x="4783993" y="5382803"/>
                <a:ext cx="105421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2400" b="0"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t>𝑃𝑟</m:t>
                    </m:r>
                  </m:oMath>
                </a14:m>
                <a:r>
                  <a:rPr kumimoji="0" lang="en-US" altLang="zh-CN" sz="2400" b="0" i="0" u="none" strike="noStrike" kern="1200" cap="none" spc="0" normalizeH="0" baseline="0" noProof="0" dirty="0">
                    <a:ln>
                      <a:noFill/>
                    </a:ln>
                    <a:solidFill>
                      <a:srgbClr val="002060"/>
                    </a:solidFill>
                    <a:effectLst/>
                    <a:uLnTx/>
                    <a:uFillTx/>
                    <a:latin typeface="Microsoft YaHei" charset="-122"/>
                    <a:ea typeface="Microsoft YaHei" charset="-122"/>
                    <a:cs typeface="+mn-cs"/>
                  </a:rPr>
                  <a:t> can be calculated by shallow model.</a:t>
                </a:r>
                <a:endParaRPr kumimoji="0" lang="zh-CN" altLang="en-US" sz="2400" b="0" i="0" u="none" strike="noStrike" kern="1200" cap="none" spc="0" normalizeH="0" baseline="0" noProof="0" dirty="0">
                  <a:ln>
                    <a:noFill/>
                  </a:ln>
                  <a:solidFill>
                    <a:srgbClr val="002060"/>
                  </a:solidFill>
                  <a:effectLst/>
                  <a:uLnTx/>
                  <a:uFillTx/>
                  <a:latin typeface="Microsoft YaHei" charset="-122"/>
                  <a:ea typeface="Microsoft YaHei" charset="-122"/>
                  <a:cs typeface="+mn-cs"/>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4784090" y="5193030"/>
                <a:ext cx="10542270" cy="588645"/>
              </a:xfrm>
              <a:prstGeom prst="rect">
                <a:avLst/>
              </a:prstGeom>
              <a:blipFill rotWithShape="1">
                <a:blip r:embed="rId7"/>
                <a:stretch>
                  <a:fillRect l="-174" t="-10526" b="-2894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1" name="矩形 20"/>
              <p:cNvSpPr/>
              <p:nvPr/>
            </p:nvSpPr>
            <p:spPr>
              <a:xfrm>
                <a:off x="982034" y="4808579"/>
                <a:ext cx="15115456" cy="46326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1" u="none" strike="noStrike" kern="1200" cap="none" spc="0" normalizeH="0" baseline="0" noProof="0" dirty="0">
                    <a:ln>
                      <a:noFill/>
                    </a:ln>
                    <a:solidFill>
                      <a:srgbClr val="002060"/>
                    </a:solidFill>
                    <a:effectLst/>
                    <a:uLnTx/>
                    <a:uFillTx/>
                    <a:latin typeface="Times New Roman" panose="02020603050405020304" pitchFamily="18" charset="0"/>
                    <a:ea typeface="Microsoft YaHei" charset="-122"/>
                    <a:cs typeface="Times New Roman" panose="02020603050405020304" pitchFamily="18" charset="0"/>
                  </a:rPr>
                  <a:t>g(</a:t>
                </a:r>
                <a14:m>
                  <m:oMath xmlns:m="http://schemas.openxmlformats.org/officeDocument/2006/math">
                    <m:sSub>
                      <m:sSubPr>
                        <m:ctrlP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ctrlPr>
                      </m:sSubPr>
                      <m:e>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𝑙</m:t>
                        </m:r>
                      </m:e>
                      <m:sub>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𝑠</m:t>
                        </m:r>
                      </m:sub>
                    </m:sSub>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m:t>
                    </m:r>
                    <m:sSub>
                      <m:sSubPr>
                        <m:ctrlP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ctrlPr>
                      </m:sSubPr>
                      <m:e>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𝑙</m:t>
                        </m:r>
                      </m:e>
                      <m:sub>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𝑖</m:t>
                        </m:r>
                      </m:sub>
                    </m:sSub>
                  </m:oMath>
                </a14:m>
                <a:r>
                  <a:rPr kumimoji="0" lang="en-US" altLang="zh-CN" sz="2400" b="0" i="1" u="none" strike="noStrike" kern="1200" cap="none" spc="0" normalizeH="0" baseline="0" noProof="0" dirty="0">
                    <a:ln>
                      <a:noFill/>
                    </a:ln>
                    <a:solidFill>
                      <a:srgbClr val="002060"/>
                    </a:solidFill>
                    <a:effectLst/>
                    <a:uLnTx/>
                    <a:uFillTx/>
                    <a:latin typeface="Times New Roman" panose="02020603050405020304" pitchFamily="18" charset="0"/>
                    <a:ea typeface="Microsoft YaHei" charset="-122"/>
                    <a:cs typeface="Times New Roman" panose="02020603050405020304" pitchFamily="18" charset="0"/>
                  </a:rPr>
                  <a:t>)=-</a:t>
                </a:r>
                <a14:m>
                  <m:oMath xmlns:m="http://schemas.openxmlformats.org/officeDocument/2006/math">
                    <m:nary>
                      <m:naryPr>
                        <m:chr m:val="∑"/>
                        <m:ctrlPr>
                          <a:rPr kumimoji="0" lang="en-US" altLang="zh-CN" sz="24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ctrlPr>
                      </m:naryPr>
                      <m:sub>
                        <m:r>
                          <m:rPr>
                            <m:brk m:alnAt="23"/>
                          </m:rPr>
                          <a:rPr kumimoji="0" lang="en-US" altLang="zh-CN" sz="24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𝑖</m:t>
                        </m:r>
                        <m:r>
                          <a:rPr kumimoji="0" lang="en-US" altLang="zh-CN" sz="24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=0</m:t>
                        </m:r>
                      </m:sub>
                      <m:sup>
                        <m:r>
                          <a:rPr kumimoji="0" lang="en-US" altLang="zh-CN" sz="24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𝑚</m:t>
                        </m:r>
                      </m:sup>
                      <m:e>
                        <m:func>
                          <m:funcPr>
                            <m:ctrlPr>
                              <a:rPr kumimoji="0" lang="en-US" altLang="zh-CN" sz="24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ctrlPr>
                          </m:funcPr>
                          <m:fName>
                            <m:r>
                              <a:rPr kumimoji="0" lang="en-US" altLang="zh-CN" sz="24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𝑙𝑜𝑔</m:t>
                            </m:r>
                          </m:fName>
                          <m:e>
                            <m:r>
                              <a:rPr kumimoji="0" lang="en-US" altLang="zh-CN" sz="24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𝑃𝑟</m:t>
                            </m:r>
                          </m:e>
                        </m:func>
                        <m:r>
                          <a:rPr kumimoji="0" lang="en-US" altLang="zh-CN" sz="24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m:t>
                        </m:r>
                        <m:sSub>
                          <m:sSubPr>
                            <m:ctrlP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ctrlPr>
                          </m:sSubPr>
                          <m:e>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𝑙</m:t>
                            </m:r>
                          </m:e>
                          <m:sub>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𝑖</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+1</m:t>
                            </m:r>
                          </m:sub>
                        </m:sSub>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m:t>
                        </m:r>
                        <m:sSub>
                          <m:sSubPr>
                            <m:ctrlP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ctrlPr>
                          </m:sSubPr>
                          <m:e>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𝑙</m:t>
                            </m:r>
                          </m:e>
                          <m:sub>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𝑠</m:t>
                            </m:r>
                          </m:sub>
                        </m:sSub>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m:t>
                        </m:r>
                        <m:sSub>
                          <m:sSubPr>
                            <m:ctrlP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ctrlPr>
                          </m:sSubPr>
                          <m:e>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𝑙</m:t>
                            </m:r>
                          </m:e>
                          <m:sub>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𝑖</m:t>
                            </m:r>
                          </m:sub>
                        </m:sSub>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 </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𝑞</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m:t>
                        </m:r>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𝑢</m:t>
                        </m:r>
                        <m:r>
                          <a:rPr kumimoji="0" lang="en-US" altLang="zh-CN" sz="24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m:t>
                        </m:r>
                      </m:e>
                    </m:nary>
                  </m:oMath>
                </a14:m>
                <a:endParaRPr kumimoji="0" lang="zh-CN" altLang="en-US" sz="2400" b="0" i="1" u="none" strike="noStrike" kern="1200" cap="none" spc="0" normalizeH="0" baseline="0" noProof="0" dirty="0">
                  <a:ln>
                    <a:noFill/>
                  </a:ln>
                  <a:solidFill>
                    <a:srgbClr val="002060"/>
                  </a:solidFill>
                  <a:effectLst/>
                  <a:uLnTx/>
                  <a:uFillTx/>
                  <a:latin typeface="Times New Roman" panose="02020603050405020304" pitchFamily="18" charset="0"/>
                  <a:ea typeface="Microsoft YaHei" charset="-122"/>
                  <a:cs typeface="Times New Roman" panose="02020603050405020304" pitchFamily="18" charset="0"/>
                </a:endParaRPr>
              </a:p>
            </p:txBody>
          </p:sp>
        </mc:Choice>
        <mc:Fallback xmlns="">
          <p:sp>
            <p:nvSpPr>
              <p:cNvPr id="21" name="矩形 20"/>
              <p:cNvSpPr>
                <a:spLocks noRot="1" noChangeAspect="1" noMove="1" noResize="1" noEditPoints="1" noAdjustHandles="1" noChangeArrowheads="1" noChangeShapeType="1" noTextEdit="1"/>
              </p:cNvSpPr>
              <p:nvPr/>
            </p:nvSpPr>
            <p:spPr>
              <a:xfrm>
                <a:off x="859155" y="4140835"/>
                <a:ext cx="15115540" cy="1971675"/>
              </a:xfrm>
              <a:prstGeom prst="rect">
                <a:avLst/>
              </a:prstGeom>
              <a:blipFill rotWithShape="1">
                <a:blip r:embed="rId8"/>
                <a:stretch>
                  <a:fillRect l="-605" t="-128947" b="-19605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2" name="矩形 21"/>
              <p:cNvSpPr/>
              <p:nvPr/>
            </p:nvSpPr>
            <p:spPr>
              <a:xfrm>
                <a:off x="1068559" y="5781956"/>
                <a:ext cx="1525616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a:t>h(</a:t>
                </a:r>
                <a14:m>
                  <m:oMath xmlns:m="http://schemas.openxmlformats.org/officeDocument/2006/math">
                    <m:sSub>
                      <m:sSubPr>
                        <m:ctrlP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ctrlPr>
                      </m:sSubPr>
                      <m:e>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𝑙</m:t>
                        </m:r>
                      </m:e>
                      <m:sub>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𝑖</m:t>
                        </m:r>
                      </m:sub>
                    </m:sSub>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m:t>
                    </m:r>
                    <m:sSub>
                      <m:sSubPr>
                        <m:ctrlP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ctrlPr>
                      </m:sSubPr>
                      <m:e>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𝑙</m:t>
                        </m:r>
                      </m:e>
                      <m:sub>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𝑑</m:t>
                        </m:r>
                      </m:sub>
                    </m:sSub>
                  </m:oMath>
                </a14:m>
                <a: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a:t>)= Euclid(</a:t>
                </a:r>
                <a14:m>
                  <m:oMath xmlns:m="http://schemas.openxmlformats.org/officeDocument/2006/math">
                    <m:sSub>
                      <m:sSubPr>
                        <m:ctrlP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ctrlPr>
                      </m:sSubPr>
                      <m:e>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𝑙</m:t>
                        </m:r>
                      </m:e>
                      <m:sub>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𝑖</m:t>
                        </m:r>
                      </m:sub>
                    </m:sSub>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m:t>
                    </m:r>
                    <m:sSub>
                      <m:sSubPr>
                        <m:ctrlP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ctrlPr>
                      </m:sSubPr>
                      <m:e>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𝑙</m:t>
                        </m:r>
                      </m:e>
                      <m:sub>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𝑑</m:t>
                        </m:r>
                      </m:sub>
                    </m:sSub>
                  </m:oMath>
                </a14:m>
                <a: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a:t>) or ?</a:t>
                </a:r>
                <a:endParaRPr kumimoji="0" lang="zh-CN" altLang="en-US"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endParaRPr>
              </a:p>
            </p:txBody>
          </p:sp>
        </mc:Choice>
        <mc:Fallback xmlns="">
          <p:sp>
            <p:nvSpPr>
              <p:cNvPr id="22" name="矩形 21"/>
              <p:cNvSpPr>
                <a:spLocks noRot="1" noChangeAspect="1" noMove="1" noResize="1" noEditPoints="1" noAdjustHandles="1" noChangeArrowheads="1" noChangeShapeType="1" noTextEdit="1"/>
              </p:cNvSpPr>
              <p:nvPr/>
            </p:nvSpPr>
            <p:spPr>
              <a:xfrm>
                <a:off x="929005" y="5781675"/>
                <a:ext cx="15255875" cy="588645"/>
              </a:xfrm>
              <a:prstGeom prst="rect">
                <a:avLst/>
              </a:prstGeom>
              <a:blipFill rotWithShape="1">
                <a:blip r:embed="rId9"/>
                <a:stretch>
                  <a:fillRect l="-599" t="-10526" b="-2894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4783993" y="6180363"/>
                <a:ext cx="105421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a:t>h(</a:t>
                </a:r>
                <a14:m>
                  <m:oMath xmlns:m="http://schemas.openxmlformats.org/officeDocument/2006/math">
                    <m:sSub>
                      <m:sSubPr>
                        <m:ctrlP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ctrlPr>
                      </m:sSubPr>
                      <m:e>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𝑙</m:t>
                        </m:r>
                      </m:e>
                      <m:sub>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𝑖</m:t>
                        </m:r>
                      </m:sub>
                    </m:sSub>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m:t>
                    </m:r>
                    <m:sSub>
                      <m:sSubPr>
                        <m:ctrlP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ctrlPr>
                      </m:sSubPr>
                      <m:e>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𝑙</m:t>
                        </m:r>
                      </m:e>
                      <m:sub>
                        <m: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m:t>𝑑</m:t>
                        </m:r>
                      </m:sub>
                    </m:sSub>
                  </m:oMath>
                </a14:m>
                <a:r>
                  <a:rPr kumimoji="0" lang="en-US" altLang="zh-CN" sz="24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Times New Roman" panose="02020603050405020304" pitchFamily="18" charset="0"/>
                  </a:rPr>
                  <a:t>) </a:t>
                </a:r>
                <a:r>
                  <a:rPr kumimoji="0" lang="en-US" altLang="zh-CN" sz="2400" b="0" i="0" u="none" strike="noStrike" kern="1200" cap="none" spc="0" normalizeH="0" baseline="0" noProof="0" dirty="0">
                    <a:ln>
                      <a:noFill/>
                    </a:ln>
                    <a:solidFill>
                      <a:srgbClr val="002060"/>
                    </a:solidFill>
                    <a:effectLst/>
                    <a:uLnTx/>
                    <a:uFillTx/>
                    <a:latin typeface="Microsoft YaHei" charset="-122"/>
                    <a:ea typeface="Microsoft YaHei" charset="-122"/>
                    <a:cs typeface="+mn-cs"/>
                  </a:rPr>
                  <a:t>can be designed manually.</a:t>
                </a:r>
                <a:endParaRPr kumimoji="0" lang="zh-CN" altLang="en-US" sz="2400" b="0" i="0" u="none" strike="noStrike" kern="1200" cap="none" spc="0" normalizeH="0" baseline="0" noProof="0" dirty="0">
                  <a:ln>
                    <a:noFill/>
                  </a:ln>
                  <a:solidFill>
                    <a:srgbClr val="002060"/>
                  </a:solidFill>
                  <a:effectLst/>
                  <a:uLnTx/>
                  <a:uFillTx/>
                  <a:latin typeface="Microsoft YaHei" charset="-122"/>
                  <a:ea typeface="Microsoft YaHei" charset="-122"/>
                  <a:cs typeface="+mn-cs"/>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4784090" y="6200775"/>
                <a:ext cx="10542270" cy="621030"/>
              </a:xfrm>
              <a:prstGeom prst="rect">
                <a:avLst/>
              </a:prstGeom>
              <a:blipFill rotWithShape="1">
                <a:blip r:embed="rId10"/>
                <a:stretch>
                  <a:fillRect l="-925" t="-11842" b="-28947"/>
                </a:stretch>
              </a:blipFill>
            </p:spPr>
            <p:txBody>
              <a:bodyPr/>
              <a:lstStyle/>
              <a:p>
                <a:r>
                  <a:rPr lang="zh-CN" altLang="en-US">
                    <a:noFill/>
                  </a:rPr>
                  <a:t> </a:t>
                </a:r>
                <a:endParaRPr lang="zh-CN" altLang="en-US">
                  <a:noFill/>
                </a:endParaRP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p:bldP spid="15" grpId="0" animBg="1"/>
      <p:bldP spid="18" grpId="0" animBg="1"/>
      <p:bldP spid="19" grpId="0" bldLvl="0" animBg="1"/>
      <p:bldP spid="21" grpId="0" bldLvl="0" animBg="1"/>
      <p:bldP spid="22" grpId="0" bldLvl="0" animBg="1"/>
      <p:bldP spid="20"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nvPr>
        </p:nvSpPr>
        <p:spPr/>
        <p:txBody>
          <a:bodyPr/>
          <a:lstStyle/>
          <a:p>
            <a:r>
              <a:rPr lang="en-US" altLang="zh-CN" dirty="0"/>
              <a:t>NASR: Overall</a:t>
            </a:r>
            <a:endParaRPr lang="zh-CN" altLang="en-US" dirty="0"/>
          </a:p>
        </p:txBody>
      </p:sp>
      <p:pic>
        <p:nvPicPr>
          <p:cNvPr id="43" name="图片 42"/>
          <p:cNvPicPr>
            <a:picLocks noChangeAspect="1"/>
          </p:cNvPicPr>
          <p:nvPr/>
        </p:nvPicPr>
        <p:blipFill>
          <a:blip r:embed="rId4"/>
          <a:stretch>
            <a:fillRect/>
          </a:stretch>
        </p:blipFill>
        <p:spPr>
          <a:xfrm>
            <a:off x="3333128" y="1962274"/>
            <a:ext cx="671011" cy="428812"/>
          </a:xfrm>
          <a:prstGeom prst="rect">
            <a:avLst/>
          </a:prstGeom>
        </p:spPr>
      </p:pic>
      <p:grpSp>
        <p:nvGrpSpPr>
          <p:cNvPr id="48" name="组合 47"/>
          <p:cNvGrpSpPr/>
          <p:nvPr/>
        </p:nvGrpSpPr>
        <p:grpSpPr>
          <a:xfrm>
            <a:off x="8609072" y="1926782"/>
            <a:ext cx="706567" cy="428812"/>
            <a:chOff x="8121184" y="1038296"/>
            <a:chExt cx="706567" cy="428812"/>
          </a:xfrm>
        </p:grpSpPr>
        <p:pic>
          <p:nvPicPr>
            <p:cNvPr id="53" name="图片 52"/>
            <p:cNvPicPr>
              <a:picLocks noChangeAspect="1"/>
            </p:cNvPicPr>
            <p:nvPr/>
          </p:nvPicPr>
          <p:blipFill>
            <a:blip r:embed="rId4"/>
            <a:stretch>
              <a:fillRect/>
            </a:stretch>
          </p:blipFill>
          <p:spPr>
            <a:xfrm>
              <a:off x="8156740" y="1038296"/>
              <a:ext cx="671011" cy="428812"/>
            </a:xfrm>
            <a:prstGeom prst="rect">
              <a:avLst/>
            </a:prstGeom>
          </p:spPr>
        </p:pic>
        <p:pic>
          <p:nvPicPr>
            <p:cNvPr id="54" name="图片 53"/>
            <p:cNvPicPr>
              <a:picLocks noChangeAspect="1"/>
            </p:cNvPicPr>
            <p:nvPr/>
          </p:nvPicPr>
          <p:blipFill>
            <a:blip r:embed="rId5"/>
            <a:stretch>
              <a:fillRect/>
            </a:stretch>
          </p:blipFill>
          <p:spPr>
            <a:xfrm>
              <a:off x="8121184" y="1060167"/>
              <a:ext cx="224975" cy="376554"/>
            </a:xfrm>
            <a:prstGeom prst="rect">
              <a:avLst/>
            </a:prstGeom>
          </p:spPr>
        </p:pic>
      </p:grpSp>
      <p:sp>
        <p:nvSpPr>
          <p:cNvPr id="55" name="矩形 54"/>
          <p:cNvSpPr/>
          <p:nvPr/>
        </p:nvSpPr>
        <p:spPr>
          <a:xfrm>
            <a:off x="1924161" y="1327932"/>
            <a:ext cx="550921" cy="46306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56" name="矩形 55"/>
          <p:cNvSpPr/>
          <p:nvPr/>
        </p:nvSpPr>
        <p:spPr>
          <a:xfrm>
            <a:off x="2694972" y="1327932"/>
            <a:ext cx="550921" cy="46306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57" name="矩形 56"/>
          <p:cNvSpPr/>
          <p:nvPr/>
        </p:nvSpPr>
        <p:spPr>
          <a:xfrm>
            <a:off x="3465783" y="1327932"/>
            <a:ext cx="550921" cy="46306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58" name="矩形 57"/>
          <p:cNvSpPr/>
          <p:nvPr/>
        </p:nvSpPr>
        <p:spPr>
          <a:xfrm>
            <a:off x="4969328" y="1327932"/>
            <a:ext cx="550921" cy="46306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59" name="矩形 58"/>
          <p:cNvSpPr/>
          <p:nvPr/>
        </p:nvSpPr>
        <p:spPr>
          <a:xfrm>
            <a:off x="6089043" y="1327932"/>
            <a:ext cx="550921" cy="463062"/>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60" name="矩形: 圆角 59"/>
          <p:cNvSpPr/>
          <p:nvPr/>
        </p:nvSpPr>
        <p:spPr>
          <a:xfrm>
            <a:off x="7063652" y="1245650"/>
            <a:ext cx="2706631" cy="613112"/>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61" name="矩形 60"/>
          <p:cNvSpPr/>
          <p:nvPr/>
        </p:nvSpPr>
        <p:spPr>
          <a:xfrm>
            <a:off x="8127413" y="1327932"/>
            <a:ext cx="550921" cy="463062"/>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62" name="连接符: 曲线 61"/>
          <p:cNvCxnSpPr>
            <a:stCxn id="43" idx="0"/>
            <a:endCxn id="59" idx="2"/>
          </p:cNvCxnSpPr>
          <p:nvPr/>
        </p:nvCxnSpPr>
        <p:spPr>
          <a:xfrm rot="5400000" flipH="1" flipV="1">
            <a:off x="4930929" y="528699"/>
            <a:ext cx="171280" cy="2695870"/>
          </a:xfrm>
          <a:prstGeom prst="curvedConnector3">
            <a:avLst>
              <a:gd name="adj1" fmla="val 12926"/>
            </a:avLst>
          </a:prstGeom>
          <a:ln w="38100">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3" name="连接符: 曲线 62"/>
          <p:cNvCxnSpPr>
            <a:stCxn id="53" idx="0"/>
            <a:endCxn id="59" idx="2"/>
          </p:cNvCxnSpPr>
          <p:nvPr/>
        </p:nvCxnSpPr>
        <p:spPr>
          <a:xfrm rot="16200000" flipV="1">
            <a:off x="7604425" y="551073"/>
            <a:ext cx="135788" cy="2615630"/>
          </a:xfrm>
          <a:prstGeom prst="curvedConnector3">
            <a:avLst>
              <a:gd name="adj1" fmla="val 12589"/>
            </a:avLst>
          </a:prstGeom>
          <a:ln w="38100">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2159660" y="681684"/>
            <a:ext cx="280807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LinBiolinumTI"/>
                <a:ea typeface="DengXian" panose="02010600030101010101" pitchFamily="2" charset="-122"/>
                <a:cs typeface="+mn-cs"/>
              </a:rPr>
              <a:t>Observed Sub-Trajectory</a:t>
            </a:r>
            <a:endParaRPr kumimoji="0" lang="zh-CN" altLang="en-US" sz="2000" b="1"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sp>
        <p:nvSpPr>
          <p:cNvPr id="65" name="矩形 64"/>
          <p:cNvSpPr/>
          <p:nvPr/>
        </p:nvSpPr>
        <p:spPr>
          <a:xfrm>
            <a:off x="6901576" y="670164"/>
            <a:ext cx="307738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LinBiolinumTI"/>
                <a:ea typeface="DengXian" panose="02010600030101010101" pitchFamily="2" charset="-122"/>
                <a:cs typeface="+mn-cs"/>
              </a:rPr>
              <a:t>Unobserved Sub-Trajectory</a:t>
            </a:r>
            <a:endParaRPr kumimoji="0" lang="zh-CN" altLang="en-US" sz="2000" b="1"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sp>
        <p:nvSpPr>
          <p:cNvPr id="66" name="矩形 65"/>
          <p:cNvSpPr/>
          <p:nvPr/>
        </p:nvSpPr>
        <p:spPr>
          <a:xfrm>
            <a:off x="5239545" y="697956"/>
            <a:ext cx="1848498" cy="36830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LinBiolinumTI"/>
                <a:ea typeface="DengXian" panose="02010600030101010101" pitchFamily="2" charset="-122"/>
                <a:cs typeface="+mn-cs"/>
              </a:rPr>
              <a:t>Next Location</a:t>
            </a:r>
          </a:p>
        </p:txBody>
      </p:sp>
      <p:sp>
        <p:nvSpPr>
          <p:cNvPr id="67" name="箭头: 右 66"/>
          <p:cNvSpPr/>
          <p:nvPr/>
        </p:nvSpPr>
        <p:spPr>
          <a:xfrm rot="4619335">
            <a:off x="6086714" y="976058"/>
            <a:ext cx="410471" cy="303896"/>
          </a:xfrm>
          <a:prstGeom prst="rightArrow">
            <a:avLst>
              <a:gd name="adj1" fmla="val 34829"/>
              <a:gd name="adj2" fmla="val 76971"/>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68" name="右大括号 67"/>
          <p:cNvSpPr/>
          <p:nvPr/>
        </p:nvSpPr>
        <p:spPr>
          <a:xfrm rot="16200000">
            <a:off x="3547399" y="-693138"/>
            <a:ext cx="357201" cy="360367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
        <p:nvSpPr>
          <p:cNvPr id="69" name="右大括号 68"/>
          <p:cNvSpPr/>
          <p:nvPr/>
        </p:nvSpPr>
        <p:spPr>
          <a:xfrm rot="16200000">
            <a:off x="8278025" y="-254983"/>
            <a:ext cx="302071" cy="268245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grpSp>
        <p:nvGrpSpPr>
          <p:cNvPr id="71" name="组合 70"/>
          <p:cNvGrpSpPr/>
          <p:nvPr/>
        </p:nvGrpSpPr>
        <p:grpSpPr>
          <a:xfrm>
            <a:off x="909987" y="2368698"/>
            <a:ext cx="10296957" cy="4376804"/>
            <a:chOff x="1027657" y="1923415"/>
            <a:chExt cx="10238319" cy="4376804"/>
          </a:xfrm>
        </p:grpSpPr>
        <p:cxnSp>
          <p:nvCxnSpPr>
            <p:cNvPr id="75" name="直接连接符 74"/>
            <p:cNvCxnSpPr/>
            <p:nvPr/>
          </p:nvCxnSpPr>
          <p:spPr>
            <a:xfrm>
              <a:off x="1052612" y="1923415"/>
              <a:ext cx="10213364"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1027657" y="6300219"/>
              <a:ext cx="10213364"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pSp>
      <p:cxnSp>
        <p:nvCxnSpPr>
          <p:cNvPr id="77" name="直接连接符 76"/>
          <p:cNvCxnSpPr/>
          <p:nvPr/>
        </p:nvCxnSpPr>
        <p:spPr>
          <a:xfrm>
            <a:off x="6715516" y="2404105"/>
            <a:ext cx="1" cy="430842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78" name="矩形: 圆角 77"/>
          <p:cNvSpPr/>
          <p:nvPr/>
        </p:nvSpPr>
        <p:spPr>
          <a:xfrm>
            <a:off x="3891650" y="4762742"/>
            <a:ext cx="378803" cy="861702"/>
          </a:xfrm>
          <a:prstGeom prst="roundRect">
            <a:avLst/>
          </a:prstGeom>
          <a:solidFill>
            <a:schemeClr val="accent6">
              <a:lumMod val="20000"/>
              <a:lumOff val="8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GRU</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sp>
        <p:nvSpPr>
          <p:cNvPr id="79" name="矩形: 圆角 78"/>
          <p:cNvSpPr/>
          <p:nvPr/>
        </p:nvSpPr>
        <p:spPr>
          <a:xfrm>
            <a:off x="4512973" y="4762742"/>
            <a:ext cx="378803" cy="861702"/>
          </a:xfrm>
          <a:prstGeom prst="roundRect">
            <a:avLst/>
          </a:prstGeom>
          <a:solidFill>
            <a:schemeClr val="accent6">
              <a:lumMod val="20000"/>
              <a:lumOff val="8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GRU</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sp>
        <p:nvSpPr>
          <p:cNvPr id="80" name="矩形: 圆角 79"/>
          <p:cNvSpPr/>
          <p:nvPr/>
        </p:nvSpPr>
        <p:spPr>
          <a:xfrm>
            <a:off x="5134296" y="4762742"/>
            <a:ext cx="378803" cy="861702"/>
          </a:xfrm>
          <a:prstGeom prst="roundRect">
            <a:avLst/>
          </a:prstGeom>
          <a:solidFill>
            <a:schemeClr val="accent6">
              <a:lumMod val="20000"/>
              <a:lumOff val="8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GRU</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sp>
        <p:nvSpPr>
          <p:cNvPr id="81" name="矩形: 圆角 80"/>
          <p:cNvSpPr/>
          <p:nvPr/>
        </p:nvSpPr>
        <p:spPr>
          <a:xfrm>
            <a:off x="5755619" y="4762742"/>
            <a:ext cx="378803" cy="861702"/>
          </a:xfrm>
          <a:prstGeom prst="roundRect">
            <a:avLst/>
          </a:prstGeom>
          <a:solidFill>
            <a:schemeClr val="accent6">
              <a:lumMod val="20000"/>
              <a:lumOff val="8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GRU</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cxnSp>
        <p:nvCxnSpPr>
          <p:cNvPr id="82" name="直接箭头连接符 81"/>
          <p:cNvCxnSpPr>
            <a:stCxn id="78" idx="3"/>
            <a:endCxn id="79" idx="1"/>
          </p:cNvCxnSpPr>
          <p:nvPr/>
        </p:nvCxnSpPr>
        <p:spPr>
          <a:xfrm>
            <a:off x="4270453" y="5193593"/>
            <a:ext cx="2425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a:stCxn id="79" idx="3"/>
            <a:endCxn id="80" idx="1"/>
          </p:cNvCxnSpPr>
          <p:nvPr/>
        </p:nvCxnSpPr>
        <p:spPr>
          <a:xfrm>
            <a:off x="4891776" y="5193593"/>
            <a:ext cx="2425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80" idx="3"/>
            <a:endCxn id="81" idx="1"/>
          </p:cNvCxnSpPr>
          <p:nvPr/>
        </p:nvCxnSpPr>
        <p:spPr>
          <a:xfrm>
            <a:off x="5513099" y="5193593"/>
            <a:ext cx="2425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81" idx="2"/>
          </p:cNvCxnSpPr>
          <p:nvPr/>
        </p:nvCxnSpPr>
        <p:spPr>
          <a:xfrm flipV="1">
            <a:off x="5945021" y="4447423"/>
            <a:ext cx="5136" cy="320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stCxn id="80" idx="2"/>
          </p:cNvCxnSpPr>
          <p:nvPr/>
        </p:nvCxnSpPr>
        <p:spPr>
          <a:xfrm flipH="1" flipV="1">
            <a:off x="5323697" y="4447423"/>
            <a:ext cx="1" cy="320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79" idx="2"/>
          </p:cNvCxnSpPr>
          <p:nvPr/>
        </p:nvCxnSpPr>
        <p:spPr>
          <a:xfrm flipH="1" flipV="1">
            <a:off x="4702374" y="4447423"/>
            <a:ext cx="1" cy="320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stCxn id="78" idx="2"/>
          </p:cNvCxnSpPr>
          <p:nvPr/>
        </p:nvCxnSpPr>
        <p:spPr>
          <a:xfrm flipH="1" flipV="1">
            <a:off x="4081051" y="4447423"/>
            <a:ext cx="1" cy="320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矩形: 圆角 88"/>
          <p:cNvSpPr/>
          <p:nvPr/>
        </p:nvSpPr>
        <p:spPr>
          <a:xfrm>
            <a:off x="3891650" y="3984396"/>
            <a:ext cx="2316574" cy="447859"/>
          </a:xfrm>
          <a:prstGeom prst="roundRect">
            <a:avLst/>
          </a:prstGeom>
          <a:solidFill>
            <a:schemeClr val="accent4">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Intra-trajectory ATT</a:t>
            </a:r>
          </a:p>
        </p:txBody>
      </p:sp>
      <p:cxnSp>
        <p:nvCxnSpPr>
          <p:cNvPr id="90" name="直接箭头连接符 89"/>
          <p:cNvCxnSpPr>
            <a:stCxn id="89" idx="0"/>
          </p:cNvCxnSpPr>
          <p:nvPr/>
        </p:nvCxnSpPr>
        <p:spPr>
          <a:xfrm flipH="1" flipV="1">
            <a:off x="4702374" y="3072852"/>
            <a:ext cx="347563" cy="9115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stCxn id="189" idx="2"/>
          </p:cNvCxnSpPr>
          <p:nvPr/>
        </p:nvCxnSpPr>
        <p:spPr>
          <a:xfrm flipV="1">
            <a:off x="7346747" y="3062590"/>
            <a:ext cx="406539" cy="760828"/>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a:stCxn id="207" idx="0"/>
          </p:cNvCxnSpPr>
          <p:nvPr/>
        </p:nvCxnSpPr>
        <p:spPr>
          <a:xfrm flipH="1" flipV="1">
            <a:off x="10196934" y="3088857"/>
            <a:ext cx="334508" cy="783836"/>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3" name="矩形: 圆角 92"/>
          <p:cNvSpPr/>
          <p:nvPr/>
        </p:nvSpPr>
        <p:spPr>
          <a:xfrm>
            <a:off x="7314951" y="2630662"/>
            <a:ext cx="3281583" cy="446655"/>
          </a:xfrm>
          <a:prstGeom prst="roundRect">
            <a:avLst/>
          </a:prstGeom>
          <a:solidFill>
            <a:schemeClr val="accent3">
              <a:lumMod val="20000"/>
              <a:lumOff val="8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MLP</a:t>
            </a:r>
            <a:endParaRPr kumimoji="0" lang="zh-CN" altLang="en-US" sz="1800" b="0" i="0" u="none" strike="noStrike" kern="1200" cap="none" spc="0" normalizeH="0" baseline="0" noProof="0" dirty="0">
              <a:ln>
                <a:noFill/>
              </a:ln>
              <a:solidFill>
                <a:prstClr val="white"/>
              </a:solidFill>
              <a:effectLst/>
              <a:uLnTx/>
              <a:uFillTx/>
              <a:latin typeface="DengXian"/>
              <a:ea typeface="DengXian" panose="02010600030101010101" pitchFamily="2" charset="-122"/>
              <a:cs typeface="+mn-cs"/>
            </a:endParaRPr>
          </a:p>
        </p:txBody>
      </p:sp>
      <p:sp>
        <p:nvSpPr>
          <p:cNvPr id="94" name="矩形: 圆角 93"/>
          <p:cNvSpPr/>
          <p:nvPr/>
        </p:nvSpPr>
        <p:spPr>
          <a:xfrm>
            <a:off x="2471027" y="2637022"/>
            <a:ext cx="2840448" cy="441087"/>
          </a:xfrm>
          <a:prstGeom prst="roundRect">
            <a:avLst/>
          </a:prstGeom>
          <a:solidFill>
            <a:schemeClr val="accent2">
              <a:lumMod val="20000"/>
              <a:lumOff val="80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Inter-trajectory ATT</a:t>
            </a:r>
          </a:p>
        </p:txBody>
      </p:sp>
      <p:cxnSp>
        <p:nvCxnSpPr>
          <p:cNvPr id="95" name="直接箭头连接符 94"/>
          <p:cNvCxnSpPr>
            <a:stCxn id="214" idx="0"/>
          </p:cNvCxnSpPr>
          <p:nvPr/>
        </p:nvCxnSpPr>
        <p:spPr>
          <a:xfrm flipV="1">
            <a:off x="2963180" y="3071749"/>
            <a:ext cx="754889" cy="10438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连接符: 曲线 95"/>
          <p:cNvCxnSpPr>
            <a:stCxn id="94" idx="3"/>
            <a:endCxn id="93" idx="1"/>
          </p:cNvCxnSpPr>
          <p:nvPr/>
        </p:nvCxnSpPr>
        <p:spPr>
          <a:xfrm flipV="1">
            <a:off x="5311475" y="2853990"/>
            <a:ext cx="2003476" cy="3576"/>
          </a:xfrm>
          <a:prstGeom prst="curvedConnector3">
            <a:avLst>
              <a:gd name="adj1" fmla="val 50000"/>
            </a:avLst>
          </a:prstGeom>
          <a:ln w="28575">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3843641" y="6282791"/>
            <a:ext cx="2701925" cy="36830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LinBiolinumTI"/>
                <a:ea typeface="DengXian" panose="02010600030101010101" pitchFamily="2" charset="-122"/>
                <a:cs typeface="+mn-cs"/>
              </a:rPr>
              <a:t>Current Sub-Trajectory</a:t>
            </a:r>
          </a:p>
        </p:txBody>
      </p:sp>
      <p:sp>
        <p:nvSpPr>
          <p:cNvPr id="98" name="矩形 97"/>
          <p:cNvSpPr/>
          <p:nvPr/>
        </p:nvSpPr>
        <p:spPr>
          <a:xfrm>
            <a:off x="895072" y="6271165"/>
            <a:ext cx="2907030" cy="36830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LinBiolinumTI"/>
                <a:ea typeface="DengXian" panose="02010600030101010101" pitchFamily="2" charset="-122"/>
                <a:cs typeface="+mn-cs"/>
              </a:rPr>
              <a:t>User History Trajectories</a:t>
            </a:r>
          </a:p>
        </p:txBody>
      </p:sp>
      <p:grpSp>
        <p:nvGrpSpPr>
          <p:cNvPr id="99" name="组合 98"/>
          <p:cNvGrpSpPr/>
          <p:nvPr/>
        </p:nvGrpSpPr>
        <p:grpSpPr>
          <a:xfrm>
            <a:off x="4067734" y="5618313"/>
            <a:ext cx="1869106" cy="320282"/>
            <a:chOff x="3408361" y="5059129"/>
            <a:chExt cx="1869106" cy="331154"/>
          </a:xfrm>
        </p:grpSpPr>
        <p:cxnSp>
          <p:nvCxnSpPr>
            <p:cNvPr id="100" name="直接箭头连接符 99"/>
            <p:cNvCxnSpPr/>
            <p:nvPr/>
          </p:nvCxnSpPr>
          <p:spPr>
            <a:xfrm flipV="1">
              <a:off x="5272331" y="5059129"/>
              <a:ext cx="5136" cy="3311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flipH="1" flipV="1">
              <a:off x="4651007" y="5059129"/>
              <a:ext cx="1" cy="3311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flipV="1">
              <a:off x="4029684" y="5059129"/>
              <a:ext cx="1" cy="3311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flipH="1" flipV="1">
              <a:off x="3408361" y="5059129"/>
              <a:ext cx="1" cy="3311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04" name="图片 103"/>
          <p:cNvPicPr>
            <a:picLocks noChangeAspect="1"/>
          </p:cNvPicPr>
          <p:nvPr/>
        </p:nvPicPr>
        <p:blipFill>
          <a:blip r:embed="rId6"/>
          <a:stretch>
            <a:fillRect/>
          </a:stretch>
        </p:blipFill>
        <p:spPr>
          <a:xfrm>
            <a:off x="5803936" y="5988421"/>
            <a:ext cx="450445" cy="286063"/>
          </a:xfrm>
          <a:prstGeom prst="rect">
            <a:avLst/>
          </a:prstGeom>
        </p:spPr>
      </p:pic>
      <p:sp>
        <p:nvSpPr>
          <p:cNvPr id="105" name="箭头: 右 104"/>
          <p:cNvSpPr/>
          <p:nvPr/>
        </p:nvSpPr>
        <p:spPr>
          <a:xfrm rot="16200000">
            <a:off x="3422206" y="2330799"/>
            <a:ext cx="295829" cy="303895"/>
          </a:xfrm>
          <a:prstGeom prst="rightArrow">
            <a:avLst>
              <a:gd name="adj1" fmla="val 34829"/>
              <a:gd name="adj2" fmla="val 76971"/>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grpSp>
        <p:nvGrpSpPr>
          <p:cNvPr id="106" name="组合 105"/>
          <p:cNvGrpSpPr/>
          <p:nvPr/>
        </p:nvGrpSpPr>
        <p:grpSpPr>
          <a:xfrm>
            <a:off x="855216" y="2382234"/>
            <a:ext cx="10355574" cy="4363268"/>
            <a:chOff x="871447" y="2181370"/>
            <a:chExt cx="10355574" cy="4441264"/>
          </a:xfrm>
        </p:grpSpPr>
        <p:cxnSp>
          <p:nvCxnSpPr>
            <p:cNvPr id="107" name="直接连接符 106"/>
            <p:cNvCxnSpPr/>
            <p:nvPr/>
          </p:nvCxnSpPr>
          <p:spPr>
            <a:xfrm flipV="1">
              <a:off x="11227021" y="2181370"/>
              <a:ext cx="0" cy="4419393"/>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V="1">
              <a:off x="871447" y="2203241"/>
              <a:ext cx="0" cy="4419393"/>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pSp>
      <p:sp>
        <p:nvSpPr>
          <p:cNvPr id="109" name="箭头: 右 108"/>
          <p:cNvSpPr/>
          <p:nvPr/>
        </p:nvSpPr>
        <p:spPr>
          <a:xfrm rot="16200000">
            <a:off x="8736283" y="2309450"/>
            <a:ext cx="335413" cy="303895"/>
          </a:xfrm>
          <a:prstGeom prst="rightArrow">
            <a:avLst>
              <a:gd name="adj1" fmla="val 34829"/>
              <a:gd name="adj2" fmla="val 76971"/>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10" name="矩形 109"/>
          <p:cNvSpPr/>
          <p:nvPr/>
        </p:nvSpPr>
        <p:spPr>
          <a:xfrm>
            <a:off x="10009750" y="1299320"/>
            <a:ext cx="550921" cy="46306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11" name="矩形 110"/>
          <p:cNvSpPr/>
          <p:nvPr/>
        </p:nvSpPr>
        <p:spPr>
          <a:xfrm>
            <a:off x="9831909" y="904823"/>
            <a:ext cx="128926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LinBiolinumTI"/>
                <a:ea typeface="DengXian" panose="02010600030101010101" pitchFamily="2" charset="-122"/>
                <a:cs typeface="+mn-cs"/>
              </a:rPr>
              <a:t>Destination</a:t>
            </a:r>
            <a:endParaRPr kumimoji="0" lang="zh-CN" altLang="en-US"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pic>
        <p:nvPicPr>
          <p:cNvPr id="112" name="图片 111"/>
          <p:cNvPicPr>
            <a:picLocks noChangeAspect="1"/>
          </p:cNvPicPr>
          <p:nvPr/>
        </p:nvPicPr>
        <p:blipFill>
          <a:blip r:embed="rId7"/>
          <a:stretch>
            <a:fillRect/>
          </a:stretch>
        </p:blipFill>
        <p:spPr>
          <a:xfrm>
            <a:off x="1242154" y="1390710"/>
            <a:ext cx="332434" cy="386974"/>
          </a:xfrm>
          <a:prstGeom prst="rect">
            <a:avLst/>
          </a:prstGeom>
        </p:spPr>
      </p:pic>
      <p:pic>
        <p:nvPicPr>
          <p:cNvPr id="113" name="图片 112"/>
          <p:cNvPicPr>
            <a:picLocks noChangeAspect="1"/>
          </p:cNvPicPr>
          <p:nvPr/>
        </p:nvPicPr>
        <p:blipFill>
          <a:blip r:embed="rId8"/>
          <a:stretch>
            <a:fillRect/>
          </a:stretch>
        </p:blipFill>
        <p:spPr>
          <a:xfrm>
            <a:off x="2070049" y="1378578"/>
            <a:ext cx="330970" cy="388530"/>
          </a:xfrm>
          <a:prstGeom prst="rect">
            <a:avLst/>
          </a:prstGeom>
        </p:spPr>
      </p:pic>
      <p:pic>
        <p:nvPicPr>
          <p:cNvPr id="114" name="图片 113"/>
          <p:cNvPicPr>
            <a:picLocks noChangeAspect="1"/>
          </p:cNvPicPr>
          <p:nvPr/>
        </p:nvPicPr>
        <p:blipFill>
          <a:blip r:embed="rId9"/>
          <a:stretch>
            <a:fillRect/>
          </a:stretch>
        </p:blipFill>
        <p:spPr>
          <a:xfrm>
            <a:off x="2797508" y="1391491"/>
            <a:ext cx="272240" cy="353388"/>
          </a:xfrm>
          <a:prstGeom prst="rect">
            <a:avLst/>
          </a:prstGeom>
        </p:spPr>
      </p:pic>
      <p:pic>
        <p:nvPicPr>
          <p:cNvPr id="115" name="图片 114"/>
          <p:cNvPicPr>
            <a:picLocks noChangeAspect="1"/>
          </p:cNvPicPr>
          <p:nvPr/>
        </p:nvPicPr>
        <p:blipFill>
          <a:blip r:embed="rId10"/>
          <a:stretch>
            <a:fillRect/>
          </a:stretch>
        </p:blipFill>
        <p:spPr>
          <a:xfrm>
            <a:off x="3609798" y="1391491"/>
            <a:ext cx="233986" cy="361614"/>
          </a:xfrm>
          <a:prstGeom prst="rect">
            <a:avLst/>
          </a:prstGeom>
        </p:spPr>
      </p:pic>
      <p:pic>
        <p:nvPicPr>
          <p:cNvPr id="116" name="图片 115"/>
          <p:cNvPicPr>
            <a:picLocks noChangeAspect="1"/>
          </p:cNvPicPr>
          <p:nvPr/>
        </p:nvPicPr>
        <p:blipFill>
          <a:blip r:embed="rId11"/>
          <a:stretch>
            <a:fillRect/>
          </a:stretch>
        </p:blipFill>
        <p:spPr>
          <a:xfrm>
            <a:off x="6247782" y="1407169"/>
            <a:ext cx="221389" cy="369820"/>
          </a:xfrm>
          <a:prstGeom prst="rect">
            <a:avLst/>
          </a:prstGeom>
        </p:spPr>
      </p:pic>
      <p:sp>
        <p:nvSpPr>
          <p:cNvPr id="117" name="矩形 116"/>
          <p:cNvSpPr/>
          <p:nvPr/>
        </p:nvSpPr>
        <p:spPr>
          <a:xfrm>
            <a:off x="4047487" y="1360375"/>
            <a:ext cx="824265" cy="35720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pic>
        <p:nvPicPr>
          <p:cNvPr id="118" name="图片 117"/>
          <p:cNvPicPr>
            <a:picLocks noChangeAspect="1"/>
          </p:cNvPicPr>
          <p:nvPr/>
        </p:nvPicPr>
        <p:blipFill>
          <a:blip r:embed="rId12"/>
          <a:stretch>
            <a:fillRect/>
          </a:stretch>
        </p:blipFill>
        <p:spPr>
          <a:xfrm>
            <a:off x="7314639" y="1420474"/>
            <a:ext cx="446259" cy="322065"/>
          </a:xfrm>
          <a:prstGeom prst="rect">
            <a:avLst/>
          </a:prstGeom>
        </p:spPr>
      </p:pic>
      <p:sp>
        <p:nvSpPr>
          <p:cNvPr id="119" name="矩形 118"/>
          <p:cNvSpPr/>
          <p:nvPr/>
        </p:nvSpPr>
        <p:spPr>
          <a:xfrm>
            <a:off x="1148342" y="1327092"/>
            <a:ext cx="550921" cy="46306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pic>
        <p:nvPicPr>
          <p:cNvPr id="120" name="图片 119"/>
          <p:cNvPicPr>
            <a:picLocks noChangeAspect="1"/>
          </p:cNvPicPr>
          <p:nvPr/>
        </p:nvPicPr>
        <p:blipFill>
          <a:blip r:embed="rId13"/>
          <a:stretch>
            <a:fillRect/>
          </a:stretch>
        </p:blipFill>
        <p:spPr>
          <a:xfrm>
            <a:off x="10163372" y="1401504"/>
            <a:ext cx="267986" cy="315918"/>
          </a:xfrm>
          <a:prstGeom prst="rect">
            <a:avLst/>
          </a:prstGeom>
        </p:spPr>
      </p:pic>
      <p:sp>
        <p:nvSpPr>
          <p:cNvPr id="121" name="矩形 120"/>
          <p:cNvSpPr/>
          <p:nvPr/>
        </p:nvSpPr>
        <p:spPr>
          <a:xfrm>
            <a:off x="5324877" y="2535251"/>
            <a:ext cx="952504" cy="64633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Moving</a:t>
            </a:r>
            <a:r>
              <a:rPr kumimoji="0" lang="en-US" altLang="zh-CN"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State</a:t>
            </a:r>
            <a:endParaRPr kumimoji="0" lang="zh-CN" altLang="en-US"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sp>
        <p:nvSpPr>
          <p:cNvPr id="122" name="矩形 121"/>
          <p:cNvSpPr/>
          <p:nvPr/>
        </p:nvSpPr>
        <p:spPr>
          <a:xfrm>
            <a:off x="9460467" y="1288299"/>
            <a:ext cx="50847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sp>
        <p:nvSpPr>
          <p:cNvPr id="123" name="矩形 122"/>
          <p:cNvSpPr/>
          <p:nvPr/>
        </p:nvSpPr>
        <p:spPr>
          <a:xfrm>
            <a:off x="7262309" y="1327932"/>
            <a:ext cx="550921" cy="463062"/>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pic>
        <p:nvPicPr>
          <p:cNvPr id="124" name="图片 123"/>
          <p:cNvPicPr>
            <a:picLocks noChangeAspect="1"/>
          </p:cNvPicPr>
          <p:nvPr/>
        </p:nvPicPr>
        <p:blipFill>
          <a:blip r:embed="rId14"/>
          <a:stretch>
            <a:fillRect/>
          </a:stretch>
        </p:blipFill>
        <p:spPr>
          <a:xfrm>
            <a:off x="8166100" y="1427662"/>
            <a:ext cx="458142" cy="302546"/>
          </a:xfrm>
          <a:prstGeom prst="rect">
            <a:avLst/>
          </a:prstGeom>
        </p:spPr>
      </p:pic>
      <p:pic>
        <p:nvPicPr>
          <p:cNvPr id="125" name="图片 124"/>
          <p:cNvPicPr>
            <a:picLocks noChangeAspect="1"/>
          </p:cNvPicPr>
          <p:nvPr/>
        </p:nvPicPr>
        <p:blipFill>
          <a:blip r:embed="rId15"/>
          <a:stretch>
            <a:fillRect/>
          </a:stretch>
        </p:blipFill>
        <p:spPr>
          <a:xfrm>
            <a:off x="9028792" y="1412090"/>
            <a:ext cx="453979" cy="299837"/>
          </a:xfrm>
          <a:prstGeom prst="rect">
            <a:avLst/>
          </a:prstGeom>
        </p:spPr>
      </p:pic>
      <p:sp>
        <p:nvSpPr>
          <p:cNvPr id="126" name="矩形 125"/>
          <p:cNvSpPr/>
          <p:nvPr/>
        </p:nvSpPr>
        <p:spPr>
          <a:xfrm>
            <a:off x="8945539" y="1327932"/>
            <a:ext cx="550921" cy="463062"/>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pic>
        <p:nvPicPr>
          <p:cNvPr id="127" name="图片 126"/>
          <p:cNvPicPr>
            <a:picLocks noChangeAspect="1"/>
          </p:cNvPicPr>
          <p:nvPr/>
        </p:nvPicPr>
        <p:blipFill>
          <a:blip r:embed="rId16"/>
          <a:stretch>
            <a:fillRect/>
          </a:stretch>
        </p:blipFill>
        <p:spPr>
          <a:xfrm>
            <a:off x="3882281" y="6011401"/>
            <a:ext cx="397540" cy="213905"/>
          </a:xfrm>
          <a:prstGeom prst="rect">
            <a:avLst/>
          </a:prstGeom>
        </p:spPr>
      </p:pic>
      <p:pic>
        <p:nvPicPr>
          <p:cNvPr id="128" name="图片 127"/>
          <p:cNvPicPr>
            <a:picLocks noChangeAspect="1"/>
          </p:cNvPicPr>
          <p:nvPr/>
        </p:nvPicPr>
        <p:blipFill>
          <a:blip r:embed="rId17"/>
          <a:stretch>
            <a:fillRect/>
          </a:stretch>
        </p:blipFill>
        <p:spPr>
          <a:xfrm>
            <a:off x="4512973" y="6018545"/>
            <a:ext cx="397539" cy="211133"/>
          </a:xfrm>
          <a:prstGeom prst="rect">
            <a:avLst/>
          </a:prstGeom>
        </p:spPr>
      </p:pic>
      <p:sp>
        <p:nvSpPr>
          <p:cNvPr id="129" name="矩形 128"/>
          <p:cNvSpPr/>
          <p:nvPr/>
        </p:nvSpPr>
        <p:spPr>
          <a:xfrm>
            <a:off x="5065511" y="5913243"/>
            <a:ext cx="50847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grpSp>
        <p:nvGrpSpPr>
          <p:cNvPr id="130" name="组合 129"/>
          <p:cNvGrpSpPr/>
          <p:nvPr/>
        </p:nvGrpSpPr>
        <p:grpSpPr>
          <a:xfrm>
            <a:off x="1139772" y="4803883"/>
            <a:ext cx="559504" cy="1309689"/>
            <a:chOff x="806992" y="4755418"/>
            <a:chExt cx="559504" cy="1309689"/>
          </a:xfrm>
        </p:grpSpPr>
        <p:sp>
          <p:nvSpPr>
            <p:cNvPr id="131" name="矩形 130"/>
            <p:cNvSpPr/>
            <p:nvPr/>
          </p:nvSpPr>
          <p:spPr>
            <a:xfrm>
              <a:off x="806992" y="4755418"/>
              <a:ext cx="559504" cy="130968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grpSp>
          <p:nvGrpSpPr>
            <p:cNvPr id="132" name="组合 131"/>
            <p:cNvGrpSpPr/>
            <p:nvPr/>
          </p:nvGrpSpPr>
          <p:grpSpPr>
            <a:xfrm>
              <a:off x="888712" y="4856091"/>
              <a:ext cx="386151" cy="1077133"/>
              <a:chOff x="1562421" y="4849664"/>
              <a:chExt cx="386151" cy="1077133"/>
            </a:xfrm>
          </p:grpSpPr>
          <p:sp>
            <p:nvSpPr>
              <p:cNvPr id="133" name="椭圆 132"/>
              <p:cNvSpPr/>
              <p:nvPr/>
            </p:nvSpPr>
            <p:spPr>
              <a:xfrm>
                <a:off x="1627602" y="5588244"/>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34" name="椭圆 133"/>
              <p:cNvSpPr/>
              <p:nvPr/>
            </p:nvSpPr>
            <p:spPr>
              <a:xfrm>
                <a:off x="1562421" y="5092125"/>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35" name="椭圆 134"/>
              <p:cNvSpPr/>
              <p:nvPr/>
            </p:nvSpPr>
            <p:spPr>
              <a:xfrm>
                <a:off x="1835411" y="4849664"/>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36" name="连接符: 曲线 249"/>
              <p:cNvCxnSpPr>
                <a:stCxn id="133" idx="7"/>
                <a:endCxn id="138" idx="3"/>
              </p:cNvCxnSpPr>
              <p:nvPr/>
            </p:nvCxnSpPr>
            <p:spPr>
              <a:xfrm flipV="1">
                <a:off x="1679618" y="5360075"/>
                <a:ext cx="216938" cy="237074"/>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37" name="连接符: 曲线 167"/>
              <p:cNvCxnSpPr>
                <a:stCxn id="134" idx="7"/>
                <a:endCxn id="135" idx="3"/>
              </p:cNvCxnSpPr>
              <p:nvPr/>
            </p:nvCxnSpPr>
            <p:spPr>
              <a:xfrm flipV="1">
                <a:off x="1614437" y="4901569"/>
                <a:ext cx="229899" cy="199461"/>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38" name="椭圆 137"/>
              <p:cNvSpPr/>
              <p:nvPr/>
            </p:nvSpPr>
            <p:spPr>
              <a:xfrm>
                <a:off x="1887631" y="5308170"/>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39" name="连接符: 曲线 249"/>
              <p:cNvCxnSpPr>
                <a:stCxn id="138" idx="1"/>
                <a:endCxn id="134" idx="5"/>
              </p:cNvCxnSpPr>
              <p:nvPr/>
            </p:nvCxnSpPr>
            <p:spPr>
              <a:xfrm flipH="1" flipV="1">
                <a:off x="1614437" y="5144030"/>
                <a:ext cx="282119" cy="173045"/>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40" name="椭圆 139"/>
              <p:cNvSpPr/>
              <p:nvPr/>
            </p:nvSpPr>
            <p:spPr>
              <a:xfrm>
                <a:off x="1785718" y="5865987"/>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41" name="连接符: 曲线 249"/>
              <p:cNvCxnSpPr>
                <a:stCxn id="140" idx="1"/>
                <a:endCxn id="133" idx="4"/>
              </p:cNvCxnSpPr>
              <p:nvPr/>
            </p:nvCxnSpPr>
            <p:spPr>
              <a:xfrm flipH="1" flipV="1">
                <a:off x="1658073" y="5649054"/>
                <a:ext cx="136570" cy="225838"/>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grpSp>
      </p:grpSp>
      <p:grpSp>
        <p:nvGrpSpPr>
          <p:cNvPr id="142" name="组合 141"/>
          <p:cNvGrpSpPr/>
          <p:nvPr/>
        </p:nvGrpSpPr>
        <p:grpSpPr>
          <a:xfrm>
            <a:off x="1911522" y="4817044"/>
            <a:ext cx="559504" cy="1309689"/>
            <a:chOff x="1545115" y="4768579"/>
            <a:chExt cx="559504" cy="1309689"/>
          </a:xfrm>
        </p:grpSpPr>
        <p:sp>
          <p:nvSpPr>
            <p:cNvPr id="143" name="矩形 142"/>
            <p:cNvSpPr/>
            <p:nvPr/>
          </p:nvSpPr>
          <p:spPr>
            <a:xfrm>
              <a:off x="1545115" y="4768579"/>
              <a:ext cx="559504" cy="130968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grpSp>
          <p:nvGrpSpPr>
            <p:cNvPr id="144" name="组合 143"/>
            <p:cNvGrpSpPr/>
            <p:nvPr/>
          </p:nvGrpSpPr>
          <p:grpSpPr>
            <a:xfrm>
              <a:off x="1684457" y="4861106"/>
              <a:ext cx="287232" cy="1072118"/>
              <a:chOff x="1618288" y="4854679"/>
              <a:chExt cx="287232" cy="1072118"/>
            </a:xfrm>
          </p:grpSpPr>
          <p:sp>
            <p:nvSpPr>
              <p:cNvPr id="145" name="椭圆 144"/>
              <p:cNvSpPr/>
              <p:nvPr/>
            </p:nvSpPr>
            <p:spPr>
              <a:xfrm>
                <a:off x="1627602" y="5588244"/>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46" name="椭圆 145"/>
              <p:cNvSpPr/>
              <p:nvPr/>
            </p:nvSpPr>
            <p:spPr>
              <a:xfrm>
                <a:off x="1844579" y="5086333"/>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47" name="椭圆 146"/>
              <p:cNvSpPr/>
              <p:nvPr/>
            </p:nvSpPr>
            <p:spPr>
              <a:xfrm>
                <a:off x="1644818" y="4854679"/>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a:ea typeface="DengXian" panose="02010600030101010101" pitchFamily="2" charset="-122"/>
                  <a:cs typeface="+mn-cs"/>
                </a:endParaRPr>
              </a:p>
            </p:txBody>
          </p:sp>
          <p:cxnSp>
            <p:nvCxnSpPr>
              <p:cNvPr id="148" name="连接符: 曲线 249"/>
              <p:cNvCxnSpPr>
                <a:stCxn id="145" idx="0"/>
                <a:endCxn id="150" idx="4"/>
              </p:cNvCxnSpPr>
              <p:nvPr/>
            </p:nvCxnSpPr>
            <p:spPr>
              <a:xfrm flipH="1" flipV="1">
                <a:off x="1648759" y="5310144"/>
                <a:ext cx="9314" cy="278100"/>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49" name="连接符: 曲线 167"/>
              <p:cNvCxnSpPr>
                <a:stCxn id="146" idx="1"/>
                <a:endCxn id="147" idx="5"/>
              </p:cNvCxnSpPr>
              <p:nvPr/>
            </p:nvCxnSpPr>
            <p:spPr>
              <a:xfrm flipH="1" flipV="1">
                <a:off x="1696834" y="4906584"/>
                <a:ext cx="156670" cy="188654"/>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50" name="椭圆 149"/>
              <p:cNvSpPr/>
              <p:nvPr/>
            </p:nvSpPr>
            <p:spPr>
              <a:xfrm>
                <a:off x="1618288" y="5249334"/>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51" name="连接符: 曲线 249"/>
              <p:cNvCxnSpPr>
                <a:stCxn id="150" idx="7"/>
                <a:endCxn id="146" idx="3"/>
              </p:cNvCxnSpPr>
              <p:nvPr/>
            </p:nvCxnSpPr>
            <p:spPr>
              <a:xfrm flipV="1">
                <a:off x="1670304" y="5138238"/>
                <a:ext cx="183200" cy="120001"/>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52" name="椭圆 151"/>
              <p:cNvSpPr/>
              <p:nvPr/>
            </p:nvSpPr>
            <p:spPr>
              <a:xfrm>
                <a:off x="1785718" y="5865987"/>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53" name="连接符: 曲线 249"/>
              <p:cNvCxnSpPr>
                <a:stCxn id="152" idx="1"/>
                <a:endCxn id="145" idx="5"/>
              </p:cNvCxnSpPr>
              <p:nvPr/>
            </p:nvCxnSpPr>
            <p:spPr>
              <a:xfrm flipH="1" flipV="1">
                <a:off x="1679618" y="5640149"/>
                <a:ext cx="115025" cy="234743"/>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grpSp>
      </p:grpSp>
      <p:sp>
        <p:nvSpPr>
          <p:cNvPr id="154" name="矩形 153"/>
          <p:cNvSpPr/>
          <p:nvPr/>
        </p:nvSpPr>
        <p:spPr>
          <a:xfrm rot="16200000" flipH="1" flipV="1">
            <a:off x="3133739" y="5314381"/>
            <a:ext cx="68416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grpSp>
        <p:nvGrpSpPr>
          <p:cNvPr id="155" name="组合 154"/>
          <p:cNvGrpSpPr/>
          <p:nvPr/>
        </p:nvGrpSpPr>
        <p:grpSpPr>
          <a:xfrm>
            <a:off x="2683272" y="4817044"/>
            <a:ext cx="559504" cy="1309689"/>
            <a:chOff x="2350492" y="4768579"/>
            <a:chExt cx="559504" cy="1309689"/>
          </a:xfrm>
        </p:grpSpPr>
        <p:sp>
          <p:nvSpPr>
            <p:cNvPr id="156" name="矩形 155"/>
            <p:cNvSpPr/>
            <p:nvPr/>
          </p:nvSpPr>
          <p:spPr>
            <a:xfrm>
              <a:off x="2350492" y="4768579"/>
              <a:ext cx="559504" cy="130968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grpSp>
          <p:nvGrpSpPr>
            <p:cNvPr id="157" name="组合 156"/>
            <p:cNvGrpSpPr/>
            <p:nvPr/>
          </p:nvGrpSpPr>
          <p:grpSpPr>
            <a:xfrm>
              <a:off x="2424984" y="4908638"/>
              <a:ext cx="418012" cy="1054591"/>
              <a:chOff x="2871057" y="4793485"/>
              <a:chExt cx="418012" cy="1054591"/>
            </a:xfrm>
          </p:grpSpPr>
          <p:grpSp>
            <p:nvGrpSpPr>
              <p:cNvPr id="158" name="组合 157"/>
              <p:cNvGrpSpPr/>
              <p:nvPr/>
            </p:nvGrpSpPr>
            <p:grpSpPr>
              <a:xfrm>
                <a:off x="2871057" y="4793485"/>
                <a:ext cx="418012" cy="1054591"/>
                <a:chOff x="1563663" y="4987401"/>
                <a:chExt cx="418012" cy="1054591"/>
              </a:xfrm>
            </p:grpSpPr>
            <p:sp>
              <p:nvSpPr>
                <p:cNvPr id="161" name="椭圆 160"/>
                <p:cNvSpPr/>
                <p:nvPr/>
              </p:nvSpPr>
              <p:spPr>
                <a:xfrm>
                  <a:off x="1920734" y="5598056"/>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62" name="椭圆 161"/>
                <p:cNvSpPr/>
                <p:nvPr/>
              </p:nvSpPr>
              <p:spPr>
                <a:xfrm>
                  <a:off x="1853226" y="5069030"/>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63" name="椭圆 162"/>
                <p:cNvSpPr/>
                <p:nvPr/>
              </p:nvSpPr>
              <p:spPr>
                <a:xfrm>
                  <a:off x="1594134" y="4987401"/>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a:ea typeface="DengXian" panose="02010600030101010101" pitchFamily="2" charset="-122"/>
                    <a:cs typeface="+mn-cs"/>
                  </a:endParaRPr>
                </a:p>
              </p:txBody>
            </p:sp>
            <p:cxnSp>
              <p:nvCxnSpPr>
                <p:cNvPr id="164" name="连接符: 曲线 249"/>
                <p:cNvCxnSpPr>
                  <a:stCxn id="161" idx="0"/>
                  <a:endCxn id="166" idx="4"/>
                </p:cNvCxnSpPr>
                <p:nvPr/>
              </p:nvCxnSpPr>
              <p:spPr>
                <a:xfrm flipH="1" flipV="1">
                  <a:off x="1918102" y="5368980"/>
                  <a:ext cx="33103" cy="229076"/>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65" name="连接符: 曲线 167"/>
                <p:cNvCxnSpPr>
                  <a:stCxn id="162" idx="2"/>
                  <a:endCxn id="163" idx="6"/>
                </p:cNvCxnSpPr>
                <p:nvPr/>
              </p:nvCxnSpPr>
              <p:spPr>
                <a:xfrm flipH="1" flipV="1">
                  <a:off x="1655075" y="5017806"/>
                  <a:ext cx="198151" cy="81629"/>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66" name="椭圆 165"/>
                <p:cNvSpPr/>
                <p:nvPr/>
              </p:nvSpPr>
              <p:spPr>
                <a:xfrm>
                  <a:off x="1887631" y="5308170"/>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67" name="连接符: 曲线 249"/>
                <p:cNvCxnSpPr>
                  <a:stCxn id="166" idx="0"/>
                  <a:endCxn id="162" idx="4"/>
                </p:cNvCxnSpPr>
                <p:nvPr/>
              </p:nvCxnSpPr>
              <p:spPr>
                <a:xfrm flipH="1" flipV="1">
                  <a:off x="1883697" y="5129840"/>
                  <a:ext cx="34405" cy="178330"/>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68" name="椭圆 167"/>
                <p:cNvSpPr/>
                <p:nvPr/>
              </p:nvSpPr>
              <p:spPr>
                <a:xfrm>
                  <a:off x="1563663" y="5981182"/>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69" name="连接符: 曲线 249"/>
                <p:cNvCxnSpPr>
                  <a:stCxn id="168" idx="6"/>
                  <a:endCxn id="159" idx="3"/>
                </p:cNvCxnSpPr>
                <p:nvPr/>
              </p:nvCxnSpPr>
              <p:spPr>
                <a:xfrm flipV="1">
                  <a:off x="1624604" y="5902033"/>
                  <a:ext cx="183437" cy="109554"/>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grpSp>
          <p:sp>
            <p:nvSpPr>
              <p:cNvPr id="159" name="椭圆 158"/>
              <p:cNvSpPr/>
              <p:nvPr/>
            </p:nvSpPr>
            <p:spPr>
              <a:xfrm>
                <a:off x="3106510" y="5656212"/>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60" name="连接符: 曲线 249"/>
              <p:cNvCxnSpPr>
                <a:stCxn id="159" idx="7"/>
                <a:endCxn id="161" idx="4"/>
              </p:cNvCxnSpPr>
              <p:nvPr/>
            </p:nvCxnSpPr>
            <p:spPr>
              <a:xfrm flipV="1">
                <a:off x="3158526" y="5464950"/>
                <a:ext cx="100073" cy="200167"/>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grpSp>
      </p:grpSp>
      <p:cxnSp>
        <p:nvCxnSpPr>
          <p:cNvPr id="170" name="直接箭头连接符 169"/>
          <p:cNvCxnSpPr>
            <a:stCxn id="213" idx="0"/>
          </p:cNvCxnSpPr>
          <p:nvPr/>
        </p:nvCxnSpPr>
        <p:spPr>
          <a:xfrm flipV="1">
            <a:off x="2193678" y="3086175"/>
            <a:ext cx="1053919" cy="10035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212" idx="0"/>
          </p:cNvCxnSpPr>
          <p:nvPr/>
        </p:nvCxnSpPr>
        <p:spPr>
          <a:xfrm flipV="1">
            <a:off x="1421891" y="3072853"/>
            <a:ext cx="1229595" cy="10352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接箭头连接符 171"/>
          <p:cNvCxnSpPr>
            <a:stCxn id="156" idx="0"/>
            <a:endCxn id="214" idx="2"/>
          </p:cNvCxnSpPr>
          <p:nvPr/>
        </p:nvCxnSpPr>
        <p:spPr>
          <a:xfrm flipV="1">
            <a:off x="2963024" y="4417826"/>
            <a:ext cx="156" cy="3992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a:stCxn id="143" idx="0"/>
            <a:endCxn id="213" idx="2"/>
          </p:cNvCxnSpPr>
          <p:nvPr/>
        </p:nvCxnSpPr>
        <p:spPr>
          <a:xfrm flipV="1">
            <a:off x="2191274" y="4412283"/>
            <a:ext cx="2404" cy="404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接箭头连接符 173"/>
          <p:cNvCxnSpPr>
            <a:stCxn id="131" idx="0"/>
            <a:endCxn id="212" idx="2"/>
          </p:cNvCxnSpPr>
          <p:nvPr/>
        </p:nvCxnSpPr>
        <p:spPr>
          <a:xfrm flipV="1">
            <a:off x="1419524" y="4405412"/>
            <a:ext cx="2367" cy="3984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矩形 174"/>
          <p:cNvSpPr/>
          <p:nvPr/>
        </p:nvSpPr>
        <p:spPr>
          <a:xfrm>
            <a:off x="1055293" y="959815"/>
            <a:ext cx="83061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LinBiolinumTI"/>
                <a:ea typeface="DengXian" panose="02010600030101010101" pitchFamily="2" charset="-122"/>
                <a:cs typeface="+mn-cs"/>
              </a:rPr>
              <a:t>S</a:t>
            </a:r>
            <a:r>
              <a:rPr kumimoji="0" lang="zh-CN" altLang="en-US" sz="1800" b="1" i="0" u="none" strike="noStrike" kern="1200" cap="none" spc="0" normalizeH="0" baseline="0" noProof="0" dirty="0">
                <a:ln>
                  <a:noFill/>
                </a:ln>
                <a:solidFill>
                  <a:prstClr val="black"/>
                </a:solidFill>
                <a:effectLst/>
                <a:uLnTx/>
                <a:uFillTx/>
                <a:latin typeface="LinBiolinumTI"/>
                <a:ea typeface="DengXian" panose="02010600030101010101" pitchFamily="2" charset="-122"/>
                <a:cs typeface="+mn-cs"/>
              </a:rPr>
              <a:t>ource</a:t>
            </a:r>
          </a:p>
        </p:txBody>
      </p:sp>
      <p:cxnSp>
        <p:nvCxnSpPr>
          <p:cNvPr id="176" name="直接箭头连接符 175"/>
          <p:cNvCxnSpPr>
            <a:stCxn id="209" idx="0"/>
            <a:endCxn id="93" idx="2"/>
          </p:cNvCxnSpPr>
          <p:nvPr/>
        </p:nvCxnSpPr>
        <p:spPr>
          <a:xfrm flipH="1" flipV="1">
            <a:off x="8955743" y="3077317"/>
            <a:ext cx="72039" cy="851749"/>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77" name="矩形 176"/>
          <p:cNvSpPr/>
          <p:nvPr/>
        </p:nvSpPr>
        <p:spPr>
          <a:xfrm>
            <a:off x="8102429" y="6277283"/>
            <a:ext cx="171040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LinBiolinumTI"/>
                <a:ea typeface="DengXian" panose="02010600030101010101" pitchFamily="2" charset="-122"/>
                <a:cs typeface="+mn-cs"/>
              </a:rPr>
              <a:t>Road Network</a:t>
            </a:r>
            <a:endParaRPr kumimoji="0" lang="zh-CN" altLang="en-US" sz="2000" b="1" i="0" u="none" strike="noStrike" kern="1200" cap="none" spc="0" normalizeH="0" baseline="0" noProof="0" dirty="0">
              <a:ln>
                <a:noFill/>
              </a:ln>
              <a:solidFill>
                <a:prstClr val="black"/>
              </a:solidFill>
              <a:effectLst/>
              <a:uLnTx/>
              <a:uFillTx/>
              <a:latin typeface="LinBiolinumTI"/>
              <a:ea typeface="DengXian" panose="02010600030101010101" pitchFamily="2" charset="-122"/>
              <a:cs typeface="+mn-cs"/>
            </a:endParaRPr>
          </a:p>
        </p:txBody>
      </p:sp>
      <p:pic>
        <p:nvPicPr>
          <p:cNvPr id="178" name="图片 177"/>
          <p:cNvPicPr>
            <a:picLocks noChangeAspect="1"/>
          </p:cNvPicPr>
          <p:nvPr/>
        </p:nvPicPr>
        <p:blipFill>
          <a:blip r:embed="rId18"/>
          <a:stretch>
            <a:fillRect/>
          </a:stretch>
        </p:blipFill>
        <p:spPr>
          <a:xfrm>
            <a:off x="5030491" y="1424556"/>
            <a:ext cx="430654" cy="285080"/>
          </a:xfrm>
          <a:prstGeom prst="rect">
            <a:avLst/>
          </a:prstGeom>
        </p:spPr>
      </p:pic>
      <p:grpSp>
        <p:nvGrpSpPr>
          <p:cNvPr id="179" name="组合 178"/>
          <p:cNvGrpSpPr/>
          <p:nvPr/>
        </p:nvGrpSpPr>
        <p:grpSpPr>
          <a:xfrm>
            <a:off x="6874605" y="3466951"/>
            <a:ext cx="4234777" cy="2780262"/>
            <a:chOff x="6781335" y="3417975"/>
            <a:chExt cx="4234777" cy="2780262"/>
          </a:xfrm>
        </p:grpSpPr>
        <p:sp>
          <p:nvSpPr>
            <p:cNvPr id="180" name="椭圆 179"/>
            <p:cNvSpPr/>
            <p:nvPr/>
          </p:nvSpPr>
          <p:spPr>
            <a:xfrm>
              <a:off x="7102329" y="5218889"/>
              <a:ext cx="274668" cy="271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81" name="椭圆 180"/>
            <p:cNvSpPr/>
            <p:nvPr/>
          </p:nvSpPr>
          <p:spPr>
            <a:xfrm>
              <a:off x="8015945" y="592679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82" name="椭圆 181"/>
            <p:cNvSpPr/>
            <p:nvPr/>
          </p:nvSpPr>
          <p:spPr>
            <a:xfrm>
              <a:off x="10394255" y="5233257"/>
              <a:ext cx="274668" cy="27144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83" name="椭圆 182"/>
            <p:cNvSpPr/>
            <p:nvPr/>
          </p:nvSpPr>
          <p:spPr>
            <a:xfrm>
              <a:off x="9310035" y="471427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84" name="直接箭头连接符 183"/>
            <p:cNvCxnSpPr>
              <a:stCxn id="180" idx="7"/>
              <a:endCxn id="196" idx="3"/>
            </p:cNvCxnSpPr>
            <p:nvPr/>
          </p:nvCxnSpPr>
          <p:spPr>
            <a:xfrm flipV="1">
              <a:off x="7336774" y="4940105"/>
              <a:ext cx="1085087" cy="318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接箭头连接符 184"/>
            <p:cNvCxnSpPr>
              <a:stCxn id="180" idx="5"/>
              <a:endCxn id="181" idx="2"/>
            </p:cNvCxnSpPr>
            <p:nvPr/>
          </p:nvCxnSpPr>
          <p:spPr>
            <a:xfrm>
              <a:off x="7336774" y="5450580"/>
              <a:ext cx="679172" cy="6119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接箭头连接符 185"/>
            <p:cNvCxnSpPr>
              <a:stCxn id="183" idx="5"/>
              <a:endCxn id="182" idx="1"/>
            </p:cNvCxnSpPr>
            <p:nvPr/>
          </p:nvCxnSpPr>
          <p:spPr>
            <a:xfrm>
              <a:off x="9544478" y="4945965"/>
              <a:ext cx="890000" cy="3270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接箭头连接符 186"/>
            <p:cNvCxnSpPr>
              <a:stCxn id="181" idx="6"/>
              <a:endCxn id="182" idx="3"/>
            </p:cNvCxnSpPr>
            <p:nvPr/>
          </p:nvCxnSpPr>
          <p:spPr>
            <a:xfrm flipV="1">
              <a:off x="8290613" y="5464946"/>
              <a:ext cx="2143865" cy="5975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a:stCxn id="180" idx="6"/>
              <a:endCxn id="198" idx="2"/>
            </p:cNvCxnSpPr>
            <p:nvPr/>
          </p:nvCxnSpPr>
          <p:spPr>
            <a:xfrm>
              <a:off x="7376997" y="5354611"/>
              <a:ext cx="1228488" cy="1500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flipV="1">
              <a:off x="7065376" y="3774442"/>
              <a:ext cx="376201" cy="719587"/>
            </a:xfrm>
            <a:prstGeom prst="rect">
              <a:avLst/>
            </a:prstGeom>
            <a:solidFill>
              <a:schemeClr val="accent5">
                <a:lumMod val="20000"/>
                <a:lumOff val="8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90" name="矩形 189"/>
            <p:cNvSpPr/>
            <p:nvPr/>
          </p:nvSpPr>
          <p:spPr>
            <a:xfrm flipV="1">
              <a:off x="10249716" y="3774440"/>
              <a:ext cx="386101" cy="719587"/>
            </a:xfrm>
            <a:prstGeom prst="rect">
              <a:avLst/>
            </a:prstGeom>
            <a:solidFill>
              <a:schemeClr val="accent5">
                <a:lumMod val="20000"/>
                <a:lumOff val="8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91" name="直接箭头连接符 190"/>
            <p:cNvCxnSpPr>
              <a:stCxn id="180" idx="0"/>
              <a:endCxn id="189" idx="0"/>
            </p:cNvCxnSpPr>
            <p:nvPr/>
          </p:nvCxnSpPr>
          <p:spPr>
            <a:xfrm flipV="1">
              <a:off x="7239663" y="4494029"/>
              <a:ext cx="13814" cy="724860"/>
            </a:xfrm>
            <a:prstGeom prst="straightConnector1">
              <a:avLst/>
            </a:prstGeom>
            <a:ln w="28575">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2" name="直接箭头连接符 191"/>
            <p:cNvCxnSpPr>
              <a:stCxn id="182" idx="0"/>
              <a:endCxn id="190" idx="0"/>
            </p:cNvCxnSpPr>
            <p:nvPr/>
          </p:nvCxnSpPr>
          <p:spPr>
            <a:xfrm flipH="1" flipV="1">
              <a:off x="10442767" y="4494027"/>
              <a:ext cx="88822" cy="739230"/>
            </a:xfrm>
            <a:prstGeom prst="straightConnector1">
              <a:avLst/>
            </a:prstGeom>
            <a:ln w="28575">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93" name="图片 192"/>
            <p:cNvPicPr>
              <a:picLocks noChangeAspect="1"/>
            </p:cNvPicPr>
            <p:nvPr/>
          </p:nvPicPr>
          <p:blipFill>
            <a:blip r:embed="rId11"/>
            <a:stretch>
              <a:fillRect/>
            </a:stretch>
          </p:blipFill>
          <p:spPr>
            <a:xfrm>
              <a:off x="6781335" y="5233578"/>
              <a:ext cx="221389" cy="369820"/>
            </a:xfrm>
            <a:prstGeom prst="rect">
              <a:avLst/>
            </a:prstGeom>
          </p:spPr>
        </p:pic>
        <p:pic>
          <p:nvPicPr>
            <p:cNvPr id="194" name="图片 193"/>
            <p:cNvPicPr>
              <a:picLocks noChangeAspect="1"/>
            </p:cNvPicPr>
            <p:nvPr/>
          </p:nvPicPr>
          <p:blipFill>
            <a:blip r:embed="rId13"/>
            <a:stretch>
              <a:fillRect/>
            </a:stretch>
          </p:blipFill>
          <p:spPr>
            <a:xfrm>
              <a:off x="10748126" y="5217724"/>
              <a:ext cx="267986" cy="315918"/>
            </a:xfrm>
            <a:prstGeom prst="rect">
              <a:avLst/>
            </a:prstGeom>
          </p:spPr>
        </p:pic>
        <p:cxnSp>
          <p:nvCxnSpPr>
            <p:cNvPr id="195" name="直接箭头连接符 194"/>
            <p:cNvCxnSpPr>
              <a:stCxn id="196" idx="4"/>
              <a:endCxn id="198" idx="0"/>
            </p:cNvCxnSpPr>
            <p:nvPr/>
          </p:nvCxnSpPr>
          <p:spPr>
            <a:xfrm>
              <a:off x="8518969" y="4979857"/>
              <a:ext cx="223850" cy="3891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6" name="椭圆 195"/>
            <p:cNvSpPr/>
            <p:nvPr/>
          </p:nvSpPr>
          <p:spPr>
            <a:xfrm>
              <a:off x="8381635" y="470841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97" name="直接箭头连接符 196"/>
            <p:cNvCxnSpPr>
              <a:stCxn id="196" idx="6"/>
              <a:endCxn id="183" idx="2"/>
            </p:cNvCxnSpPr>
            <p:nvPr/>
          </p:nvCxnSpPr>
          <p:spPr>
            <a:xfrm>
              <a:off x="8656303" y="4844136"/>
              <a:ext cx="653732" cy="58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8" name="椭圆 197"/>
            <p:cNvSpPr/>
            <p:nvPr/>
          </p:nvSpPr>
          <p:spPr>
            <a:xfrm>
              <a:off x="8605485" y="5368980"/>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99" name="椭圆 198"/>
            <p:cNvSpPr/>
            <p:nvPr/>
          </p:nvSpPr>
          <p:spPr>
            <a:xfrm>
              <a:off x="9411266" y="5887948"/>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200" name="直接箭头连接符 199"/>
            <p:cNvCxnSpPr>
              <a:stCxn id="198" idx="5"/>
              <a:endCxn id="199" idx="2"/>
            </p:cNvCxnSpPr>
            <p:nvPr/>
          </p:nvCxnSpPr>
          <p:spPr>
            <a:xfrm>
              <a:off x="8839929" y="5600670"/>
              <a:ext cx="571337" cy="422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接箭头连接符 200"/>
            <p:cNvCxnSpPr>
              <a:stCxn id="198" idx="6"/>
              <a:endCxn id="182" idx="2"/>
            </p:cNvCxnSpPr>
            <p:nvPr/>
          </p:nvCxnSpPr>
          <p:spPr>
            <a:xfrm flipV="1">
              <a:off x="8880153" y="5368978"/>
              <a:ext cx="1514102" cy="1357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接箭头连接符 201"/>
            <p:cNvCxnSpPr>
              <a:stCxn id="199" idx="7"/>
              <a:endCxn id="182" idx="4"/>
            </p:cNvCxnSpPr>
            <p:nvPr/>
          </p:nvCxnSpPr>
          <p:spPr>
            <a:xfrm flipV="1">
              <a:off x="9645710" y="5504701"/>
              <a:ext cx="885879" cy="422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接箭头连接符 202"/>
            <p:cNvCxnSpPr>
              <a:stCxn id="180" idx="7"/>
              <a:endCxn id="205" idx="1"/>
            </p:cNvCxnSpPr>
            <p:nvPr/>
          </p:nvCxnSpPr>
          <p:spPr>
            <a:xfrm flipV="1">
              <a:off x="7336773" y="4088451"/>
              <a:ext cx="602929" cy="1170190"/>
            </a:xfrm>
            <a:prstGeom prst="straightConnector1">
              <a:avLst/>
            </a:prstGeom>
            <a:ln w="28575">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4" name="直接箭头连接符 203"/>
            <p:cNvCxnSpPr>
              <a:stCxn id="182" idx="0"/>
              <a:endCxn id="205" idx="3"/>
            </p:cNvCxnSpPr>
            <p:nvPr/>
          </p:nvCxnSpPr>
          <p:spPr>
            <a:xfrm flipH="1" flipV="1">
              <a:off x="9948296" y="4088451"/>
              <a:ext cx="583293" cy="1144806"/>
            </a:xfrm>
            <a:prstGeom prst="straightConnector1">
              <a:avLst/>
            </a:prstGeom>
            <a:ln w="28575">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5" name="矩形 204"/>
            <p:cNvSpPr/>
            <p:nvPr/>
          </p:nvSpPr>
          <p:spPr>
            <a:xfrm flipV="1">
              <a:off x="7939702" y="3903418"/>
              <a:ext cx="2008594" cy="370067"/>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206" name="矩形 205"/>
            <p:cNvSpPr/>
            <p:nvPr/>
          </p:nvSpPr>
          <p:spPr>
            <a:xfrm>
              <a:off x="7028049" y="3844948"/>
              <a:ext cx="47160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n</a:t>
              </a:r>
              <a:r>
                <a:rPr kumimoji="0" lang="en-US" altLang="zh-CN" sz="24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li</a:t>
              </a:r>
              <a:endParaRPr kumimoji="0" lang="zh-CN" altLang="en-US" sz="24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sp>
          <p:nvSpPr>
            <p:cNvPr id="207" name="矩形 206"/>
            <p:cNvSpPr/>
            <p:nvPr/>
          </p:nvSpPr>
          <p:spPr>
            <a:xfrm>
              <a:off x="10179928" y="3823717"/>
              <a:ext cx="51648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n</a:t>
              </a:r>
              <a:r>
                <a:rPr kumimoji="0" lang="en-US" altLang="zh-CN" sz="2400" b="0" i="1" u="none" strike="noStrike" kern="1200" cap="none" spc="0" normalizeH="0" baseline="-25000" noProof="0" dirty="0" err="1">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ld</a:t>
              </a:r>
              <a:endParaRPr kumimoji="0" lang="zh-CN" altLang="en-US" sz="24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pic>
          <p:nvPicPr>
            <p:cNvPr id="208" name="图片 207"/>
            <p:cNvPicPr>
              <a:picLocks noChangeAspect="1"/>
            </p:cNvPicPr>
            <p:nvPr/>
          </p:nvPicPr>
          <p:blipFill>
            <a:blip r:embed="rId19"/>
            <a:stretch>
              <a:fillRect/>
            </a:stretch>
          </p:blipFill>
          <p:spPr>
            <a:xfrm>
              <a:off x="8582724" y="3417975"/>
              <a:ext cx="610363" cy="255622"/>
            </a:xfrm>
            <a:prstGeom prst="rect">
              <a:avLst/>
            </a:prstGeom>
          </p:spPr>
        </p:pic>
        <p:sp>
          <p:nvSpPr>
            <p:cNvPr id="209" name="矩形 208"/>
            <p:cNvSpPr/>
            <p:nvPr/>
          </p:nvSpPr>
          <p:spPr>
            <a:xfrm>
              <a:off x="7888680" y="3880090"/>
              <a:ext cx="20916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Distance from l</a:t>
              </a:r>
              <a:r>
                <a:rPr kumimoji="0" lang="en-US" altLang="zh-CN" sz="18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i</a:t>
              </a:r>
              <a:r>
                <a:rPr kumimoji="0" lang="zh-CN" altLang="en-US"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 </a:t>
              </a:r>
              <a:r>
                <a:rPr kumimoji="0" lang="en-US" altLang="zh-CN"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to</a:t>
              </a:r>
              <a:r>
                <a:rPr kumimoji="0" lang="zh-CN" altLang="en-US"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 </a:t>
              </a:r>
              <a:r>
                <a:rPr kumimoji="0" lang="en-US" altLang="zh-CN"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l</a:t>
              </a:r>
              <a:r>
                <a:rPr kumimoji="0" lang="en-US" altLang="zh-CN" sz="18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d</a:t>
              </a:r>
              <a:endParaRPr kumimoji="0" lang="zh-CN" altLang="en-US" sz="18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grpSp>
      <p:cxnSp>
        <p:nvCxnSpPr>
          <p:cNvPr id="210" name="连接符: 曲线 209"/>
          <p:cNvCxnSpPr>
            <a:stCxn id="121" idx="3"/>
            <a:endCxn id="211" idx="2"/>
          </p:cNvCxnSpPr>
          <p:nvPr/>
        </p:nvCxnSpPr>
        <p:spPr>
          <a:xfrm>
            <a:off x="6277381" y="2858417"/>
            <a:ext cx="1420812" cy="3087265"/>
          </a:xfrm>
          <a:prstGeom prst="curvedConnector4">
            <a:avLst>
              <a:gd name="adj1" fmla="val 40583"/>
              <a:gd name="adj2" fmla="val 107405"/>
            </a:avLst>
          </a:prstGeom>
          <a:ln w="28575">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pic>
        <p:nvPicPr>
          <p:cNvPr id="211" name="图片 210"/>
          <p:cNvPicPr>
            <a:picLocks noChangeAspect="1"/>
          </p:cNvPicPr>
          <p:nvPr/>
        </p:nvPicPr>
        <p:blipFill>
          <a:blip r:embed="rId20"/>
          <a:stretch>
            <a:fillRect/>
          </a:stretch>
        </p:blipFill>
        <p:spPr>
          <a:xfrm>
            <a:off x="7430598" y="5695493"/>
            <a:ext cx="535189" cy="250189"/>
          </a:xfrm>
          <a:prstGeom prst="rect">
            <a:avLst/>
          </a:prstGeom>
        </p:spPr>
      </p:pic>
      <p:pic>
        <p:nvPicPr>
          <p:cNvPr id="212" name="图片 211"/>
          <p:cNvPicPr>
            <a:picLocks noChangeAspect="1"/>
          </p:cNvPicPr>
          <p:nvPr/>
        </p:nvPicPr>
        <p:blipFill>
          <a:blip r:embed="rId21"/>
          <a:stretch>
            <a:fillRect/>
          </a:stretch>
        </p:blipFill>
        <p:spPr>
          <a:xfrm>
            <a:off x="1177551" y="4108089"/>
            <a:ext cx="488680" cy="297323"/>
          </a:xfrm>
          <a:prstGeom prst="rect">
            <a:avLst/>
          </a:prstGeom>
        </p:spPr>
      </p:pic>
      <p:pic>
        <p:nvPicPr>
          <p:cNvPr id="213" name="图片 212"/>
          <p:cNvPicPr>
            <a:picLocks noChangeAspect="1"/>
          </p:cNvPicPr>
          <p:nvPr/>
        </p:nvPicPr>
        <p:blipFill>
          <a:blip r:embed="rId22"/>
          <a:stretch>
            <a:fillRect/>
          </a:stretch>
        </p:blipFill>
        <p:spPr>
          <a:xfrm>
            <a:off x="1938731" y="4089697"/>
            <a:ext cx="509894" cy="322586"/>
          </a:xfrm>
          <a:prstGeom prst="rect">
            <a:avLst/>
          </a:prstGeom>
        </p:spPr>
      </p:pic>
      <p:pic>
        <p:nvPicPr>
          <p:cNvPr id="214" name="图片 213"/>
          <p:cNvPicPr>
            <a:picLocks noChangeAspect="1"/>
          </p:cNvPicPr>
          <p:nvPr/>
        </p:nvPicPr>
        <p:blipFill>
          <a:blip r:embed="rId23"/>
          <a:stretch>
            <a:fillRect/>
          </a:stretch>
        </p:blipFill>
        <p:spPr>
          <a:xfrm>
            <a:off x="2684847" y="4115637"/>
            <a:ext cx="556665" cy="302189"/>
          </a:xfrm>
          <a:prstGeom prst="rect">
            <a:avLst/>
          </a:prstGeom>
        </p:spPr>
      </p:pic>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nvPr>
        </p:nvSpPr>
        <p:spPr>
          <a:xfrm>
            <a:off x="838200" y="0"/>
            <a:ext cx="10515600" cy="702019"/>
          </a:xfrm>
        </p:spPr>
        <p:txBody>
          <a:bodyPr/>
          <a:lstStyle/>
          <a:p>
            <a:r>
              <a:rPr lang="en-US" altLang="zh-CN" dirty="0"/>
              <a:t>NASR: Observed Cost</a:t>
            </a:r>
            <a:endParaRPr lang="zh-CN" altLang="en-US" dirty="0"/>
          </a:p>
        </p:txBody>
      </p:sp>
      <p:pic>
        <p:nvPicPr>
          <p:cNvPr id="43" name="图片 42"/>
          <p:cNvPicPr>
            <a:picLocks noChangeAspect="1"/>
          </p:cNvPicPr>
          <p:nvPr/>
        </p:nvPicPr>
        <p:blipFill>
          <a:blip r:embed="rId4"/>
          <a:stretch>
            <a:fillRect/>
          </a:stretch>
        </p:blipFill>
        <p:spPr>
          <a:xfrm>
            <a:off x="2527129" y="1290485"/>
            <a:ext cx="671011" cy="428812"/>
          </a:xfrm>
          <a:prstGeom prst="rect">
            <a:avLst/>
          </a:prstGeom>
        </p:spPr>
      </p:pic>
      <p:sp>
        <p:nvSpPr>
          <p:cNvPr id="78" name="矩形: 圆角 77"/>
          <p:cNvSpPr/>
          <p:nvPr/>
        </p:nvSpPr>
        <p:spPr>
          <a:xfrm>
            <a:off x="2902866" y="4106121"/>
            <a:ext cx="378803" cy="861702"/>
          </a:xfrm>
          <a:prstGeom prst="roundRect">
            <a:avLst/>
          </a:prstGeom>
          <a:solidFill>
            <a:schemeClr val="accent6">
              <a:lumMod val="20000"/>
              <a:lumOff val="8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GRU</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sp>
        <p:nvSpPr>
          <p:cNvPr id="79" name="矩形: 圆角 78"/>
          <p:cNvSpPr/>
          <p:nvPr/>
        </p:nvSpPr>
        <p:spPr>
          <a:xfrm>
            <a:off x="3524189" y="4106121"/>
            <a:ext cx="378803" cy="861702"/>
          </a:xfrm>
          <a:prstGeom prst="roundRect">
            <a:avLst/>
          </a:prstGeom>
          <a:solidFill>
            <a:schemeClr val="accent6">
              <a:lumMod val="20000"/>
              <a:lumOff val="8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GRU</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sp>
        <p:nvSpPr>
          <p:cNvPr id="80" name="矩形: 圆角 79"/>
          <p:cNvSpPr/>
          <p:nvPr/>
        </p:nvSpPr>
        <p:spPr>
          <a:xfrm>
            <a:off x="4145512" y="4106121"/>
            <a:ext cx="378803" cy="861702"/>
          </a:xfrm>
          <a:prstGeom prst="roundRect">
            <a:avLst/>
          </a:prstGeom>
          <a:solidFill>
            <a:schemeClr val="accent6">
              <a:lumMod val="20000"/>
              <a:lumOff val="8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GRU</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sp>
        <p:nvSpPr>
          <p:cNvPr id="81" name="矩形: 圆角 80"/>
          <p:cNvSpPr/>
          <p:nvPr/>
        </p:nvSpPr>
        <p:spPr>
          <a:xfrm>
            <a:off x="4766835" y="4106121"/>
            <a:ext cx="378803" cy="861702"/>
          </a:xfrm>
          <a:prstGeom prst="roundRect">
            <a:avLst/>
          </a:prstGeom>
          <a:solidFill>
            <a:schemeClr val="accent6">
              <a:lumMod val="20000"/>
              <a:lumOff val="8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GRU</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cxnSp>
        <p:nvCxnSpPr>
          <p:cNvPr id="82" name="直接箭头连接符 81"/>
          <p:cNvCxnSpPr>
            <a:stCxn id="78" idx="3"/>
            <a:endCxn id="79" idx="1"/>
          </p:cNvCxnSpPr>
          <p:nvPr/>
        </p:nvCxnSpPr>
        <p:spPr>
          <a:xfrm>
            <a:off x="3281669" y="4536972"/>
            <a:ext cx="2425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a:stCxn id="79" idx="3"/>
            <a:endCxn id="80" idx="1"/>
          </p:cNvCxnSpPr>
          <p:nvPr/>
        </p:nvCxnSpPr>
        <p:spPr>
          <a:xfrm>
            <a:off x="3902992" y="4536972"/>
            <a:ext cx="2425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80" idx="3"/>
            <a:endCxn id="81" idx="1"/>
          </p:cNvCxnSpPr>
          <p:nvPr/>
        </p:nvCxnSpPr>
        <p:spPr>
          <a:xfrm>
            <a:off x="4524315" y="4536972"/>
            <a:ext cx="2425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81" idx="2"/>
          </p:cNvCxnSpPr>
          <p:nvPr/>
        </p:nvCxnSpPr>
        <p:spPr>
          <a:xfrm flipV="1">
            <a:off x="4956237" y="3790802"/>
            <a:ext cx="5136" cy="320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stCxn id="80" idx="2"/>
          </p:cNvCxnSpPr>
          <p:nvPr/>
        </p:nvCxnSpPr>
        <p:spPr>
          <a:xfrm flipH="1" flipV="1">
            <a:off x="4334913" y="3790802"/>
            <a:ext cx="1" cy="320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79" idx="2"/>
          </p:cNvCxnSpPr>
          <p:nvPr/>
        </p:nvCxnSpPr>
        <p:spPr>
          <a:xfrm flipH="1" flipV="1">
            <a:off x="3713590" y="3790802"/>
            <a:ext cx="1" cy="320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stCxn id="78" idx="2"/>
          </p:cNvCxnSpPr>
          <p:nvPr/>
        </p:nvCxnSpPr>
        <p:spPr>
          <a:xfrm flipH="1" flipV="1">
            <a:off x="3092267" y="3790802"/>
            <a:ext cx="1" cy="320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矩形: 圆角 88"/>
          <p:cNvSpPr/>
          <p:nvPr/>
        </p:nvSpPr>
        <p:spPr>
          <a:xfrm>
            <a:off x="2902866" y="3327775"/>
            <a:ext cx="2316574" cy="447859"/>
          </a:xfrm>
          <a:prstGeom prst="roundRect">
            <a:avLst/>
          </a:prstGeom>
          <a:solidFill>
            <a:schemeClr val="accent4">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Intra-trajectory ATT</a:t>
            </a:r>
          </a:p>
        </p:txBody>
      </p:sp>
      <p:cxnSp>
        <p:nvCxnSpPr>
          <p:cNvPr id="90" name="直接箭头连接符 89"/>
          <p:cNvCxnSpPr>
            <a:stCxn id="89" idx="0"/>
          </p:cNvCxnSpPr>
          <p:nvPr/>
        </p:nvCxnSpPr>
        <p:spPr>
          <a:xfrm flipH="1" flipV="1">
            <a:off x="3852367" y="2363024"/>
            <a:ext cx="208786" cy="9647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圆角 93"/>
          <p:cNvSpPr/>
          <p:nvPr/>
        </p:nvSpPr>
        <p:spPr>
          <a:xfrm>
            <a:off x="1665028" y="1965233"/>
            <a:ext cx="2840448" cy="441087"/>
          </a:xfrm>
          <a:prstGeom prst="roundRect">
            <a:avLst/>
          </a:prstGeom>
          <a:solidFill>
            <a:schemeClr val="accent2">
              <a:lumMod val="20000"/>
              <a:lumOff val="80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Inter-trajectory ATT</a:t>
            </a:r>
          </a:p>
        </p:txBody>
      </p:sp>
      <p:cxnSp>
        <p:nvCxnSpPr>
          <p:cNvPr id="95" name="直接箭头连接符 94"/>
          <p:cNvCxnSpPr>
            <a:stCxn id="214" idx="0"/>
          </p:cNvCxnSpPr>
          <p:nvPr/>
        </p:nvCxnSpPr>
        <p:spPr>
          <a:xfrm flipV="1">
            <a:off x="2157181" y="2399960"/>
            <a:ext cx="754889" cy="10438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2752622" y="5830640"/>
            <a:ext cx="2701925" cy="36830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LinBiolinumTI"/>
                <a:ea typeface="DengXian" panose="02010600030101010101" pitchFamily="2" charset="-122"/>
                <a:cs typeface="+mn-cs"/>
              </a:rPr>
              <a:t>Current Sub-Trajectory</a:t>
            </a:r>
          </a:p>
        </p:txBody>
      </p:sp>
      <p:sp>
        <p:nvSpPr>
          <p:cNvPr id="98" name="矩形 97"/>
          <p:cNvSpPr/>
          <p:nvPr/>
        </p:nvSpPr>
        <p:spPr>
          <a:xfrm>
            <a:off x="63673" y="5617791"/>
            <a:ext cx="2607310" cy="33718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LinBiolinumTI"/>
                <a:ea typeface="DengXian" panose="02010600030101010101" pitchFamily="2" charset="-122"/>
                <a:cs typeface="+mn-cs"/>
              </a:rPr>
              <a:t>User History Trajectories</a:t>
            </a:r>
          </a:p>
        </p:txBody>
      </p:sp>
      <p:grpSp>
        <p:nvGrpSpPr>
          <p:cNvPr id="99" name="组合 98"/>
          <p:cNvGrpSpPr/>
          <p:nvPr/>
        </p:nvGrpSpPr>
        <p:grpSpPr>
          <a:xfrm>
            <a:off x="3078950" y="4961692"/>
            <a:ext cx="1869106" cy="320282"/>
            <a:chOff x="3408361" y="5059129"/>
            <a:chExt cx="1869106" cy="331154"/>
          </a:xfrm>
        </p:grpSpPr>
        <p:cxnSp>
          <p:nvCxnSpPr>
            <p:cNvPr id="100" name="直接箭头连接符 99"/>
            <p:cNvCxnSpPr/>
            <p:nvPr/>
          </p:nvCxnSpPr>
          <p:spPr>
            <a:xfrm flipV="1">
              <a:off x="5272331" y="5059129"/>
              <a:ext cx="5136" cy="3311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flipH="1" flipV="1">
              <a:off x="4651007" y="5059129"/>
              <a:ext cx="1" cy="3311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flipV="1">
              <a:off x="4029684" y="5059129"/>
              <a:ext cx="1" cy="3311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flipH="1" flipV="1">
              <a:off x="3408361" y="5059129"/>
              <a:ext cx="1" cy="3311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04" name="图片 103"/>
          <p:cNvPicPr>
            <a:picLocks noChangeAspect="1"/>
          </p:cNvPicPr>
          <p:nvPr/>
        </p:nvPicPr>
        <p:blipFill>
          <a:blip r:embed="rId5"/>
          <a:stretch>
            <a:fillRect/>
          </a:stretch>
        </p:blipFill>
        <p:spPr>
          <a:xfrm>
            <a:off x="4815152" y="5331800"/>
            <a:ext cx="450445" cy="286063"/>
          </a:xfrm>
          <a:prstGeom prst="rect">
            <a:avLst/>
          </a:prstGeom>
        </p:spPr>
      </p:pic>
      <p:sp>
        <p:nvSpPr>
          <p:cNvPr id="105" name="箭头: 右 104"/>
          <p:cNvSpPr/>
          <p:nvPr/>
        </p:nvSpPr>
        <p:spPr>
          <a:xfrm rot="16200000">
            <a:off x="2616207" y="1659010"/>
            <a:ext cx="295829" cy="303895"/>
          </a:xfrm>
          <a:prstGeom prst="rightArrow">
            <a:avLst>
              <a:gd name="adj1" fmla="val 34829"/>
              <a:gd name="adj2" fmla="val 76971"/>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pic>
        <p:nvPicPr>
          <p:cNvPr id="127" name="图片 126"/>
          <p:cNvPicPr>
            <a:picLocks noChangeAspect="1"/>
          </p:cNvPicPr>
          <p:nvPr/>
        </p:nvPicPr>
        <p:blipFill>
          <a:blip r:embed="rId6"/>
          <a:stretch>
            <a:fillRect/>
          </a:stretch>
        </p:blipFill>
        <p:spPr>
          <a:xfrm>
            <a:off x="2893497" y="5354780"/>
            <a:ext cx="397540" cy="213905"/>
          </a:xfrm>
          <a:prstGeom prst="rect">
            <a:avLst/>
          </a:prstGeom>
        </p:spPr>
      </p:pic>
      <p:pic>
        <p:nvPicPr>
          <p:cNvPr id="128" name="图片 127"/>
          <p:cNvPicPr>
            <a:picLocks noChangeAspect="1"/>
          </p:cNvPicPr>
          <p:nvPr/>
        </p:nvPicPr>
        <p:blipFill>
          <a:blip r:embed="rId7"/>
          <a:stretch>
            <a:fillRect/>
          </a:stretch>
        </p:blipFill>
        <p:spPr>
          <a:xfrm>
            <a:off x="3524189" y="5361924"/>
            <a:ext cx="397539" cy="211133"/>
          </a:xfrm>
          <a:prstGeom prst="rect">
            <a:avLst/>
          </a:prstGeom>
        </p:spPr>
      </p:pic>
      <p:sp>
        <p:nvSpPr>
          <p:cNvPr id="129" name="矩形 128"/>
          <p:cNvSpPr/>
          <p:nvPr/>
        </p:nvSpPr>
        <p:spPr>
          <a:xfrm>
            <a:off x="4076727" y="5256622"/>
            <a:ext cx="50847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grpSp>
        <p:nvGrpSpPr>
          <p:cNvPr id="130" name="组合 129"/>
          <p:cNvGrpSpPr/>
          <p:nvPr/>
        </p:nvGrpSpPr>
        <p:grpSpPr>
          <a:xfrm>
            <a:off x="333773" y="4132094"/>
            <a:ext cx="559504" cy="1309689"/>
            <a:chOff x="806992" y="4755418"/>
            <a:chExt cx="559504" cy="1309689"/>
          </a:xfrm>
        </p:grpSpPr>
        <p:sp>
          <p:nvSpPr>
            <p:cNvPr id="131" name="矩形 130"/>
            <p:cNvSpPr/>
            <p:nvPr/>
          </p:nvSpPr>
          <p:spPr>
            <a:xfrm>
              <a:off x="806992" y="4755418"/>
              <a:ext cx="559504" cy="130968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grpSp>
          <p:nvGrpSpPr>
            <p:cNvPr id="132" name="组合 131"/>
            <p:cNvGrpSpPr/>
            <p:nvPr/>
          </p:nvGrpSpPr>
          <p:grpSpPr>
            <a:xfrm>
              <a:off x="888712" y="4856091"/>
              <a:ext cx="386151" cy="1077133"/>
              <a:chOff x="1562421" y="4849664"/>
              <a:chExt cx="386151" cy="1077133"/>
            </a:xfrm>
          </p:grpSpPr>
          <p:sp>
            <p:nvSpPr>
              <p:cNvPr id="133" name="椭圆 132"/>
              <p:cNvSpPr/>
              <p:nvPr/>
            </p:nvSpPr>
            <p:spPr>
              <a:xfrm>
                <a:off x="1627602" y="5588244"/>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34" name="椭圆 133"/>
              <p:cNvSpPr/>
              <p:nvPr/>
            </p:nvSpPr>
            <p:spPr>
              <a:xfrm>
                <a:off x="1562421" y="5092125"/>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35" name="椭圆 134"/>
              <p:cNvSpPr/>
              <p:nvPr/>
            </p:nvSpPr>
            <p:spPr>
              <a:xfrm>
                <a:off x="1835411" y="4849664"/>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36" name="连接符: 曲线 249"/>
              <p:cNvCxnSpPr>
                <a:stCxn id="133" idx="7"/>
                <a:endCxn id="138" idx="3"/>
              </p:cNvCxnSpPr>
              <p:nvPr/>
            </p:nvCxnSpPr>
            <p:spPr>
              <a:xfrm flipV="1">
                <a:off x="1679618" y="5360075"/>
                <a:ext cx="216938" cy="237074"/>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37" name="连接符: 曲线 167"/>
              <p:cNvCxnSpPr>
                <a:stCxn id="134" idx="7"/>
                <a:endCxn id="135" idx="3"/>
              </p:cNvCxnSpPr>
              <p:nvPr/>
            </p:nvCxnSpPr>
            <p:spPr>
              <a:xfrm flipV="1">
                <a:off x="1614437" y="4901569"/>
                <a:ext cx="229899" cy="199461"/>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38" name="椭圆 137"/>
              <p:cNvSpPr/>
              <p:nvPr/>
            </p:nvSpPr>
            <p:spPr>
              <a:xfrm>
                <a:off x="1887631" y="5308170"/>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39" name="连接符: 曲线 249"/>
              <p:cNvCxnSpPr>
                <a:stCxn id="138" idx="1"/>
                <a:endCxn id="134" idx="5"/>
              </p:cNvCxnSpPr>
              <p:nvPr/>
            </p:nvCxnSpPr>
            <p:spPr>
              <a:xfrm flipH="1" flipV="1">
                <a:off x="1614437" y="5144030"/>
                <a:ext cx="282119" cy="173045"/>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40" name="椭圆 139"/>
              <p:cNvSpPr/>
              <p:nvPr/>
            </p:nvSpPr>
            <p:spPr>
              <a:xfrm>
                <a:off x="1785718" y="5865987"/>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41" name="连接符: 曲线 249"/>
              <p:cNvCxnSpPr>
                <a:stCxn id="140" idx="1"/>
                <a:endCxn id="133" idx="4"/>
              </p:cNvCxnSpPr>
              <p:nvPr/>
            </p:nvCxnSpPr>
            <p:spPr>
              <a:xfrm flipH="1" flipV="1">
                <a:off x="1658073" y="5649054"/>
                <a:ext cx="136570" cy="225838"/>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grpSp>
      </p:grpSp>
      <p:grpSp>
        <p:nvGrpSpPr>
          <p:cNvPr id="142" name="组合 141"/>
          <p:cNvGrpSpPr/>
          <p:nvPr/>
        </p:nvGrpSpPr>
        <p:grpSpPr>
          <a:xfrm>
            <a:off x="1105523" y="4145255"/>
            <a:ext cx="559504" cy="1309689"/>
            <a:chOff x="1545115" y="4768579"/>
            <a:chExt cx="559504" cy="1309689"/>
          </a:xfrm>
        </p:grpSpPr>
        <p:sp>
          <p:nvSpPr>
            <p:cNvPr id="143" name="矩形 142"/>
            <p:cNvSpPr/>
            <p:nvPr/>
          </p:nvSpPr>
          <p:spPr>
            <a:xfrm>
              <a:off x="1545115" y="4768579"/>
              <a:ext cx="559504" cy="130968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grpSp>
          <p:nvGrpSpPr>
            <p:cNvPr id="144" name="组合 143"/>
            <p:cNvGrpSpPr/>
            <p:nvPr/>
          </p:nvGrpSpPr>
          <p:grpSpPr>
            <a:xfrm>
              <a:off x="1684457" y="4861106"/>
              <a:ext cx="287232" cy="1072118"/>
              <a:chOff x="1618288" y="4854679"/>
              <a:chExt cx="287232" cy="1072118"/>
            </a:xfrm>
          </p:grpSpPr>
          <p:sp>
            <p:nvSpPr>
              <p:cNvPr id="145" name="椭圆 144"/>
              <p:cNvSpPr/>
              <p:nvPr/>
            </p:nvSpPr>
            <p:spPr>
              <a:xfrm>
                <a:off x="1627602" y="5588244"/>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46" name="椭圆 145"/>
              <p:cNvSpPr/>
              <p:nvPr/>
            </p:nvSpPr>
            <p:spPr>
              <a:xfrm>
                <a:off x="1844579" y="5086333"/>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47" name="椭圆 146"/>
              <p:cNvSpPr/>
              <p:nvPr/>
            </p:nvSpPr>
            <p:spPr>
              <a:xfrm>
                <a:off x="1644818" y="4854679"/>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a:ea typeface="DengXian" panose="02010600030101010101" pitchFamily="2" charset="-122"/>
                  <a:cs typeface="+mn-cs"/>
                </a:endParaRPr>
              </a:p>
            </p:txBody>
          </p:sp>
          <p:cxnSp>
            <p:nvCxnSpPr>
              <p:cNvPr id="148" name="连接符: 曲线 249"/>
              <p:cNvCxnSpPr>
                <a:stCxn id="145" idx="0"/>
                <a:endCxn id="150" idx="4"/>
              </p:cNvCxnSpPr>
              <p:nvPr/>
            </p:nvCxnSpPr>
            <p:spPr>
              <a:xfrm flipH="1" flipV="1">
                <a:off x="1648759" y="5310144"/>
                <a:ext cx="9314" cy="278100"/>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49" name="连接符: 曲线 167"/>
              <p:cNvCxnSpPr>
                <a:stCxn id="146" idx="1"/>
                <a:endCxn id="147" idx="5"/>
              </p:cNvCxnSpPr>
              <p:nvPr/>
            </p:nvCxnSpPr>
            <p:spPr>
              <a:xfrm flipH="1" flipV="1">
                <a:off x="1696834" y="4906584"/>
                <a:ext cx="156670" cy="188654"/>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50" name="椭圆 149"/>
              <p:cNvSpPr/>
              <p:nvPr/>
            </p:nvSpPr>
            <p:spPr>
              <a:xfrm>
                <a:off x="1618288" y="5249334"/>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51" name="连接符: 曲线 249"/>
              <p:cNvCxnSpPr>
                <a:stCxn id="150" idx="7"/>
                <a:endCxn id="146" idx="3"/>
              </p:cNvCxnSpPr>
              <p:nvPr/>
            </p:nvCxnSpPr>
            <p:spPr>
              <a:xfrm flipV="1">
                <a:off x="1670304" y="5138238"/>
                <a:ext cx="183200" cy="120001"/>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52" name="椭圆 151"/>
              <p:cNvSpPr/>
              <p:nvPr/>
            </p:nvSpPr>
            <p:spPr>
              <a:xfrm>
                <a:off x="1785718" y="5865987"/>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53" name="连接符: 曲线 249"/>
              <p:cNvCxnSpPr>
                <a:stCxn id="152" idx="1"/>
                <a:endCxn id="145" idx="5"/>
              </p:cNvCxnSpPr>
              <p:nvPr/>
            </p:nvCxnSpPr>
            <p:spPr>
              <a:xfrm flipH="1" flipV="1">
                <a:off x="1679618" y="5640149"/>
                <a:ext cx="115025" cy="234743"/>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grpSp>
      </p:grpSp>
      <p:sp>
        <p:nvSpPr>
          <p:cNvPr id="154" name="矩形 153"/>
          <p:cNvSpPr/>
          <p:nvPr/>
        </p:nvSpPr>
        <p:spPr>
          <a:xfrm rot="16200000" flipH="1" flipV="1">
            <a:off x="2327740" y="4642592"/>
            <a:ext cx="68416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grpSp>
        <p:nvGrpSpPr>
          <p:cNvPr id="155" name="组合 154"/>
          <p:cNvGrpSpPr/>
          <p:nvPr/>
        </p:nvGrpSpPr>
        <p:grpSpPr>
          <a:xfrm>
            <a:off x="1877273" y="4145255"/>
            <a:ext cx="559504" cy="1309689"/>
            <a:chOff x="2350492" y="4768579"/>
            <a:chExt cx="559504" cy="1309689"/>
          </a:xfrm>
        </p:grpSpPr>
        <p:sp>
          <p:nvSpPr>
            <p:cNvPr id="156" name="矩形 155"/>
            <p:cNvSpPr/>
            <p:nvPr/>
          </p:nvSpPr>
          <p:spPr>
            <a:xfrm>
              <a:off x="2350492" y="4768579"/>
              <a:ext cx="559504" cy="130968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grpSp>
          <p:nvGrpSpPr>
            <p:cNvPr id="157" name="组合 156"/>
            <p:cNvGrpSpPr/>
            <p:nvPr/>
          </p:nvGrpSpPr>
          <p:grpSpPr>
            <a:xfrm>
              <a:off x="2424984" y="4908638"/>
              <a:ext cx="418012" cy="1054591"/>
              <a:chOff x="2871057" y="4793485"/>
              <a:chExt cx="418012" cy="1054591"/>
            </a:xfrm>
          </p:grpSpPr>
          <p:grpSp>
            <p:nvGrpSpPr>
              <p:cNvPr id="158" name="组合 157"/>
              <p:cNvGrpSpPr/>
              <p:nvPr/>
            </p:nvGrpSpPr>
            <p:grpSpPr>
              <a:xfrm>
                <a:off x="2871057" y="4793485"/>
                <a:ext cx="418012" cy="1054591"/>
                <a:chOff x="1563663" y="4987401"/>
                <a:chExt cx="418012" cy="1054591"/>
              </a:xfrm>
            </p:grpSpPr>
            <p:sp>
              <p:nvSpPr>
                <p:cNvPr id="161" name="椭圆 160"/>
                <p:cNvSpPr/>
                <p:nvPr/>
              </p:nvSpPr>
              <p:spPr>
                <a:xfrm>
                  <a:off x="1920734" y="5598056"/>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62" name="椭圆 161"/>
                <p:cNvSpPr/>
                <p:nvPr/>
              </p:nvSpPr>
              <p:spPr>
                <a:xfrm>
                  <a:off x="1853226" y="5069030"/>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63" name="椭圆 162"/>
                <p:cNvSpPr/>
                <p:nvPr/>
              </p:nvSpPr>
              <p:spPr>
                <a:xfrm>
                  <a:off x="1594134" y="4987401"/>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a:ea typeface="DengXian" panose="02010600030101010101" pitchFamily="2" charset="-122"/>
                    <a:cs typeface="+mn-cs"/>
                  </a:endParaRPr>
                </a:p>
              </p:txBody>
            </p:sp>
            <p:cxnSp>
              <p:nvCxnSpPr>
                <p:cNvPr id="164" name="连接符: 曲线 249"/>
                <p:cNvCxnSpPr>
                  <a:stCxn id="161" idx="0"/>
                  <a:endCxn id="166" idx="4"/>
                </p:cNvCxnSpPr>
                <p:nvPr/>
              </p:nvCxnSpPr>
              <p:spPr>
                <a:xfrm flipH="1" flipV="1">
                  <a:off x="1918102" y="5368980"/>
                  <a:ext cx="33103" cy="229076"/>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65" name="连接符: 曲线 167"/>
                <p:cNvCxnSpPr>
                  <a:stCxn id="162" idx="2"/>
                  <a:endCxn id="163" idx="6"/>
                </p:cNvCxnSpPr>
                <p:nvPr/>
              </p:nvCxnSpPr>
              <p:spPr>
                <a:xfrm flipH="1" flipV="1">
                  <a:off x="1655075" y="5017806"/>
                  <a:ext cx="198151" cy="81629"/>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66" name="椭圆 165"/>
                <p:cNvSpPr/>
                <p:nvPr/>
              </p:nvSpPr>
              <p:spPr>
                <a:xfrm>
                  <a:off x="1887631" y="5308170"/>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67" name="连接符: 曲线 249"/>
                <p:cNvCxnSpPr>
                  <a:stCxn id="166" idx="0"/>
                  <a:endCxn id="162" idx="4"/>
                </p:cNvCxnSpPr>
                <p:nvPr/>
              </p:nvCxnSpPr>
              <p:spPr>
                <a:xfrm flipH="1" flipV="1">
                  <a:off x="1883697" y="5129840"/>
                  <a:ext cx="34405" cy="178330"/>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68" name="椭圆 167"/>
                <p:cNvSpPr/>
                <p:nvPr/>
              </p:nvSpPr>
              <p:spPr>
                <a:xfrm>
                  <a:off x="1563663" y="5981182"/>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69" name="连接符: 曲线 249"/>
                <p:cNvCxnSpPr>
                  <a:stCxn id="168" idx="6"/>
                  <a:endCxn id="159" idx="3"/>
                </p:cNvCxnSpPr>
                <p:nvPr/>
              </p:nvCxnSpPr>
              <p:spPr>
                <a:xfrm flipV="1">
                  <a:off x="1624604" y="5902033"/>
                  <a:ext cx="183437" cy="109554"/>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grpSp>
          <p:sp>
            <p:nvSpPr>
              <p:cNvPr id="159" name="椭圆 158"/>
              <p:cNvSpPr/>
              <p:nvPr/>
            </p:nvSpPr>
            <p:spPr>
              <a:xfrm>
                <a:off x="3106510" y="5656212"/>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60" name="连接符: 曲线 249"/>
              <p:cNvCxnSpPr>
                <a:stCxn id="159" idx="7"/>
                <a:endCxn id="161" idx="4"/>
              </p:cNvCxnSpPr>
              <p:nvPr/>
            </p:nvCxnSpPr>
            <p:spPr>
              <a:xfrm flipV="1">
                <a:off x="3158526" y="5464950"/>
                <a:ext cx="100073" cy="200167"/>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grpSp>
      </p:grpSp>
      <p:cxnSp>
        <p:nvCxnSpPr>
          <p:cNvPr id="170" name="直接箭头连接符 169"/>
          <p:cNvCxnSpPr>
            <a:stCxn id="213" idx="0"/>
          </p:cNvCxnSpPr>
          <p:nvPr/>
        </p:nvCxnSpPr>
        <p:spPr>
          <a:xfrm flipV="1">
            <a:off x="1387679" y="2414386"/>
            <a:ext cx="1053919" cy="10035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212" idx="0"/>
          </p:cNvCxnSpPr>
          <p:nvPr/>
        </p:nvCxnSpPr>
        <p:spPr>
          <a:xfrm flipV="1">
            <a:off x="615892" y="2401064"/>
            <a:ext cx="1229595" cy="10352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接箭头连接符 171"/>
          <p:cNvCxnSpPr>
            <a:stCxn id="156" idx="0"/>
            <a:endCxn id="214" idx="2"/>
          </p:cNvCxnSpPr>
          <p:nvPr/>
        </p:nvCxnSpPr>
        <p:spPr>
          <a:xfrm flipV="1">
            <a:off x="2157025" y="3746037"/>
            <a:ext cx="156" cy="3992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a:stCxn id="143" idx="0"/>
            <a:endCxn id="213" idx="2"/>
          </p:cNvCxnSpPr>
          <p:nvPr/>
        </p:nvCxnSpPr>
        <p:spPr>
          <a:xfrm flipV="1">
            <a:off x="1385275" y="3740494"/>
            <a:ext cx="2404" cy="404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接箭头连接符 173"/>
          <p:cNvCxnSpPr>
            <a:stCxn id="131" idx="0"/>
            <a:endCxn id="212" idx="2"/>
          </p:cNvCxnSpPr>
          <p:nvPr/>
        </p:nvCxnSpPr>
        <p:spPr>
          <a:xfrm flipV="1">
            <a:off x="613525" y="3733623"/>
            <a:ext cx="2367" cy="3984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2" name="图片 211"/>
          <p:cNvPicPr>
            <a:picLocks noChangeAspect="1"/>
          </p:cNvPicPr>
          <p:nvPr/>
        </p:nvPicPr>
        <p:blipFill>
          <a:blip r:embed="rId8"/>
          <a:stretch>
            <a:fillRect/>
          </a:stretch>
        </p:blipFill>
        <p:spPr>
          <a:xfrm>
            <a:off x="371552" y="3436300"/>
            <a:ext cx="488680" cy="297323"/>
          </a:xfrm>
          <a:prstGeom prst="rect">
            <a:avLst/>
          </a:prstGeom>
        </p:spPr>
      </p:pic>
      <p:pic>
        <p:nvPicPr>
          <p:cNvPr id="213" name="图片 212"/>
          <p:cNvPicPr>
            <a:picLocks noChangeAspect="1"/>
          </p:cNvPicPr>
          <p:nvPr/>
        </p:nvPicPr>
        <p:blipFill>
          <a:blip r:embed="rId9"/>
          <a:stretch>
            <a:fillRect/>
          </a:stretch>
        </p:blipFill>
        <p:spPr>
          <a:xfrm>
            <a:off x="1132732" y="3417908"/>
            <a:ext cx="509894" cy="322586"/>
          </a:xfrm>
          <a:prstGeom prst="rect">
            <a:avLst/>
          </a:prstGeom>
        </p:spPr>
      </p:pic>
      <p:pic>
        <p:nvPicPr>
          <p:cNvPr id="214" name="图片 213"/>
          <p:cNvPicPr>
            <a:picLocks noChangeAspect="1"/>
          </p:cNvPicPr>
          <p:nvPr/>
        </p:nvPicPr>
        <p:blipFill>
          <a:blip r:embed="rId10"/>
          <a:stretch>
            <a:fillRect/>
          </a:stretch>
        </p:blipFill>
        <p:spPr>
          <a:xfrm>
            <a:off x="1878848" y="3443848"/>
            <a:ext cx="556665" cy="302189"/>
          </a:xfrm>
          <a:prstGeom prst="rect">
            <a:avLst/>
          </a:prstGeom>
        </p:spPr>
      </p:pic>
      <p:sp>
        <p:nvSpPr>
          <p:cNvPr id="176" name="圆角矩形 23"/>
          <p:cNvSpPr/>
          <p:nvPr/>
        </p:nvSpPr>
        <p:spPr>
          <a:xfrm rot="10800000" flipV="1">
            <a:off x="5567632" y="1119652"/>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 name="文本框 4"/>
          <p:cNvSpPr txBox="1"/>
          <p:nvPr/>
        </p:nvSpPr>
        <p:spPr>
          <a:xfrm>
            <a:off x="5909462" y="1023632"/>
            <a:ext cx="566379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Embedding Rich Context Information</a:t>
            </a:r>
            <a:endParaRPr kumimoji="0" lang="zh-CN" altLang="en-US"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pic>
        <p:nvPicPr>
          <p:cNvPr id="7" name="图片 6"/>
          <p:cNvPicPr>
            <a:picLocks noChangeAspect="1"/>
          </p:cNvPicPr>
          <p:nvPr/>
        </p:nvPicPr>
        <p:blipFill>
          <a:blip r:embed="rId11"/>
          <a:stretch>
            <a:fillRect/>
          </a:stretch>
        </p:blipFill>
        <p:spPr>
          <a:xfrm>
            <a:off x="6487345" y="1602634"/>
            <a:ext cx="4198516" cy="580646"/>
          </a:xfrm>
          <a:prstGeom prst="rect">
            <a:avLst/>
          </a:prstGeom>
        </p:spPr>
      </p:pic>
      <p:sp>
        <p:nvSpPr>
          <p:cNvPr id="184" name="文本框 183"/>
          <p:cNvSpPr txBox="1"/>
          <p:nvPr/>
        </p:nvSpPr>
        <p:spPr>
          <a:xfrm>
            <a:off x="6268574" y="3044980"/>
            <a:ext cx="1129734" cy="523218"/>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user</a:t>
            </a:r>
            <a:endParaRPr kumimoji="0" lang="zh-CN" altLang="en-US"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91" name="圆角矩形 23"/>
          <p:cNvSpPr/>
          <p:nvPr/>
        </p:nvSpPr>
        <p:spPr>
          <a:xfrm rot="10800000" flipV="1">
            <a:off x="5564194" y="3841553"/>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2" name="文本框 91"/>
          <p:cNvSpPr txBox="1"/>
          <p:nvPr/>
        </p:nvSpPr>
        <p:spPr>
          <a:xfrm>
            <a:off x="5906024" y="3745533"/>
            <a:ext cx="568662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Extracting Sequential Feature by GRU</a:t>
            </a:r>
            <a:endParaRPr kumimoji="0" lang="zh-CN" altLang="en-US"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rotWithShape="1">
          <a:blip r:embed="rId12"/>
          <a:srcRect t="18288" b="20966"/>
          <a:stretch>
            <a:fillRect/>
          </a:stretch>
        </p:blipFill>
        <p:spPr>
          <a:xfrm>
            <a:off x="6943357" y="5283288"/>
            <a:ext cx="2722841" cy="547308"/>
          </a:xfrm>
          <a:prstGeom prst="rect">
            <a:avLst/>
          </a:prstGeom>
        </p:spPr>
      </p:pic>
      <p:sp>
        <p:nvSpPr>
          <p:cNvPr id="4" name="矩形 3"/>
          <p:cNvSpPr/>
          <p:nvPr/>
        </p:nvSpPr>
        <p:spPr>
          <a:xfrm>
            <a:off x="2752790" y="4012692"/>
            <a:ext cx="2578018" cy="164023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6" name="矩形 5"/>
          <p:cNvSpPr/>
          <p:nvPr/>
        </p:nvSpPr>
        <p:spPr>
          <a:xfrm>
            <a:off x="6241134" y="4356533"/>
            <a:ext cx="5210163" cy="830997"/>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5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We employ the widely used GRU network to encode it into a vector.</a:t>
            </a:r>
            <a:endParaRPr kumimoji="0" lang="zh-CN" altLang="en-US" sz="2400" b="0" i="0" u="none" strike="noStrike" kern="15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93" name="文本框 92"/>
          <p:cNvSpPr txBox="1"/>
          <p:nvPr/>
        </p:nvSpPr>
        <p:spPr>
          <a:xfrm>
            <a:off x="7396087" y="3055398"/>
            <a:ext cx="2377334" cy="523218"/>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location</a:t>
            </a:r>
            <a:endParaRPr kumimoji="0" lang="zh-CN" altLang="en-US"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96" name="文本框 95"/>
          <p:cNvSpPr txBox="1"/>
          <p:nvPr/>
        </p:nvSpPr>
        <p:spPr>
          <a:xfrm>
            <a:off x="9047271" y="2214332"/>
            <a:ext cx="9210638" cy="400108"/>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day</a:t>
            </a:r>
            <a:endPar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106" name="直接箭头连接符 105"/>
          <p:cNvCxnSpPr/>
          <p:nvPr/>
        </p:nvCxnSpPr>
        <p:spPr>
          <a:xfrm flipH="1">
            <a:off x="6943357" y="2129167"/>
            <a:ext cx="348113" cy="8482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p:nvPr/>
        </p:nvCxnSpPr>
        <p:spPr>
          <a:xfrm>
            <a:off x="8092440" y="2183280"/>
            <a:ext cx="0" cy="7739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p:nvPr/>
        </p:nvCxnSpPr>
        <p:spPr>
          <a:xfrm>
            <a:off x="8852289" y="2183280"/>
            <a:ext cx="566031" cy="7587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p:nvPr/>
        </p:nvCxnSpPr>
        <p:spPr>
          <a:xfrm flipH="1">
            <a:off x="9706845" y="2127675"/>
            <a:ext cx="327975" cy="7884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文本框 109"/>
          <p:cNvSpPr txBox="1"/>
          <p:nvPr/>
        </p:nvSpPr>
        <p:spPr>
          <a:xfrm>
            <a:off x="9047271" y="3033017"/>
            <a:ext cx="9210638" cy="523218"/>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temporal</a:t>
            </a:r>
            <a:endParaRPr kumimoji="0" lang="zh-CN" altLang="en-US"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14" name="文本框 113"/>
          <p:cNvSpPr txBox="1"/>
          <p:nvPr/>
        </p:nvSpPr>
        <p:spPr>
          <a:xfrm>
            <a:off x="10040287" y="2218646"/>
            <a:ext cx="9210638" cy="400108"/>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hour</a:t>
            </a:r>
            <a:endPar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5" grpId="0"/>
      <p:bldP spid="184" grpId="0"/>
      <p:bldP spid="91" grpId="0" animBg="1"/>
      <p:bldP spid="92" grpId="0"/>
      <p:bldP spid="6" grpId="0"/>
      <p:bldP spid="93" grpId="0"/>
      <p:bldP spid="96" grpId="0"/>
      <p:bldP spid="110" grpId="0"/>
      <p:bldP spid="11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天空, 物体&#10;&#10;描述已自动生成"/>
          <p:cNvPicPr>
            <a:picLocks noChangeAspect="1"/>
          </p:cNvPicPr>
          <p:nvPr/>
        </p:nvPicPr>
        <p:blipFill>
          <a:blip r:embed="rId4"/>
          <a:stretch>
            <a:fillRect/>
          </a:stretch>
        </p:blipFill>
        <p:spPr>
          <a:xfrm>
            <a:off x="6951675" y="1932428"/>
            <a:ext cx="3391194" cy="990686"/>
          </a:xfrm>
          <a:prstGeom prst="rect">
            <a:avLst/>
          </a:prstGeom>
        </p:spPr>
      </p:pic>
      <p:sp>
        <p:nvSpPr>
          <p:cNvPr id="15" name="标题 14"/>
          <p:cNvSpPr>
            <a:spLocks noGrp="1"/>
          </p:cNvSpPr>
          <p:nvPr>
            <p:ph type="title"/>
          </p:nvPr>
        </p:nvSpPr>
        <p:spPr/>
        <p:txBody>
          <a:bodyPr/>
          <a:lstStyle/>
          <a:p>
            <a:r>
              <a:rPr lang="en-US" altLang="zh-CN" dirty="0"/>
              <a:t>NASR: Observed Cost</a:t>
            </a:r>
            <a:endParaRPr lang="zh-CN" altLang="en-US" dirty="0"/>
          </a:p>
        </p:txBody>
      </p:sp>
      <p:pic>
        <p:nvPicPr>
          <p:cNvPr id="43" name="图片 42"/>
          <p:cNvPicPr>
            <a:picLocks noChangeAspect="1"/>
          </p:cNvPicPr>
          <p:nvPr/>
        </p:nvPicPr>
        <p:blipFill>
          <a:blip r:embed="rId5"/>
          <a:stretch>
            <a:fillRect/>
          </a:stretch>
        </p:blipFill>
        <p:spPr>
          <a:xfrm>
            <a:off x="2527129" y="1290485"/>
            <a:ext cx="671011" cy="428812"/>
          </a:xfrm>
          <a:prstGeom prst="rect">
            <a:avLst/>
          </a:prstGeom>
        </p:spPr>
      </p:pic>
      <p:sp>
        <p:nvSpPr>
          <p:cNvPr id="78" name="矩形: 圆角 77"/>
          <p:cNvSpPr/>
          <p:nvPr/>
        </p:nvSpPr>
        <p:spPr>
          <a:xfrm>
            <a:off x="2902866" y="4106121"/>
            <a:ext cx="378803" cy="861702"/>
          </a:xfrm>
          <a:prstGeom prst="roundRect">
            <a:avLst/>
          </a:prstGeom>
          <a:solidFill>
            <a:schemeClr val="accent6">
              <a:lumMod val="20000"/>
              <a:lumOff val="8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GRU</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sp>
        <p:nvSpPr>
          <p:cNvPr id="79" name="矩形: 圆角 78"/>
          <p:cNvSpPr/>
          <p:nvPr/>
        </p:nvSpPr>
        <p:spPr>
          <a:xfrm>
            <a:off x="3524189" y="4106121"/>
            <a:ext cx="378803" cy="861702"/>
          </a:xfrm>
          <a:prstGeom prst="roundRect">
            <a:avLst/>
          </a:prstGeom>
          <a:solidFill>
            <a:schemeClr val="accent6">
              <a:lumMod val="20000"/>
              <a:lumOff val="8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GRU</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sp>
        <p:nvSpPr>
          <p:cNvPr id="80" name="矩形: 圆角 79"/>
          <p:cNvSpPr/>
          <p:nvPr/>
        </p:nvSpPr>
        <p:spPr>
          <a:xfrm>
            <a:off x="4145512" y="4106121"/>
            <a:ext cx="378803" cy="861702"/>
          </a:xfrm>
          <a:prstGeom prst="roundRect">
            <a:avLst/>
          </a:prstGeom>
          <a:solidFill>
            <a:schemeClr val="accent6">
              <a:lumMod val="20000"/>
              <a:lumOff val="8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GRU</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sp>
        <p:nvSpPr>
          <p:cNvPr id="81" name="矩形: 圆角 80"/>
          <p:cNvSpPr/>
          <p:nvPr/>
        </p:nvSpPr>
        <p:spPr>
          <a:xfrm>
            <a:off x="4766835" y="4106121"/>
            <a:ext cx="378803" cy="861702"/>
          </a:xfrm>
          <a:prstGeom prst="roundRect">
            <a:avLst/>
          </a:prstGeom>
          <a:solidFill>
            <a:schemeClr val="accent6">
              <a:lumMod val="20000"/>
              <a:lumOff val="8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GRU</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cxnSp>
        <p:nvCxnSpPr>
          <p:cNvPr id="82" name="直接箭头连接符 81"/>
          <p:cNvCxnSpPr>
            <a:stCxn id="78" idx="3"/>
            <a:endCxn id="79" idx="1"/>
          </p:cNvCxnSpPr>
          <p:nvPr/>
        </p:nvCxnSpPr>
        <p:spPr>
          <a:xfrm>
            <a:off x="3281669" y="4536972"/>
            <a:ext cx="2425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a:stCxn id="79" idx="3"/>
            <a:endCxn id="80" idx="1"/>
          </p:cNvCxnSpPr>
          <p:nvPr/>
        </p:nvCxnSpPr>
        <p:spPr>
          <a:xfrm>
            <a:off x="3902992" y="4536972"/>
            <a:ext cx="2425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80" idx="3"/>
            <a:endCxn id="81" idx="1"/>
          </p:cNvCxnSpPr>
          <p:nvPr/>
        </p:nvCxnSpPr>
        <p:spPr>
          <a:xfrm>
            <a:off x="4524315" y="4536972"/>
            <a:ext cx="2425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81" idx="2"/>
          </p:cNvCxnSpPr>
          <p:nvPr/>
        </p:nvCxnSpPr>
        <p:spPr>
          <a:xfrm flipV="1">
            <a:off x="4956237" y="3790802"/>
            <a:ext cx="5136" cy="320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stCxn id="80" idx="2"/>
          </p:cNvCxnSpPr>
          <p:nvPr/>
        </p:nvCxnSpPr>
        <p:spPr>
          <a:xfrm flipH="1" flipV="1">
            <a:off x="4334913" y="3790802"/>
            <a:ext cx="1" cy="320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79" idx="2"/>
          </p:cNvCxnSpPr>
          <p:nvPr/>
        </p:nvCxnSpPr>
        <p:spPr>
          <a:xfrm flipH="1" flipV="1">
            <a:off x="3713590" y="3790802"/>
            <a:ext cx="1" cy="320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stCxn id="78" idx="2"/>
          </p:cNvCxnSpPr>
          <p:nvPr/>
        </p:nvCxnSpPr>
        <p:spPr>
          <a:xfrm flipH="1" flipV="1">
            <a:off x="3092267" y="3790802"/>
            <a:ext cx="1" cy="320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矩形: 圆角 88"/>
          <p:cNvSpPr/>
          <p:nvPr/>
        </p:nvSpPr>
        <p:spPr>
          <a:xfrm>
            <a:off x="2902866" y="3327775"/>
            <a:ext cx="2316574" cy="447859"/>
          </a:xfrm>
          <a:prstGeom prst="roundRect">
            <a:avLst/>
          </a:prstGeom>
          <a:solidFill>
            <a:schemeClr val="accent4">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Intra-trajectory ATT</a:t>
            </a:r>
          </a:p>
        </p:txBody>
      </p:sp>
      <p:cxnSp>
        <p:nvCxnSpPr>
          <p:cNvPr id="90" name="直接箭头连接符 89"/>
          <p:cNvCxnSpPr>
            <a:stCxn id="89" idx="0"/>
          </p:cNvCxnSpPr>
          <p:nvPr/>
        </p:nvCxnSpPr>
        <p:spPr>
          <a:xfrm flipH="1" flipV="1">
            <a:off x="3852367" y="2363024"/>
            <a:ext cx="208786" cy="9647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圆角 93"/>
          <p:cNvSpPr/>
          <p:nvPr/>
        </p:nvSpPr>
        <p:spPr>
          <a:xfrm>
            <a:off x="1665028" y="1965233"/>
            <a:ext cx="2840448" cy="441087"/>
          </a:xfrm>
          <a:prstGeom prst="roundRect">
            <a:avLst/>
          </a:prstGeom>
          <a:solidFill>
            <a:schemeClr val="accent2">
              <a:lumMod val="20000"/>
              <a:lumOff val="80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Inter-trajectory ATT</a:t>
            </a:r>
          </a:p>
        </p:txBody>
      </p:sp>
      <p:cxnSp>
        <p:nvCxnSpPr>
          <p:cNvPr id="95" name="直接箭头连接符 94"/>
          <p:cNvCxnSpPr>
            <a:stCxn id="214" idx="0"/>
          </p:cNvCxnSpPr>
          <p:nvPr/>
        </p:nvCxnSpPr>
        <p:spPr>
          <a:xfrm flipV="1">
            <a:off x="2157181" y="2399960"/>
            <a:ext cx="754889" cy="10438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2752622" y="5782380"/>
            <a:ext cx="2701925" cy="36830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LinBiolinumTI"/>
                <a:ea typeface="DengXian" panose="02010600030101010101" pitchFamily="2" charset="-122"/>
                <a:cs typeface="+mn-cs"/>
              </a:rPr>
              <a:t>Current Sub-Trajectory</a:t>
            </a:r>
          </a:p>
        </p:txBody>
      </p:sp>
      <p:sp>
        <p:nvSpPr>
          <p:cNvPr id="98" name="矩形 97"/>
          <p:cNvSpPr/>
          <p:nvPr/>
        </p:nvSpPr>
        <p:spPr>
          <a:xfrm>
            <a:off x="48433" y="5617791"/>
            <a:ext cx="2607310" cy="33718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LinBiolinumTI"/>
                <a:ea typeface="DengXian" panose="02010600030101010101" pitchFamily="2" charset="-122"/>
                <a:cs typeface="+mn-cs"/>
              </a:rPr>
              <a:t>User History Trajectories</a:t>
            </a:r>
          </a:p>
        </p:txBody>
      </p:sp>
      <p:grpSp>
        <p:nvGrpSpPr>
          <p:cNvPr id="99" name="组合 98"/>
          <p:cNvGrpSpPr/>
          <p:nvPr/>
        </p:nvGrpSpPr>
        <p:grpSpPr>
          <a:xfrm>
            <a:off x="3078950" y="4961692"/>
            <a:ext cx="1869106" cy="320282"/>
            <a:chOff x="3408361" y="5059129"/>
            <a:chExt cx="1869106" cy="331154"/>
          </a:xfrm>
        </p:grpSpPr>
        <p:cxnSp>
          <p:nvCxnSpPr>
            <p:cNvPr id="100" name="直接箭头连接符 99"/>
            <p:cNvCxnSpPr/>
            <p:nvPr/>
          </p:nvCxnSpPr>
          <p:spPr>
            <a:xfrm flipV="1">
              <a:off x="5272331" y="5059129"/>
              <a:ext cx="5136" cy="3311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flipH="1" flipV="1">
              <a:off x="4651007" y="5059129"/>
              <a:ext cx="1" cy="3311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flipV="1">
              <a:off x="4029684" y="5059129"/>
              <a:ext cx="1" cy="3311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flipH="1" flipV="1">
              <a:off x="3408361" y="5059129"/>
              <a:ext cx="1" cy="3311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04" name="图片 103"/>
          <p:cNvPicPr>
            <a:picLocks noChangeAspect="1"/>
          </p:cNvPicPr>
          <p:nvPr/>
        </p:nvPicPr>
        <p:blipFill>
          <a:blip r:embed="rId6"/>
          <a:stretch>
            <a:fillRect/>
          </a:stretch>
        </p:blipFill>
        <p:spPr>
          <a:xfrm>
            <a:off x="4815152" y="5331800"/>
            <a:ext cx="450445" cy="286063"/>
          </a:xfrm>
          <a:prstGeom prst="rect">
            <a:avLst/>
          </a:prstGeom>
        </p:spPr>
      </p:pic>
      <p:sp>
        <p:nvSpPr>
          <p:cNvPr id="105" name="箭头: 右 104"/>
          <p:cNvSpPr/>
          <p:nvPr/>
        </p:nvSpPr>
        <p:spPr>
          <a:xfrm rot="16200000">
            <a:off x="2616207" y="1659010"/>
            <a:ext cx="295829" cy="303895"/>
          </a:xfrm>
          <a:prstGeom prst="rightArrow">
            <a:avLst>
              <a:gd name="adj1" fmla="val 34829"/>
              <a:gd name="adj2" fmla="val 76971"/>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pic>
        <p:nvPicPr>
          <p:cNvPr id="127" name="图片 126"/>
          <p:cNvPicPr>
            <a:picLocks noChangeAspect="1"/>
          </p:cNvPicPr>
          <p:nvPr/>
        </p:nvPicPr>
        <p:blipFill>
          <a:blip r:embed="rId7"/>
          <a:stretch>
            <a:fillRect/>
          </a:stretch>
        </p:blipFill>
        <p:spPr>
          <a:xfrm>
            <a:off x="2893497" y="5354780"/>
            <a:ext cx="397540" cy="213905"/>
          </a:xfrm>
          <a:prstGeom prst="rect">
            <a:avLst/>
          </a:prstGeom>
        </p:spPr>
      </p:pic>
      <p:pic>
        <p:nvPicPr>
          <p:cNvPr id="128" name="图片 127"/>
          <p:cNvPicPr>
            <a:picLocks noChangeAspect="1"/>
          </p:cNvPicPr>
          <p:nvPr/>
        </p:nvPicPr>
        <p:blipFill>
          <a:blip r:embed="rId8"/>
          <a:stretch>
            <a:fillRect/>
          </a:stretch>
        </p:blipFill>
        <p:spPr>
          <a:xfrm>
            <a:off x="3524189" y="5361924"/>
            <a:ext cx="397539" cy="211133"/>
          </a:xfrm>
          <a:prstGeom prst="rect">
            <a:avLst/>
          </a:prstGeom>
        </p:spPr>
      </p:pic>
      <p:sp>
        <p:nvSpPr>
          <p:cNvPr id="129" name="矩形 128"/>
          <p:cNvSpPr/>
          <p:nvPr/>
        </p:nvSpPr>
        <p:spPr>
          <a:xfrm>
            <a:off x="4076727" y="5256622"/>
            <a:ext cx="50847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grpSp>
        <p:nvGrpSpPr>
          <p:cNvPr id="130" name="组合 129"/>
          <p:cNvGrpSpPr/>
          <p:nvPr/>
        </p:nvGrpSpPr>
        <p:grpSpPr>
          <a:xfrm>
            <a:off x="333773" y="4132094"/>
            <a:ext cx="559504" cy="1309689"/>
            <a:chOff x="806992" y="4755418"/>
            <a:chExt cx="559504" cy="1309689"/>
          </a:xfrm>
        </p:grpSpPr>
        <p:sp>
          <p:nvSpPr>
            <p:cNvPr id="131" name="矩形 130"/>
            <p:cNvSpPr/>
            <p:nvPr/>
          </p:nvSpPr>
          <p:spPr>
            <a:xfrm>
              <a:off x="806992" y="4755418"/>
              <a:ext cx="559504" cy="130968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grpSp>
          <p:nvGrpSpPr>
            <p:cNvPr id="132" name="组合 131"/>
            <p:cNvGrpSpPr/>
            <p:nvPr/>
          </p:nvGrpSpPr>
          <p:grpSpPr>
            <a:xfrm>
              <a:off x="888712" y="4856091"/>
              <a:ext cx="386151" cy="1077133"/>
              <a:chOff x="1562421" y="4849664"/>
              <a:chExt cx="386151" cy="1077133"/>
            </a:xfrm>
          </p:grpSpPr>
          <p:sp>
            <p:nvSpPr>
              <p:cNvPr id="133" name="椭圆 132"/>
              <p:cNvSpPr/>
              <p:nvPr/>
            </p:nvSpPr>
            <p:spPr>
              <a:xfrm>
                <a:off x="1627602" y="5588244"/>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34" name="椭圆 133"/>
              <p:cNvSpPr/>
              <p:nvPr/>
            </p:nvSpPr>
            <p:spPr>
              <a:xfrm>
                <a:off x="1562421" y="5092125"/>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35" name="椭圆 134"/>
              <p:cNvSpPr/>
              <p:nvPr/>
            </p:nvSpPr>
            <p:spPr>
              <a:xfrm>
                <a:off x="1835411" y="4849664"/>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36" name="连接符: 曲线 249"/>
              <p:cNvCxnSpPr>
                <a:stCxn id="133" idx="7"/>
                <a:endCxn id="138" idx="3"/>
              </p:cNvCxnSpPr>
              <p:nvPr/>
            </p:nvCxnSpPr>
            <p:spPr>
              <a:xfrm flipV="1">
                <a:off x="1679618" y="5360075"/>
                <a:ext cx="216938" cy="237074"/>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37" name="连接符: 曲线 167"/>
              <p:cNvCxnSpPr>
                <a:stCxn id="134" idx="7"/>
                <a:endCxn id="135" idx="3"/>
              </p:cNvCxnSpPr>
              <p:nvPr/>
            </p:nvCxnSpPr>
            <p:spPr>
              <a:xfrm flipV="1">
                <a:off x="1614437" y="4901569"/>
                <a:ext cx="229899" cy="199461"/>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38" name="椭圆 137"/>
              <p:cNvSpPr/>
              <p:nvPr/>
            </p:nvSpPr>
            <p:spPr>
              <a:xfrm>
                <a:off x="1887631" y="5308170"/>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39" name="连接符: 曲线 249"/>
              <p:cNvCxnSpPr>
                <a:stCxn id="138" idx="1"/>
                <a:endCxn id="134" idx="5"/>
              </p:cNvCxnSpPr>
              <p:nvPr/>
            </p:nvCxnSpPr>
            <p:spPr>
              <a:xfrm flipH="1" flipV="1">
                <a:off x="1614437" y="5144030"/>
                <a:ext cx="282119" cy="173045"/>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40" name="椭圆 139"/>
              <p:cNvSpPr/>
              <p:nvPr/>
            </p:nvSpPr>
            <p:spPr>
              <a:xfrm>
                <a:off x="1785718" y="5865987"/>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41" name="连接符: 曲线 249"/>
              <p:cNvCxnSpPr>
                <a:stCxn id="140" idx="1"/>
                <a:endCxn id="133" idx="4"/>
              </p:cNvCxnSpPr>
              <p:nvPr/>
            </p:nvCxnSpPr>
            <p:spPr>
              <a:xfrm flipH="1" flipV="1">
                <a:off x="1658073" y="5649054"/>
                <a:ext cx="136570" cy="225838"/>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grpSp>
      </p:grpSp>
      <p:grpSp>
        <p:nvGrpSpPr>
          <p:cNvPr id="142" name="组合 141"/>
          <p:cNvGrpSpPr/>
          <p:nvPr/>
        </p:nvGrpSpPr>
        <p:grpSpPr>
          <a:xfrm>
            <a:off x="1105523" y="4145255"/>
            <a:ext cx="559504" cy="1309689"/>
            <a:chOff x="1545115" y="4768579"/>
            <a:chExt cx="559504" cy="1309689"/>
          </a:xfrm>
        </p:grpSpPr>
        <p:sp>
          <p:nvSpPr>
            <p:cNvPr id="143" name="矩形 142"/>
            <p:cNvSpPr/>
            <p:nvPr/>
          </p:nvSpPr>
          <p:spPr>
            <a:xfrm>
              <a:off x="1545115" y="4768579"/>
              <a:ext cx="559504" cy="130968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grpSp>
          <p:nvGrpSpPr>
            <p:cNvPr id="144" name="组合 143"/>
            <p:cNvGrpSpPr/>
            <p:nvPr/>
          </p:nvGrpSpPr>
          <p:grpSpPr>
            <a:xfrm>
              <a:off x="1684457" y="4861106"/>
              <a:ext cx="287232" cy="1072118"/>
              <a:chOff x="1618288" y="4854679"/>
              <a:chExt cx="287232" cy="1072118"/>
            </a:xfrm>
          </p:grpSpPr>
          <p:sp>
            <p:nvSpPr>
              <p:cNvPr id="145" name="椭圆 144"/>
              <p:cNvSpPr/>
              <p:nvPr/>
            </p:nvSpPr>
            <p:spPr>
              <a:xfrm>
                <a:off x="1627602" y="5588244"/>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46" name="椭圆 145"/>
              <p:cNvSpPr/>
              <p:nvPr/>
            </p:nvSpPr>
            <p:spPr>
              <a:xfrm>
                <a:off x="1844579" y="5086333"/>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47" name="椭圆 146"/>
              <p:cNvSpPr/>
              <p:nvPr/>
            </p:nvSpPr>
            <p:spPr>
              <a:xfrm>
                <a:off x="1644818" y="4854679"/>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a:ea typeface="DengXian" panose="02010600030101010101" pitchFamily="2" charset="-122"/>
                  <a:cs typeface="+mn-cs"/>
                </a:endParaRPr>
              </a:p>
            </p:txBody>
          </p:sp>
          <p:cxnSp>
            <p:nvCxnSpPr>
              <p:cNvPr id="148" name="连接符: 曲线 249"/>
              <p:cNvCxnSpPr>
                <a:stCxn id="145" idx="0"/>
                <a:endCxn id="150" idx="4"/>
              </p:cNvCxnSpPr>
              <p:nvPr/>
            </p:nvCxnSpPr>
            <p:spPr>
              <a:xfrm flipH="1" flipV="1">
                <a:off x="1648759" y="5310144"/>
                <a:ext cx="9314" cy="278100"/>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49" name="连接符: 曲线 167"/>
              <p:cNvCxnSpPr>
                <a:stCxn id="146" idx="1"/>
                <a:endCxn id="147" idx="5"/>
              </p:cNvCxnSpPr>
              <p:nvPr/>
            </p:nvCxnSpPr>
            <p:spPr>
              <a:xfrm flipH="1" flipV="1">
                <a:off x="1696834" y="4906584"/>
                <a:ext cx="156670" cy="188654"/>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50" name="椭圆 149"/>
              <p:cNvSpPr/>
              <p:nvPr/>
            </p:nvSpPr>
            <p:spPr>
              <a:xfrm>
                <a:off x="1618288" y="5249334"/>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51" name="连接符: 曲线 249"/>
              <p:cNvCxnSpPr>
                <a:stCxn id="150" idx="7"/>
                <a:endCxn id="146" idx="3"/>
              </p:cNvCxnSpPr>
              <p:nvPr/>
            </p:nvCxnSpPr>
            <p:spPr>
              <a:xfrm flipV="1">
                <a:off x="1670304" y="5138238"/>
                <a:ext cx="183200" cy="120001"/>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52" name="椭圆 151"/>
              <p:cNvSpPr/>
              <p:nvPr/>
            </p:nvSpPr>
            <p:spPr>
              <a:xfrm>
                <a:off x="1785718" y="5865987"/>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53" name="连接符: 曲线 249"/>
              <p:cNvCxnSpPr>
                <a:stCxn id="152" idx="1"/>
                <a:endCxn id="145" idx="5"/>
              </p:cNvCxnSpPr>
              <p:nvPr/>
            </p:nvCxnSpPr>
            <p:spPr>
              <a:xfrm flipH="1" flipV="1">
                <a:off x="1679618" y="5640149"/>
                <a:ext cx="115025" cy="234743"/>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grpSp>
      </p:grpSp>
      <p:sp>
        <p:nvSpPr>
          <p:cNvPr id="154" name="矩形 153"/>
          <p:cNvSpPr/>
          <p:nvPr/>
        </p:nvSpPr>
        <p:spPr>
          <a:xfrm rot="16200000" flipH="1" flipV="1">
            <a:off x="2327740" y="4642592"/>
            <a:ext cx="68416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grpSp>
        <p:nvGrpSpPr>
          <p:cNvPr id="155" name="组合 154"/>
          <p:cNvGrpSpPr/>
          <p:nvPr/>
        </p:nvGrpSpPr>
        <p:grpSpPr>
          <a:xfrm>
            <a:off x="1877273" y="4145255"/>
            <a:ext cx="559504" cy="1309689"/>
            <a:chOff x="2350492" y="4768579"/>
            <a:chExt cx="559504" cy="1309689"/>
          </a:xfrm>
        </p:grpSpPr>
        <p:sp>
          <p:nvSpPr>
            <p:cNvPr id="156" name="矩形 155"/>
            <p:cNvSpPr/>
            <p:nvPr/>
          </p:nvSpPr>
          <p:spPr>
            <a:xfrm>
              <a:off x="2350492" y="4768579"/>
              <a:ext cx="559504" cy="130968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grpSp>
          <p:nvGrpSpPr>
            <p:cNvPr id="157" name="组合 156"/>
            <p:cNvGrpSpPr/>
            <p:nvPr/>
          </p:nvGrpSpPr>
          <p:grpSpPr>
            <a:xfrm>
              <a:off x="2424984" y="4908638"/>
              <a:ext cx="418012" cy="1054591"/>
              <a:chOff x="2871057" y="4793485"/>
              <a:chExt cx="418012" cy="1054591"/>
            </a:xfrm>
          </p:grpSpPr>
          <p:grpSp>
            <p:nvGrpSpPr>
              <p:cNvPr id="158" name="组合 157"/>
              <p:cNvGrpSpPr/>
              <p:nvPr/>
            </p:nvGrpSpPr>
            <p:grpSpPr>
              <a:xfrm>
                <a:off x="2871057" y="4793485"/>
                <a:ext cx="418012" cy="1054591"/>
                <a:chOff x="1563663" y="4987401"/>
                <a:chExt cx="418012" cy="1054591"/>
              </a:xfrm>
            </p:grpSpPr>
            <p:sp>
              <p:nvSpPr>
                <p:cNvPr id="161" name="椭圆 160"/>
                <p:cNvSpPr/>
                <p:nvPr/>
              </p:nvSpPr>
              <p:spPr>
                <a:xfrm>
                  <a:off x="1920734" y="5598056"/>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62" name="椭圆 161"/>
                <p:cNvSpPr/>
                <p:nvPr/>
              </p:nvSpPr>
              <p:spPr>
                <a:xfrm>
                  <a:off x="1853226" y="5069030"/>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63" name="椭圆 162"/>
                <p:cNvSpPr/>
                <p:nvPr/>
              </p:nvSpPr>
              <p:spPr>
                <a:xfrm>
                  <a:off x="1594134" y="4987401"/>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a:ea typeface="DengXian" panose="02010600030101010101" pitchFamily="2" charset="-122"/>
                    <a:cs typeface="+mn-cs"/>
                  </a:endParaRPr>
                </a:p>
              </p:txBody>
            </p:sp>
            <p:cxnSp>
              <p:nvCxnSpPr>
                <p:cNvPr id="164" name="连接符: 曲线 249"/>
                <p:cNvCxnSpPr>
                  <a:stCxn id="161" idx="0"/>
                  <a:endCxn id="166" idx="4"/>
                </p:cNvCxnSpPr>
                <p:nvPr/>
              </p:nvCxnSpPr>
              <p:spPr>
                <a:xfrm flipH="1" flipV="1">
                  <a:off x="1918102" y="5368980"/>
                  <a:ext cx="33103" cy="229076"/>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65" name="连接符: 曲线 167"/>
                <p:cNvCxnSpPr>
                  <a:stCxn id="162" idx="2"/>
                  <a:endCxn id="163" idx="6"/>
                </p:cNvCxnSpPr>
                <p:nvPr/>
              </p:nvCxnSpPr>
              <p:spPr>
                <a:xfrm flipH="1" flipV="1">
                  <a:off x="1655075" y="5017806"/>
                  <a:ext cx="198151" cy="81629"/>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66" name="椭圆 165"/>
                <p:cNvSpPr/>
                <p:nvPr/>
              </p:nvSpPr>
              <p:spPr>
                <a:xfrm>
                  <a:off x="1887631" y="5308170"/>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67" name="连接符: 曲线 249"/>
                <p:cNvCxnSpPr>
                  <a:stCxn id="166" idx="0"/>
                  <a:endCxn id="162" idx="4"/>
                </p:cNvCxnSpPr>
                <p:nvPr/>
              </p:nvCxnSpPr>
              <p:spPr>
                <a:xfrm flipH="1" flipV="1">
                  <a:off x="1883697" y="5129840"/>
                  <a:ext cx="34405" cy="178330"/>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68" name="椭圆 167"/>
                <p:cNvSpPr/>
                <p:nvPr/>
              </p:nvSpPr>
              <p:spPr>
                <a:xfrm>
                  <a:off x="1563663" y="5981182"/>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69" name="连接符: 曲线 249"/>
                <p:cNvCxnSpPr>
                  <a:stCxn id="168" idx="6"/>
                  <a:endCxn id="159" idx="3"/>
                </p:cNvCxnSpPr>
                <p:nvPr/>
              </p:nvCxnSpPr>
              <p:spPr>
                <a:xfrm flipV="1">
                  <a:off x="1624604" y="5902033"/>
                  <a:ext cx="183437" cy="109554"/>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grpSp>
          <p:sp>
            <p:nvSpPr>
              <p:cNvPr id="159" name="椭圆 158"/>
              <p:cNvSpPr/>
              <p:nvPr/>
            </p:nvSpPr>
            <p:spPr>
              <a:xfrm>
                <a:off x="3106510" y="5656212"/>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60" name="连接符: 曲线 249"/>
              <p:cNvCxnSpPr>
                <a:stCxn id="159" idx="7"/>
                <a:endCxn id="161" idx="4"/>
              </p:cNvCxnSpPr>
              <p:nvPr/>
            </p:nvCxnSpPr>
            <p:spPr>
              <a:xfrm flipV="1">
                <a:off x="3158526" y="5464950"/>
                <a:ext cx="100073" cy="200167"/>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grpSp>
      </p:grpSp>
      <p:cxnSp>
        <p:nvCxnSpPr>
          <p:cNvPr id="170" name="直接箭头连接符 169"/>
          <p:cNvCxnSpPr>
            <a:stCxn id="213" idx="0"/>
          </p:cNvCxnSpPr>
          <p:nvPr/>
        </p:nvCxnSpPr>
        <p:spPr>
          <a:xfrm flipV="1">
            <a:off x="1387679" y="2414386"/>
            <a:ext cx="1053919" cy="10035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212" idx="0"/>
          </p:cNvCxnSpPr>
          <p:nvPr/>
        </p:nvCxnSpPr>
        <p:spPr>
          <a:xfrm flipV="1">
            <a:off x="615892" y="2401064"/>
            <a:ext cx="1229595" cy="10352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接箭头连接符 171"/>
          <p:cNvCxnSpPr>
            <a:stCxn id="156" idx="0"/>
            <a:endCxn id="214" idx="2"/>
          </p:cNvCxnSpPr>
          <p:nvPr/>
        </p:nvCxnSpPr>
        <p:spPr>
          <a:xfrm flipV="1">
            <a:off x="2157025" y="3746037"/>
            <a:ext cx="156" cy="3992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a:stCxn id="143" idx="0"/>
            <a:endCxn id="213" idx="2"/>
          </p:cNvCxnSpPr>
          <p:nvPr/>
        </p:nvCxnSpPr>
        <p:spPr>
          <a:xfrm flipV="1">
            <a:off x="1385275" y="3740494"/>
            <a:ext cx="2404" cy="404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接箭头连接符 173"/>
          <p:cNvCxnSpPr>
            <a:stCxn id="131" idx="0"/>
            <a:endCxn id="212" idx="2"/>
          </p:cNvCxnSpPr>
          <p:nvPr/>
        </p:nvCxnSpPr>
        <p:spPr>
          <a:xfrm flipV="1">
            <a:off x="613525" y="3733623"/>
            <a:ext cx="2367" cy="3984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2" name="图片 211"/>
          <p:cNvPicPr>
            <a:picLocks noChangeAspect="1"/>
          </p:cNvPicPr>
          <p:nvPr/>
        </p:nvPicPr>
        <p:blipFill>
          <a:blip r:embed="rId9"/>
          <a:stretch>
            <a:fillRect/>
          </a:stretch>
        </p:blipFill>
        <p:spPr>
          <a:xfrm>
            <a:off x="371552" y="3436300"/>
            <a:ext cx="488680" cy="297323"/>
          </a:xfrm>
          <a:prstGeom prst="rect">
            <a:avLst/>
          </a:prstGeom>
        </p:spPr>
      </p:pic>
      <p:pic>
        <p:nvPicPr>
          <p:cNvPr id="213" name="图片 212"/>
          <p:cNvPicPr>
            <a:picLocks noChangeAspect="1"/>
          </p:cNvPicPr>
          <p:nvPr/>
        </p:nvPicPr>
        <p:blipFill>
          <a:blip r:embed="rId10"/>
          <a:stretch>
            <a:fillRect/>
          </a:stretch>
        </p:blipFill>
        <p:spPr>
          <a:xfrm>
            <a:off x="1132732" y="3417908"/>
            <a:ext cx="509894" cy="322586"/>
          </a:xfrm>
          <a:prstGeom prst="rect">
            <a:avLst/>
          </a:prstGeom>
        </p:spPr>
      </p:pic>
      <p:pic>
        <p:nvPicPr>
          <p:cNvPr id="214" name="图片 213"/>
          <p:cNvPicPr>
            <a:picLocks noChangeAspect="1"/>
          </p:cNvPicPr>
          <p:nvPr/>
        </p:nvPicPr>
        <p:blipFill>
          <a:blip r:embed="rId11"/>
          <a:stretch>
            <a:fillRect/>
          </a:stretch>
        </p:blipFill>
        <p:spPr>
          <a:xfrm>
            <a:off x="1878848" y="3443848"/>
            <a:ext cx="556665" cy="302189"/>
          </a:xfrm>
          <a:prstGeom prst="rect">
            <a:avLst/>
          </a:prstGeom>
        </p:spPr>
      </p:pic>
      <p:sp>
        <p:nvSpPr>
          <p:cNvPr id="2" name="文本框 1"/>
          <p:cNvSpPr txBox="1"/>
          <p:nvPr/>
        </p:nvSpPr>
        <p:spPr>
          <a:xfrm flipH="1">
            <a:off x="6021829" y="5249090"/>
            <a:ext cx="6034464" cy="101566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5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With intra-trajectory attention, we can discover more important characteristics by considering the entire trajectory.</a:t>
            </a:r>
            <a:endParaRPr kumimoji="0" lang="zh-CN" altLang="en-US" sz="2000" b="0" i="0" u="none" strike="noStrike" kern="15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81" name="圆角矩形 23"/>
          <p:cNvSpPr/>
          <p:nvPr/>
        </p:nvSpPr>
        <p:spPr>
          <a:xfrm rot="10800000" flipV="1">
            <a:off x="5823763" y="1525004"/>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82" name="文本框 181"/>
          <p:cNvSpPr txBox="1"/>
          <p:nvPr/>
        </p:nvSpPr>
        <p:spPr>
          <a:xfrm>
            <a:off x="6260167" y="1453280"/>
            <a:ext cx="392357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Intra-Trajectory Attention</a:t>
            </a:r>
          </a:p>
        </p:txBody>
      </p:sp>
      <p:pic>
        <p:nvPicPr>
          <p:cNvPr id="4" name="图片 3" descr="图片包含 物体&#10;&#10;描述已自动生成"/>
          <p:cNvPicPr>
            <a:picLocks noChangeAspect="1"/>
          </p:cNvPicPr>
          <p:nvPr/>
        </p:nvPicPr>
        <p:blipFill>
          <a:blip r:embed="rId12"/>
          <a:stretch>
            <a:fillRect/>
          </a:stretch>
        </p:blipFill>
        <p:spPr>
          <a:xfrm>
            <a:off x="6260167" y="2975512"/>
            <a:ext cx="4488569" cy="937341"/>
          </a:xfrm>
          <a:prstGeom prst="rect">
            <a:avLst/>
          </a:prstGeom>
        </p:spPr>
      </p:pic>
      <p:pic>
        <p:nvPicPr>
          <p:cNvPr id="8" name="图片 7" descr="图片包含 物体&#10;&#10;描述已自动生成"/>
          <p:cNvPicPr>
            <a:picLocks noChangeAspect="1"/>
          </p:cNvPicPr>
          <p:nvPr/>
        </p:nvPicPr>
        <p:blipFill>
          <a:blip r:embed="rId13"/>
          <a:stretch>
            <a:fillRect/>
          </a:stretch>
        </p:blipFill>
        <p:spPr>
          <a:xfrm>
            <a:off x="6186992" y="4115410"/>
            <a:ext cx="5166808" cy="762066"/>
          </a:xfrm>
          <a:prstGeom prst="rect">
            <a:avLst/>
          </a:prstGeom>
        </p:spPr>
      </p:pic>
      <p:sp>
        <p:nvSpPr>
          <p:cNvPr id="91" name="矩形 90"/>
          <p:cNvSpPr/>
          <p:nvPr/>
        </p:nvSpPr>
        <p:spPr>
          <a:xfrm>
            <a:off x="2814906" y="3125969"/>
            <a:ext cx="2578018" cy="83651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1" grpId="0" animBg="1"/>
      <p:bldP spid="18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4"/>
          <a:stretch>
            <a:fillRect/>
          </a:stretch>
        </p:blipFill>
        <p:spPr>
          <a:xfrm>
            <a:off x="6978857" y="4579169"/>
            <a:ext cx="3650296" cy="777307"/>
          </a:xfrm>
          <a:prstGeom prst="rect">
            <a:avLst/>
          </a:prstGeom>
        </p:spPr>
      </p:pic>
      <p:sp>
        <p:nvSpPr>
          <p:cNvPr id="15" name="标题 14"/>
          <p:cNvSpPr>
            <a:spLocks noGrp="1"/>
          </p:cNvSpPr>
          <p:nvPr>
            <p:ph type="title"/>
          </p:nvPr>
        </p:nvSpPr>
        <p:spPr/>
        <p:txBody>
          <a:bodyPr/>
          <a:lstStyle/>
          <a:p>
            <a:r>
              <a:rPr lang="en-US" altLang="zh-CN" dirty="0"/>
              <a:t>NASR: Observed Cost</a:t>
            </a:r>
            <a:endParaRPr lang="zh-CN" altLang="en-US" dirty="0"/>
          </a:p>
        </p:txBody>
      </p:sp>
      <p:pic>
        <p:nvPicPr>
          <p:cNvPr id="43" name="图片 42"/>
          <p:cNvPicPr>
            <a:picLocks noChangeAspect="1"/>
          </p:cNvPicPr>
          <p:nvPr/>
        </p:nvPicPr>
        <p:blipFill>
          <a:blip r:embed="rId5"/>
          <a:stretch>
            <a:fillRect/>
          </a:stretch>
        </p:blipFill>
        <p:spPr>
          <a:xfrm>
            <a:off x="2744842" y="1301371"/>
            <a:ext cx="671011" cy="428812"/>
          </a:xfrm>
          <a:prstGeom prst="rect">
            <a:avLst/>
          </a:prstGeom>
        </p:spPr>
      </p:pic>
      <p:sp>
        <p:nvSpPr>
          <p:cNvPr id="78" name="矩形: 圆角 77"/>
          <p:cNvSpPr/>
          <p:nvPr/>
        </p:nvSpPr>
        <p:spPr>
          <a:xfrm>
            <a:off x="2902866" y="4106121"/>
            <a:ext cx="378803" cy="861702"/>
          </a:xfrm>
          <a:prstGeom prst="roundRect">
            <a:avLst/>
          </a:prstGeom>
          <a:solidFill>
            <a:schemeClr val="accent6">
              <a:lumMod val="20000"/>
              <a:lumOff val="8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GRU</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sp>
        <p:nvSpPr>
          <p:cNvPr id="79" name="矩形: 圆角 78"/>
          <p:cNvSpPr/>
          <p:nvPr/>
        </p:nvSpPr>
        <p:spPr>
          <a:xfrm>
            <a:off x="3524189" y="4106121"/>
            <a:ext cx="378803" cy="861702"/>
          </a:xfrm>
          <a:prstGeom prst="roundRect">
            <a:avLst/>
          </a:prstGeom>
          <a:solidFill>
            <a:schemeClr val="accent6">
              <a:lumMod val="20000"/>
              <a:lumOff val="8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GRU</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sp>
        <p:nvSpPr>
          <p:cNvPr id="80" name="矩形: 圆角 79"/>
          <p:cNvSpPr/>
          <p:nvPr/>
        </p:nvSpPr>
        <p:spPr>
          <a:xfrm>
            <a:off x="4145512" y="4106121"/>
            <a:ext cx="378803" cy="861702"/>
          </a:xfrm>
          <a:prstGeom prst="roundRect">
            <a:avLst/>
          </a:prstGeom>
          <a:solidFill>
            <a:schemeClr val="accent6">
              <a:lumMod val="20000"/>
              <a:lumOff val="8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GRU</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sp>
        <p:nvSpPr>
          <p:cNvPr id="81" name="矩形: 圆角 80"/>
          <p:cNvSpPr/>
          <p:nvPr/>
        </p:nvSpPr>
        <p:spPr>
          <a:xfrm>
            <a:off x="4766835" y="4106121"/>
            <a:ext cx="378803" cy="861702"/>
          </a:xfrm>
          <a:prstGeom prst="roundRect">
            <a:avLst/>
          </a:prstGeom>
          <a:solidFill>
            <a:schemeClr val="accent6">
              <a:lumMod val="20000"/>
              <a:lumOff val="8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GRU</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cxnSp>
        <p:nvCxnSpPr>
          <p:cNvPr id="82" name="直接箭头连接符 81"/>
          <p:cNvCxnSpPr>
            <a:stCxn id="78" idx="3"/>
            <a:endCxn id="79" idx="1"/>
          </p:cNvCxnSpPr>
          <p:nvPr/>
        </p:nvCxnSpPr>
        <p:spPr>
          <a:xfrm>
            <a:off x="3281669" y="4536972"/>
            <a:ext cx="2425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a:stCxn id="79" idx="3"/>
            <a:endCxn id="80" idx="1"/>
          </p:cNvCxnSpPr>
          <p:nvPr/>
        </p:nvCxnSpPr>
        <p:spPr>
          <a:xfrm>
            <a:off x="3902992" y="4536972"/>
            <a:ext cx="2425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80" idx="3"/>
            <a:endCxn id="81" idx="1"/>
          </p:cNvCxnSpPr>
          <p:nvPr/>
        </p:nvCxnSpPr>
        <p:spPr>
          <a:xfrm>
            <a:off x="4524315" y="4536972"/>
            <a:ext cx="2425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81" idx="2"/>
          </p:cNvCxnSpPr>
          <p:nvPr/>
        </p:nvCxnSpPr>
        <p:spPr>
          <a:xfrm flipV="1">
            <a:off x="4956237" y="3790802"/>
            <a:ext cx="5136" cy="320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stCxn id="80" idx="2"/>
          </p:cNvCxnSpPr>
          <p:nvPr/>
        </p:nvCxnSpPr>
        <p:spPr>
          <a:xfrm flipH="1" flipV="1">
            <a:off x="4334913" y="3790802"/>
            <a:ext cx="1" cy="320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79" idx="2"/>
          </p:cNvCxnSpPr>
          <p:nvPr/>
        </p:nvCxnSpPr>
        <p:spPr>
          <a:xfrm flipH="1" flipV="1">
            <a:off x="3713590" y="3790802"/>
            <a:ext cx="1" cy="320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stCxn id="78" idx="2"/>
          </p:cNvCxnSpPr>
          <p:nvPr/>
        </p:nvCxnSpPr>
        <p:spPr>
          <a:xfrm flipH="1" flipV="1">
            <a:off x="3092267" y="3790802"/>
            <a:ext cx="1" cy="320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矩形: 圆角 88"/>
          <p:cNvSpPr/>
          <p:nvPr/>
        </p:nvSpPr>
        <p:spPr>
          <a:xfrm>
            <a:off x="2902866" y="3327775"/>
            <a:ext cx="2316574" cy="447859"/>
          </a:xfrm>
          <a:prstGeom prst="roundRect">
            <a:avLst/>
          </a:prstGeom>
          <a:solidFill>
            <a:schemeClr val="accent4">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Intra-trajectory ATT</a:t>
            </a:r>
          </a:p>
        </p:txBody>
      </p:sp>
      <p:cxnSp>
        <p:nvCxnSpPr>
          <p:cNvPr id="90" name="直接箭头连接符 89"/>
          <p:cNvCxnSpPr>
            <a:stCxn id="89" idx="0"/>
          </p:cNvCxnSpPr>
          <p:nvPr/>
        </p:nvCxnSpPr>
        <p:spPr>
          <a:xfrm flipH="1" flipV="1">
            <a:off x="3852367" y="2363024"/>
            <a:ext cx="208786" cy="9647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圆角 93"/>
          <p:cNvSpPr/>
          <p:nvPr/>
        </p:nvSpPr>
        <p:spPr>
          <a:xfrm>
            <a:off x="1665028" y="1965233"/>
            <a:ext cx="2840448" cy="441087"/>
          </a:xfrm>
          <a:prstGeom prst="roundRect">
            <a:avLst/>
          </a:prstGeom>
          <a:solidFill>
            <a:schemeClr val="accent2">
              <a:lumMod val="20000"/>
              <a:lumOff val="80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Inter-trajectory ATT</a:t>
            </a:r>
          </a:p>
        </p:txBody>
      </p:sp>
      <p:cxnSp>
        <p:nvCxnSpPr>
          <p:cNvPr id="95" name="直接箭头连接符 94"/>
          <p:cNvCxnSpPr>
            <a:stCxn id="214" idx="0"/>
          </p:cNvCxnSpPr>
          <p:nvPr/>
        </p:nvCxnSpPr>
        <p:spPr>
          <a:xfrm flipV="1">
            <a:off x="2157181" y="2399960"/>
            <a:ext cx="754889" cy="10438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2893592" y="5833815"/>
            <a:ext cx="2422525" cy="33718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LinBiolinumTI"/>
                <a:ea typeface="DengXian" panose="02010600030101010101" pitchFamily="2" charset="-122"/>
                <a:cs typeface="+mn-cs"/>
              </a:rPr>
              <a:t>Current Sub-Trajectory</a:t>
            </a:r>
          </a:p>
        </p:txBody>
      </p:sp>
      <p:sp>
        <p:nvSpPr>
          <p:cNvPr id="98" name="矩形 97"/>
          <p:cNvSpPr/>
          <p:nvPr/>
        </p:nvSpPr>
        <p:spPr>
          <a:xfrm>
            <a:off x="89073" y="5599376"/>
            <a:ext cx="2607310" cy="33718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LinBiolinumTI"/>
                <a:ea typeface="DengXian" panose="02010600030101010101" pitchFamily="2" charset="-122"/>
                <a:cs typeface="+mn-cs"/>
              </a:rPr>
              <a:t>User History Trajectories</a:t>
            </a:r>
          </a:p>
        </p:txBody>
      </p:sp>
      <p:grpSp>
        <p:nvGrpSpPr>
          <p:cNvPr id="99" name="组合 98"/>
          <p:cNvGrpSpPr/>
          <p:nvPr/>
        </p:nvGrpSpPr>
        <p:grpSpPr>
          <a:xfrm>
            <a:off x="3078950" y="4961692"/>
            <a:ext cx="1869106" cy="320282"/>
            <a:chOff x="3408361" y="5059129"/>
            <a:chExt cx="1869106" cy="331154"/>
          </a:xfrm>
        </p:grpSpPr>
        <p:cxnSp>
          <p:nvCxnSpPr>
            <p:cNvPr id="100" name="直接箭头连接符 99"/>
            <p:cNvCxnSpPr/>
            <p:nvPr/>
          </p:nvCxnSpPr>
          <p:spPr>
            <a:xfrm flipV="1">
              <a:off x="5272331" y="5059129"/>
              <a:ext cx="5136" cy="3311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flipH="1" flipV="1">
              <a:off x="4651007" y="5059129"/>
              <a:ext cx="1" cy="3311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flipV="1">
              <a:off x="4029684" y="5059129"/>
              <a:ext cx="1" cy="3311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flipH="1" flipV="1">
              <a:off x="3408361" y="5059129"/>
              <a:ext cx="1" cy="3311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04" name="图片 103"/>
          <p:cNvPicPr>
            <a:picLocks noChangeAspect="1"/>
          </p:cNvPicPr>
          <p:nvPr/>
        </p:nvPicPr>
        <p:blipFill>
          <a:blip r:embed="rId6"/>
          <a:stretch>
            <a:fillRect/>
          </a:stretch>
        </p:blipFill>
        <p:spPr>
          <a:xfrm>
            <a:off x="4815152" y="5331800"/>
            <a:ext cx="450445" cy="286063"/>
          </a:xfrm>
          <a:prstGeom prst="rect">
            <a:avLst/>
          </a:prstGeom>
        </p:spPr>
      </p:pic>
      <p:sp>
        <p:nvSpPr>
          <p:cNvPr id="105" name="箭头: 右 104"/>
          <p:cNvSpPr/>
          <p:nvPr/>
        </p:nvSpPr>
        <p:spPr>
          <a:xfrm rot="16200000">
            <a:off x="2833920" y="1669896"/>
            <a:ext cx="295829" cy="303895"/>
          </a:xfrm>
          <a:prstGeom prst="rightArrow">
            <a:avLst>
              <a:gd name="adj1" fmla="val 34829"/>
              <a:gd name="adj2" fmla="val 76971"/>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pic>
        <p:nvPicPr>
          <p:cNvPr id="127" name="图片 126"/>
          <p:cNvPicPr>
            <a:picLocks noChangeAspect="1"/>
          </p:cNvPicPr>
          <p:nvPr/>
        </p:nvPicPr>
        <p:blipFill>
          <a:blip r:embed="rId7"/>
          <a:stretch>
            <a:fillRect/>
          </a:stretch>
        </p:blipFill>
        <p:spPr>
          <a:xfrm>
            <a:off x="2893497" y="5354780"/>
            <a:ext cx="397540" cy="213905"/>
          </a:xfrm>
          <a:prstGeom prst="rect">
            <a:avLst/>
          </a:prstGeom>
        </p:spPr>
      </p:pic>
      <p:pic>
        <p:nvPicPr>
          <p:cNvPr id="128" name="图片 127"/>
          <p:cNvPicPr>
            <a:picLocks noChangeAspect="1"/>
          </p:cNvPicPr>
          <p:nvPr/>
        </p:nvPicPr>
        <p:blipFill>
          <a:blip r:embed="rId8"/>
          <a:stretch>
            <a:fillRect/>
          </a:stretch>
        </p:blipFill>
        <p:spPr>
          <a:xfrm>
            <a:off x="3524189" y="5361924"/>
            <a:ext cx="397539" cy="211133"/>
          </a:xfrm>
          <a:prstGeom prst="rect">
            <a:avLst/>
          </a:prstGeom>
        </p:spPr>
      </p:pic>
      <p:sp>
        <p:nvSpPr>
          <p:cNvPr id="129" name="矩形 128"/>
          <p:cNvSpPr/>
          <p:nvPr/>
        </p:nvSpPr>
        <p:spPr>
          <a:xfrm>
            <a:off x="4076727" y="5256622"/>
            <a:ext cx="50847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grpSp>
        <p:nvGrpSpPr>
          <p:cNvPr id="130" name="组合 129"/>
          <p:cNvGrpSpPr/>
          <p:nvPr/>
        </p:nvGrpSpPr>
        <p:grpSpPr>
          <a:xfrm>
            <a:off x="333773" y="4132094"/>
            <a:ext cx="559504" cy="1309689"/>
            <a:chOff x="806992" y="4755418"/>
            <a:chExt cx="559504" cy="1309689"/>
          </a:xfrm>
        </p:grpSpPr>
        <p:sp>
          <p:nvSpPr>
            <p:cNvPr id="131" name="矩形 130"/>
            <p:cNvSpPr/>
            <p:nvPr/>
          </p:nvSpPr>
          <p:spPr>
            <a:xfrm>
              <a:off x="806992" y="4755418"/>
              <a:ext cx="559504" cy="130968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grpSp>
          <p:nvGrpSpPr>
            <p:cNvPr id="132" name="组合 131"/>
            <p:cNvGrpSpPr/>
            <p:nvPr/>
          </p:nvGrpSpPr>
          <p:grpSpPr>
            <a:xfrm>
              <a:off x="888712" y="4856091"/>
              <a:ext cx="386151" cy="1077133"/>
              <a:chOff x="1562421" y="4849664"/>
              <a:chExt cx="386151" cy="1077133"/>
            </a:xfrm>
          </p:grpSpPr>
          <p:sp>
            <p:nvSpPr>
              <p:cNvPr id="133" name="椭圆 132"/>
              <p:cNvSpPr/>
              <p:nvPr/>
            </p:nvSpPr>
            <p:spPr>
              <a:xfrm>
                <a:off x="1627602" y="5588244"/>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34" name="椭圆 133"/>
              <p:cNvSpPr/>
              <p:nvPr/>
            </p:nvSpPr>
            <p:spPr>
              <a:xfrm>
                <a:off x="1562421" y="5092125"/>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35" name="椭圆 134"/>
              <p:cNvSpPr/>
              <p:nvPr/>
            </p:nvSpPr>
            <p:spPr>
              <a:xfrm>
                <a:off x="1835411" y="4849664"/>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36" name="连接符: 曲线 249"/>
              <p:cNvCxnSpPr>
                <a:stCxn id="133" idx="7"/>
                <a:endCxn id="138" idx="3"/>
              </p:cNvCxnSpPr>
              <p:nvPr/>
            </p:nvCxnSpPr>
            <p:spPr>
              <a:xfrm flipV="1">
                <a:off x="1679618" y="5360075"/>
                <a:ext cx="216938" cy="237074"/>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37" name="连接符: 曲线 167"/>
              <p:cNvCxnSpPr>
                <a:stCxn id="134" idx="7"/>
                <a:endCxn id="135" idx="3"/>
              </p:cNvCxnSpPr>
              <p:nvPr/>
            </p:nvCxnSpPr>
            <p:spPr>
              <a:xfrm flipV="1">
                <a:off x="1614437" y="4901569"/>
                <a:ext cx="229899" cy="199461"/>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38" name="椭圆 137"/>
              <p:cNvSpPr/>
              <p:nvPr/>
            </p:nvSpPr>
            <p:spPr>
              <a:xfrm>
                <a:off x="1887631" y="5308170"/>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39" name="连接符: 曲线 249"/>
              <p:cNvCxnSpPr>
                <a:stCxn id="138" idx="1"/>
                <a:endCxn id="134" idx="5"/>
              </p:cNvCxnSpPr>
              <p:nvPr/>
            </p:nvCxnSpPr>
            <p:spPr>
              <a:xfrm flipH="1" flipV="1">
                <a:off x="1614437" y="5144030"/>
                <a:ext cx="282119" cy="173045"/>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40" name="椭圆 139"/>
              <p:cNvSpPr/>
              <p:nvPr/>
            </p:nvSpPr>
            <p:spPr>
              <a:xfrm>
                <a:off x="1785718" y="5865987"/>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41" name="连接符: 曲线 249"/>
              <p:cNvCxnSpPr>
                <a:stCxn id="140" idx="1"/>
                <a:endCxn id="133" idx="4"/>
              </p:cNvCxnSpPr>
              <p:nvPr/>
            </p:nvCxnSpPr>
            <p:spPr>
              <a:xfrm flipH="1" flipV="1">
                <a:off x="1658073" y="5649054"/>
                <a:ext cx="136570" cy="225838"/>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grpSp>
      </p:grpSp>
      <p:grpSp>
        <p:nvGrpSpPr>
          <p:cNvPr id="142" name="组合 141"/>
          <p:cNvGrpSpPr/>
          <p:nvPr/>
        </p:nvGrpSpPr>
        <p:grpSpPr>
          <a:xfrm>
            <a:off x="1105523" y="4145255"/>
            <a:ext cx="559504" cy="1309689"/>
            <a:chOff x="1545115" y="4768579"/>
            <a:chExt cx="559504" cy="1309689"/>
          </a:xfrm>
        </p:grpSpPr>
        <p:sp>
          <p:nvSpPr>
            <p:cNvPr id="143" name="矩形 142"/>
            <p:cNvSpPr/>
            <p:nvPr/>
          </p:nvSpPr>
          <p:spPr>
            <a:xfrm>
              <a:off x="1545115" y="4768579"/>
              <a:ext cx="559504" cy="130968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grpSp>
          <p:nvGrpSpPr>
            <p:cNvPr id="144" name="组合 143"/>
            <p:cNvGrpSpPr/>
            <p:nvPr/>
          </p:nvGrpSpPr>
          <p:grpSpPr>
            <a:xfrm>
              <a:off x="1684457" y="4861106"/>
              <a:ext cx="287232" cy="1072118"/>
              <a:chOff x="1618288" y="4854679"/>
              <a:chExt cx="287232" cy="1072118"/>
            </a:xfrm>
          </p:grpSpPr>
          <p:sp>
            <p:nvSpPr>
              <p:cNvPr id="145" name="椭圆 144"/>
              <p:cNvSpPr/>
              <p:nvPr/>
            </p:nvSpPr>
            <p:spPr>
              <a:xfrm>
                <a:off x="1627602" y="5588244"/>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46" name="椭圆 145"/>
              <p:cNvSpPr/>
              <p:nvPr/>
            </p:nvSpPr>
            <p:spPr>
              <a:xfrm>
                <a:off x="1844579" y="5086333"/>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47" name="椭圆 146"/>
              <p:cNvSpPr/>
              <p:nvPr/>
            </p:nvSpPr>
            <p:spPr>
              <a:xfrm>
                <a:off x="1644818" y="4854679"/>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a:ea typeface="DengXian" panose="02010600030101010101" pitchFamily="2" charset="-122"/>
                  <a:cs typeface="+mn-cs"/>
                </a:endParaRPr>
              </a:p>
            </p:txBody>
          </p:sp>
          <p:cxnSp>
            <p:nvCxnSpPr>
              <p:cNvPr id="148" name="连接符: 曲线 249"/>
              <p:cNvCxnSpPr>
                <a:stCxn id="145" idx="0"/>
                <a:endCxn id="150" idx="4"/>
              </p:cNvCxnSpPr>
              <p:nvPr/>
            </p:nvCxnSpPr>
            <p:spPr>
              <a:xfrm flipH="1" flipV="1">
                <a:off x="1648759" y="5310144"/>
                <a:ext cx="9314" cy="278100"/>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49" name="连接符: 曲线 167"/>
              <p:cNvCxnSpPr>
                <a:stCxn id="146" idx="1"/>
                <a:endCxn id="147" idx="5"/>
              </p:cNvCxnSpPr>
              <p:nvPr/>
            </p:nvCxnSpPr>
            <p:spPr>
              <a:xfrm flipH="1" flipV="1">
                <a:off x="1696834" y="4906584"/>
                <a:ext cx="156670" cy="188654"/>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50" name="椭圆 149"/>
              <p:cNvSpPr/>
              <p:nvPr/>
            </p:nvSpPr>
            <p:spPr>
              <a:xfrm>
                <a:off x="1618288" y="5249334"/>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51" name="连接符: 曲线 249"/>
              <p:cNvCxnSpPr>
                <a:stCxn id="150" idx="7"/>
                <a:endCxn id="146" idx="3"/>
              </p:cNvCxnSpPr>
              <p:nvPr/>
            </p:nvCxnSpPr>
            <p:spPr>
              <a:xfrm flipV="1">
                <a:off x="1670304" y="5138238"/>
                <a:ext cx="183200" cy="120001"/>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52" name="椭圆 151"/>
              <p:cNvSpPr/>
              <p:nvPr/>
            </p:nvSpPr>
            <p:spPr>
              <a:xfrm>
                <a:off x="1785718" y="5865987"/>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53" name="连接符: 曲线 249"/>
              <p:cNvCxnSpPr>
                <a:stCxn id="152" idx="1"/>
                <a:endCxn id="145" idx="5"/>
              </p:cNvCxnSpPr>
              <p:nvPr/>
            </p:nvCxnSpPr>
            <p:spPr>
              <a:xfrm flipH="1" flipV="1">
                <a:off x="1679618" y="5640149"/>
                <a:ext cx="115025" cy="234743"/>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grpSp>
      </p:grpSp>
      <p:sp>
        <p:nvSpPr>
          <p:cNvPr id="154" name="矩形 153"/>
          <p:cNvSpPr/>
          <p:nvPr/>
        </p:nvSpPr>
        <p:spPr>
          <a:xfrm rot="16200000" flipH="1" flipV="1">
            <a:off x="2327740" y="4642592"/>
            <a:ext cx="68416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grpSp>
        <p:nvGrpSpPr>
          <p:cNvPr id="155" name="组合 154"/>
          <p:cNvGrpSpPr/>
          <p:nvPr/>
        </p:nvGrpSpPr>
        <p:grpSpPr>
          <a:xfrm>
            <a:off x="1877273" y="4145255"/>
            <a:ext cx="559504" cy="1309689"/>
            <a:chOff x="2350492" y="4768579"/>
            <a:chExt cx="559504" cy="1309689"/>
          </a:xfrm>
        </p:grpSpPr>
        <p:sp>
          <p:nvSpPr>
            <p:cNvPr id="156" name="矩形 155"/>
            <p:cNvSpPr/>
            <p:nvPr/>
          </p:nvSpPr>
          <p:spPr>
            <a:xfrm>
              <a:off x="2350492" y="4768579"/>
              <a:ext cx="559504" cy="130968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grpSp>
          <p:nvGrpSpPr>
            <p:cNvPr id="157" name="组合 156"/>
            <p:cNvGrpSpPr/>
            <p:nvPr/>
          </p:nvGrpSpPr>
          <p:grpSpPr>
            <a:xfrm>
              <a:off x="2424984" y="4908638"/>
              <a:ext cx="418012" cy="1054591"/>
              <a:chOff x="2871057" y="4793485"/>
              <a:chExt cx="418012" cy="1054591"/>
            </a:xfrm>
          </p:grpSpPr>
          <p:grpSp>
            <p:nvGrpSpPr>
              <p:cNvPr id="158" name="组合 157"/>
              <p:cNvGrpSpPr/>
              <p:nvPr/>
            </p:nvGrpSpPr>
            <p:grpSpPr>
              <a:xfrm>
                <a:off x="2871057" y="4793485"/>
                <a:ext cx="418012" cy="1054591"/>
                <a:chOff x="1563663" y="4987401"/>
                <a:chExt cx="418012" cy="1054591"/>
              </a:xfrm>
            </p:grpSpPr>
            <p:sp>
              <p:nvSpPr>
                <p:cNvPr id="161" name="椭圆 160"/>
                <p:cNvSpPr/>
                <p:nvPr/>
              </p:nvSpPr>
              <p:spPr>
                <a:xfrm>
                  <a:off x="1920734" y="5598056"/>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62" name="椭圆 161"/>
                <p:cNvSpPr/>
                <p:nvPr/>
              </p:nvSpPr>
              <p:spPr>
                <a:xfrm>
                  <a:off x="1853226" y="5069030"/>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63" name="椭圆 162"/>
                <p:cNvSpPr/>
                <p:nvPr/>
              </p:nvSpPr>
              <p:spPr>
                <a:xfrm>
                  <a:off x="1594134" y="4987401"/>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a:ea typeface="DengXian" panose="02010600030101010101" pitchFamily="2" charset="-122"/>
                    <a:cs typeface="+mn-cs"/>
                  </a:endParaRPr>
                </a:p>
              </p:txBody>
            </p:sp>
            <p:cxnSp>
              <p:nvCxnSpPr>
                <p:cNvPr id="164" name="连接符: 曲线 249"/>
                <p:cNvCxnSpPr>
                  <a:stCxn id="161" idx="0"/>
                  <a:endCxn id="166" idx="4"/>
                </p:cNvCxnSpPr>
                <p:nvPr/>
              </p:nvCxnSpPr>
              <p:spPr>
                <a:xfrm flipH="1" flipV="1">
                  <a:off x="1918102" y="5368980"/>
                  <a:ext cx="33103" cy="229076"/>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65" name="连接符: 曲线 167"/>
                <p:cNvCxnSpPr>
                  <a:stCxn id="162" idx="2"/>
                  <a:endCxn id="163" idx="6"/>
                </p:cNvCxnSpPr>
                <p:nvPr/>
              </p:nvCxnSpPr>
              <p:spPr>
                <a:xfrm flipH="1" flipV="1">
                  <a:off x="1655075" y="5017806"/>
                  <a:ext cx="198151" cy="81629"/>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66" name="椭圆 165"/>
                <p:cNvSpPr/>
                <p:nvPr/>
              </p:nvSpPr>
              <p:spPr>
                <a:xfrm>
                  <a:off x="1887631" y="5308170"/>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67" name="连接符: 曲线 249"/>
                <p:cNvCxnSpPr>
                  <a:stCxn id="166" idx="0"/>
                  <a:endCxn id="162" idx="4"/>
                </p:cNvCxnSpPr>
                <p:nvPr/>
              </p:nvCxnSpPr>
              <p:spPr>
                <a:xfrm flipH="1" flipV="1">
                  <a:off x="1883697" y="5129840"/>
                  <a:ext cx="34405" cy="178330"/>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68" name="椭圆 167"/>
                <p:cNvSpPr/>
                <p:nvPr/>
              </p:nvSpPr>
              <p:spPr>
                <a:xfrm>
                  <a:off x="1563663" y="5981182"/>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69" name="连接符: 曲线 249"/>
                <p:cNvCxnSpPr>
                  <a:stCxn id="168" idx="6"/>
                  <a:endCxn id="159" idx="3"/>
                </p:cNvCxnSpPr>
                <p:nvPr/>
              </p:nvCxnSpPr>
              <p:spPr>
                <a:xfrm flipV="1">
                  <a:off x="1624604" y="5902033"/>
                  <a:ext cx="183437" cy="109554"/>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grpSp>
          <p:sp>
            <p:nvSpPr>
              <p:cNvPr id="159" name="椭圆 158"/>
              <p:cNvSpPr/>
              <p:nvPr/>
            </p:nvSpPr>
            <p:spPr>
              <a:xfrm>
                <a:off x="3106510" y="5656212"/>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60" name="连接符: 曲线 249"/>
              <p:cNvCxnSpPr>
                <a:stCxn id="159" idx="7"/>
                <a:endCxn id="161" idx="4"/>
              </p:cNvCxnSpPr>
              <p:nvPr/>
            </p:nvCxnSpPr>
            <p:spPr>
              <a:xfrm flipV="1">
                <a:off x="3158526" y="5464950"/>
                <a:ext cx="100073" cy="200167"/>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grpSp>
      </p:grpSp>
      <p:cxnSp>
        <p:nvCxnSpPr>
          <p:cNvPr id="170" name="直接箭头连接符 169"/>
          <p:cNvCxnSpPr>
            <a:stCxn id="213" idx="0"/>
          </p:cNvCxnSpPr>
          <p:nvPr/>
        </p:nvCxnSpPr>
        <p:spPr>
          <a:xfrm flipV="1">
            <a:off x="1387679" y="2414386"/>
            <a:ext cx="1053919" cy="10035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212" idx="0"/>
          </p:cNvCxnSpPr>
          <p:nvPr/>
        </p:nvCxnSpPr>
        <p:spPr>
          <a:xfrm flipV="1">
            <a:off x="615892" y="2401064"/>
            <a:ext cx="1229595" cy="10352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接箭头连接符 171"/>
          <p:cNvCxnSpPr>
            <a:stCxn id="156" idx="0"/>
            <a:endCxn id="214" idx="2"/>
          </p:cNvCxnSpPr>
          <p:nvPr/>
        </p:nvCxnSpPr>
        <p:spPr>
          <a:xfrm flipV="1">
            <a:off x="2157025" y="3746037"/>
            <a:ext cx="156" cy="3992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a:stCxn id="143" idx="0"/>
            <a:endCxn id="213" idx="2"/>
          </p:cNvCxnSpPr>
          <p:nvPr/>
        </p:nvCxnSpPr>
        <p:spPr>
          <a:xfrm flipV="1">
            <a:off x="1385275" y="3740494"/>
            <a:ext cx="2404" cy="404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接箭头连接符 173"/>
          <p:cNvCxnSpPr>
            <a:stCxn id="131" idx="0"/>
            <a:endCxn id="212" idx="2"/>
          </p:cNvCxnSpPr>
          <p:nvPr/>
        </p:nvCxnSpPr>
        <p:spPr>
          <a:xfrm flipV="1">
            <a:off x="613525" y="3733623"/>
            <a:ext cx="2367" cy="3984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2" name="图片 211"/>
          <p:cNvPicPr>
            <a:picLocks noChangeAspect="1"/>
          </p:cNvPicPr>
          <p:nvPr/>
        </p:nvPicPr>
        <p:blipFill>
          <a:blip r:embed="rId9"/>
          <a:stretch>
            <a:fillRect/>
          </a:stretch>
        </p:blipFill>
        <p:spPr>
          <a:xfrm>
            <a:off x="371552" y="3436300"/>
            <a:ext cx="488680" cy="297323"/>
          </a:xfrm>
          <a:prstGeom prst="rect">
            <a:avLst/>
          </a:prstGeom>
        </p:spPr>
      </p:pic>
      <p:pic>
        <p:nvPicPr>
          <p:cNvPr id="213" name="图片 212"/>
          <p:cNvPicPr>
            <a:picLocks noChangeAspect="1"/>
          </p:cNvPicPr>
          <p:nvPr/>
        </p:nvPicPr>
        <p:blipFill>
          <a:blip r:embed="rId10"/>
          <a:stretch>
            <a:fillRect/>
          </a:stretch>
        </p:blipFill>
        <p:spPr>
          <a:xfrm>
            <a:off x="1132732" y="3417908"/>
            <a:ext cx="509894" cy="322586"/>
          </a:xfrm>
          <a:prstGeom prst="rect">
            <a:avLst/>
          </a:prstGeom>
        </p:spPr>
      </p:pic>
      <p:pic>
        <p:nvPicPr>
          <p:cNvPr id="214" name="图片 213"/>
          <p:cNvPicPr>
            <a:picLocks noChangeAspect="1"/>
          </p:cNvPicPr>
          <p:nvPr/>
        </p:nvPicPr>
        <p:blipFill>
          <a:blip r:embed="rId11"/>
          <a:stretch>
            <a:fillRect/>
          </a:stretch>
        </p:blipFill>
        <p:spPr>
          <a:xfrm>
            <a:off x="1878848" y="3443848"/>
            <a:ext cx="556665" cy="302189"/>
          </a:xfrm>
          <a:prstGeom prst="rect">
            <a:avLst/>
          </a:prstGeom>
        </p:spPr>
      </p:pic>
      <p:sp>
        <p:nvSpPr>
          <p:cNvPr id="218" name="文本框 217"/>
          <p:cNvSpPr txBox="1"/>
          <p:nvPr/>
        </p:nvSpPr>
        <p:spPr>
          <a:xfrm flipH="1">
            <a:off x="6166362" y="3596216"/>
            <a:ext cx="5547858" cy="70788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  Given the current trajectory </a:t>
            </a:r>
            <a:r>
              <a:rPr kumimoji="0" lang="en-US" altLang="zh-CN" sz="2000" b="0" i="1" u="none" strike="noStrike" kern="1200" cap="none" spc="0" normalizeH="0" baseline="0" noProof="0" dirty="0">
                <a:ln>
                  <a:noFill/>
                </a:ln>
                <a:solidFill>
                  <a:srgbClr val="002060"/>
                </a:solidFill>
                <a:effectLst/>
                <a:uLnTx/>
                <a:uFillTx/>
                <a:latin typeface="Cambria Math" panose="02040503050406030204" pitchFamily="18" charset="0"/>
                <a:ea typeface="微软雅黑" panose="020B0503020204020204" pitchFamily="34" charset="-122"/>
                <a:cs typeface="+mn-cs"/>
              </a:rPr>
              <a:t>p</a:t>
            </a: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 we attend it to each of the other historical trajectories as</a:t>
            </a:r>
            <a:endPar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86" name="圆角矩形 23"/>
          <p:cNvSpPr/>
          <p:nvPr/>
        </p:nvSpPr>
        <p:spPr>
          <a:xfrm rot="10800000" flipV="1">
            <a:off x="5772304" y="2976682"/>
            <a:ext cx="305156"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87" name="文本框 186"/>
          <p:cNvSpPr txBox="1"/>
          <p:nvPr/>
        </p:nvSpPr>
        <p:spPr>
          <a:xfrm>
            <a:off x="6243040" y="2903835"/>
            <a:ext cx="390491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Inter-Trajectory Attention</a:t>
            </a:r>
          </a:p>
        </p:txBody>
      </p:sp>
      <mc:AlternateContent xmlns:mc="http://schemas.openxmlformats.org/markup-compatibility/2006" xmlns:a14="http://schemas.microsoft.com/office/drawing/2010/main">
        <mc:Choice Requires="a14">
          <p:sp>
            <p:nvSpPr>
              <p:cNvPr id="3" name="文本框 2"/>
              <p:cNvSpPr txBox="1"/>
              <p:nvPr/>
            </p:nvSpPr>
            <p:spPr>
              <a:xfrm>
                <a:off x="6166362" y="5474831"/>
                <a:ext cx="5319458" cy="7342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where </a:t>
                </a:r>
                <a14:m>
                  <m:oMath xmlns:m="http://schemas.openxmlformats.org/officeDocument/2006/math">
                    <m:sSup>
                      <m:sSupPr>
                        <m:ctrlP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ctrlPr>
                      </m:sSupPr>
                      <m:e>
                        <m: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𝑝</m:t>
                        </m:r>
                      </m:e>
                      <m:sup>
                        <m: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𝑢</m:t>
                        </m:r>
                      </m:sup>
                    </m:sSup>
                  </m:oMath>
                </a14:m>
                <a:r>
                  <a:rPr kumimoji="0" lang="en-US" altLang="zh-CN" sz="2000" b="0"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mn-cs"/>
                  </a:rPr>
                  <a:t> </a:t>
                </a:r>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denotes the set of historical trajectories generated by </a:t>
                </a:r>
                <a14:m>
                  <m:oMath xmlns:m="http://schemas.openxmlformats.org/officeDocument/2006/math">
                    <m: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𝑢</m:t>
                    </m:r>
                  </m:oMath>
                </a14:m>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a:t>
                </a:r>
                <a:endParaRPr kumimoji="0" lang="zh-CN" altLang="en-US" sz="2000" b="0" i="0" u="none" strike="noStrike" kern="1200" cap="none" spc="0" normalizeH="0" baseline="0" noProof="0" dirty="0">
                  <a:ln>
                    <a:noFill/>
                  </a:ln>
                  <a:solidFill>
                    <a:srgbClr val="002060"/>
                  </a:solidFill>
                  <a:effectLst/>
                  <a:uLnTx/>
                  <a:uFillTx/>
                  <a:latin typeface="Microsoft YaHei" charset="-122"/>
                  <a:ea typeface="Microsoft YaHei" charset="-122"/>
                  <a:cs typeface="+mn-cs"/>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6166485" y="5455285"/>
                <a:ext cx="5319395" cy="859790"/>
              </a:xfrm>
              <a:prstGeom prst="rect">
                <a:avLst/>
              </a:prstGeom>
              <a:blipFill rotWithShape="1">
                <a:blip r:embed="rId12"/>
                <a:stretch>
                  <a:fillRect l="-1261" t="-4132" b="-9917"/>
                </a:stretch>
              </a:blipFill>
            </p:spPr>
            <p:txBody>
              <a:bodyPr/>
              <a:lstStyle/>
              <a:p>
                <a:r>
                  <a:rPr lang="zh-CN" altLang="en-US">
                    <a:noFill/>
                  </a:rPr>
                  <a:t> </a:t>
                </a:r>
                <a:endParaRPr lang="zh-CN" altLang="en-US">
                  <a:noFill/>
                </a:endParaRPr>
              </a:p>
            </p:txBody>
          </p:sp>
        </mc:Fallback>
      </mc:AlternateContent>
      <p:sp>
        <p:nvSpPr>
          <p:cNvPr id="91" name="矩形 90"/>
          <p:cNvSpPr/>
          <p:nvPr/>
        </p:nvSpPr>
        <p:spPr>
          <a:xfrm>
            <a:off x="75823" y="3189514"/>
            <a:ext cx="2695415" cy="293914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92" name="矩形 91"/>
          <p:cNvSpPr/>
          <p:nvPr/>
        </p:nvSpPr>
        <p:spPr>
          <a:xfrm>
            <a:off x="1244865" y="1730183"/>
            <a:ext cx="3482988" cy="105457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93" name="圆角矩形 23"/>
          <p:cNvSpPr/>
          <p:nvPr/>
        </p:nvSpPr>
        <p:spPr>
          <a:xfrm rot="10800000" flipV="1">
            <a:off x="5777663" y="887302"/>
            <a:ext cx="305156"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6" name="文本框 95"/>
          <p:cNvSpPr txBox="1"/>
          <p:nvPr/>
        </p:nvSpPr>
        <p:spPr>
          <a:xfrm>
            <a:off x="6248399" y="814455"/>
            <a:ext cx="37660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User History Trajectories</a:t>
            </a:r>
          </a:p>
        </p:txBody>
      </p:sp>
      <mc:AlternateContent xmlns:mc="http://schemas.openxmlformats.org/markup-compatibility/2006" xmlns:a14="http://schemas.microsoft.com/office/drawing/2010/main">
        <mc:Choice Requires="a14">
          <p:sp>
            <p:nvSpPr>
              <p:cNvPr id="107" name="文本框 106"/>
              <p:cNvSpPr txBox="1"/>
              <p:nvPr/>
            </p:nvSpPr>
            <p:spPr>
              <a:xfrm flipH="1">
                <a:off x="6166362" y="1231037"/>
                <a:ext cx="5654086" cy="7342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   For every historical trajectory </a:t>
                </a:r>
                <a14:m>
                  <m:oMath xmlns:m="http://schemas.openxmlformats.org/officeDocument/2006/math">
                    <m:sSup>
                      <m:sSupPr>
                        <m:ctrlP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ctrlPr>
                      </m:sSupPr>
                      <m:e>
                        <m: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𝑝</m:t>
                        </m:r>
                      </m:e>
                      <m:sup>
                        <m: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m:t>
                        </m:r>
                      </m:sup>
                    </m:sSup>
                  </m:oMath>
                </a14:m>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 of a user, we have:</a:t>
                </a:r>
                <a:endParaRPr kumimoji="0" lang="zh-CN" altLang="en-US" sz="2000" b="0" i="0" u="none" strike="noStrike" kern="1200" cap="none" spc="0" normalizeH="0" baseline="0" noProof="0" dirty="0">
                  <a:ln>
                    <a:noFill/>
                  </a:ln>
                  <a:solidFill>
                    <a:srgbClr val="002060"/>
                  </a:solidFill>
                  <a:effectLst/>
                  <a:uLnTx/>
                  <a:uFillTx/>
                  <a:latin typeface="Microsoft YaHei" charset="-122"/>
                  <a:ea typeface="Microsoft YaHei" charset="-122"/>
                  <a:cs typeface="+mn-cs"/>
                </a:endParaRPr>
              </a:p>
            </p:txBody>
          </p:sp>
        </mc:Choice>
        <mc:Fallback xmlns="">
          <p:sp>
            <p:nvSpPr>
              <p:cNvPr id="107" name="文本框 106"/>
              <p:cNvSpPr txBox="1">
                <a:spLocks noRot="1" noChangeAspect="1" noMove="1" noResize="1" noEditPoints="1" noAdjustHandles="1" noChangeArrowheads="1" noChangeShapeType="1" noTextEdit="1"/>
              </p:cNvSpPr>
              <p:nvPr/>
            </p:nvSpPr>
            <p:spPr>
              <a:xfrm flipH="1">
                <a:off x="6166362" y="1231037"/>
                <a:ext cx="5654086" cy="734240"/>
              </a:xfrm>
              <a:prstGeom prst="rect">
                <a:avLst/>
              </a:prstGeom>
              <a:blipFill rotWithShape="1">
                <a:blip r:embed="rId13"/>
                <a:stretch>
                  <a:fillRect l="-1187" t="-5000" b="-10833"/>
                </a:stretch>
              </a:blipFill>
            </p:spPr>
            <p:txBody>
              <a:bodyPr/>
              <a:lstStyle/>
              <a:p>
                <a:r>
                  <a:rPr lang="zh-CN" altLang="en-US">
                    <a:noFill/>
                  </a:rPr>
                  <a:t> </a:t>
                </a:r>
                <a:endParaRPr lang="zh-CN" altLang="en-US">
                  <a:noFill/>
                </a:endParaRPr>
              </a:p>
            </p:txBody>
          </p:sp>
        </mc:Fallback>
      </mc:AlternateContent>
      <p:pic>
        <p:nvPicPr>
          <p:cNvPr id="8" name="图片 7" descr="图片包含 物体&#10;&#10;描述已自动生成"/>
          <p:cNvPicPr>
            <a:picLocks noChangeAspect="1"/>
          </p:cNvPicPr>
          <p:nvPr/>
        </p:nvPicPr>
        <p:blipFill>
          <a:blip r:embed="rId14"/>
          <a:stretch>
            <a:fillRect/>
          </a:stretch>
        </p:blipFill>
        <p:spPr>
          <a:xfrm>
            <a:off x="7066850" y="1999852"/>
            <a:ext cx="3081105" cy="726344"/>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p:bldP spid="186" grpId="0" animBg="1"/>
      <p:bldP spid="187" grpId="0"/>
      <p:bldP spid="3" grpId="0" bldLvl="0" animBg="1"/>
      <p:bldP spid="93" grpId="0" animBg="1"/>
      <p:bldP spid="96" grpId="0"/>
      <p:bldP spid="10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nvPr>
        </p:nvSpPr>
        <p:spPr/>
        <p:txBody>
          <a:bodyPr/>
          <a:lstStyle/>
          <a:p>
            <a:r>
              <a:rPr lang="en-US" altLang="zh-CN" dirty="0"/>
              <a:t>NASR: Observed Cost</a:t>
            </a:r>
            <a:endParaRPr lang="zh-CN" altLang="en-US" dirty="0"/>
          </a:p>
        </p:txBody>
      </p:sp>
      <p:pic>
        <p:nvPicPr>
          <p:cNvPr id="43" name="图片 42"/>
          <p:cNvPicPr>
            <a:picLocks noChangeAspect="1"/>
          </p:cNvPicPr>
          <p:nvPr/>
        </p:nvPicPr>
        <p:blipFill>
          <a:blip r:embed="rId4"/>
          <a:stretch>
            <a:fillRect/>
          </a:stretch>
        </p:blipFill>
        <p:spPr>
          <a:xfrm>
            <a:off x="2744842" y="1301371"/>
            <a:ext cx="671011" cy="428812"/>
          </a:xfrm>
          <a:prstGeom prst="rect">
            <a:avLst/>
          </a:prstGeom>
        </p:spPr>
      </p:pic>
      <p:sp>
        <p:nvSpPr>
          <p:cNvPr id="78" name="矩形: 圆角 77"/>
          <p:cNvSpPr/>
          <p:nvPr/>
        </p:nvSpPr>
        <p:spPr>
          <a:xfrm>
            <a:off x="2902866" y="4106121"/>
            <a:ext cx="378803" cy="861702"/>
          </a:xfrm>
          <a:prstGeom prst="roundRect">
            <a:avLst/>
          </a:prstGeom>
          <a:solidFill>
            <a:schemeClr val="accent6">
              <a:lumMod val="20000"/>
              <a:lumOff val="8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GRU</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sp>
        <p:nvSpPr>
          <p:cNvPr id="79" name="矩形: 圆角 78"/>
          <p:cNvSpPr/>
          <p:nvPr/>
        </p:nvSpPr>
        <p:spPr>
          <a:xfrm>
            <a:off x="3524189" y="4106121"/>
            <a:ext cx="378803" cy="861702"/>
          </a:xfrm>
          <a:prstGeom prst="roundRect">
            <a:avLst/>
          </a:prstGeom>
          <a:solidFill>
            <a:schemeClr val="accent6">
              <a:lumMod val="20000"/>
              <a:lumOff val="8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GRU</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sp>
        <p:nvSpPr>
          <p:cNvPr id="80" name="矩形: 圆角 79"/>
          <p:cNvSpPr/>
          <p:nvPr/>
        </p:nvSpPr>
        <p:spPr>
          <a:xfrm>
            <a:off x="4145512" y="4106121"/>
            <a:ext cx="378803" cy="861702"/>
          </a:xfrm>
          <a:prstGeom prst="roundRect">
            <a:avLst/>
          </a:prstGeom>
          <a:solidFill>
            <a:schemeClr val="accent6">
              <a:lumMod val="20000"/>
              <a:lumOff val="8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GRU</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sp>
        <p:nvSpPr>
          <p:cNvPr id="81" name="矩形: 圆角 80"/>
          <p:cNvSpPr/>
          <p:nvPr/>
        </p:nvSpPr>
        <p:spPr>
          <a:xfrm>
            <a:off x="4766835" y="4106121"/>
            <a:ext cx="378803" cy="861702"/>
          </a:xfrm>
          <a:prstGeom prst="roundRect">
            <a:avLst/>
          </a:prstGeom>
          <a:solidFill>
            <a:schemeClr val="accent6">
              <a:lumMod val="20000"/>
              <a:lumOff val="8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GRU</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cxnSp>
        <p:nvCxnSpPr>
          <p:cNvPr id="82" name="直接箭头连接符 81"/>
          <p:cNvCxnSpPr>
            <a:stCxn id="78" idx="3"/>
            <a:endCxn id="79" idx="1"/>
          </p:cNvCxnSpPr>
          <p:nvPr/>
        </p:nvCxnSpPr>
        <p:spPr>
          <a:xfrm>
            <a:off x="3281669" y="4536972"/>
            <a:ext cx="2425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a:stCxn id="79" idx="3"/>
            <a:endCxn id="80" idx="1"/>
          </p:cNvCxnSpPr>
          <p:nvPr/>
        </p:nvCxnSpPr>
        <p:spPr>
          <a:xfrm>
            <a:off x="3902992" y="4536972"/>
            <a:ext cx="2425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80" idx="3"/>
            <a:endCxn id="81" idx="1"/>
          </p:cNvCxnSpPr>
          <p:nvPr/>
        </p:nvCxnSpPr>
        <p:spPr>
          <a:xfrm>
            <a:off x="4524315" y="4536972"/>
            <a:ext cx="2425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81" idx="2"/>
          </p:cNvCxnSpPr>
          <p:nvPr/>
        </p:nvCxnSpPr>
        <p:spPr>
          <a:xfrm flipV="1">
            <a:off x="4956237" y="3790802"/>
            <a:ext cx="5136" cy="320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stCxn id="80" idx="2"/>
          </p:cNvCxnSpPr>
          <p:nvPr/>
        </p:nvCxnSpPr>
        <p:spPr>
          <a:xfrm flipH="1" flipV="1">
            <a:off x="4334913" y="3790802"/>
            <a:ext cx="1" cy="320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79" idx="2"/>
          </p:cNvCxnSpPr>
          <p:nvPr/>
        </p:nvCxnSpPr>
        <p:spPr>
          <a:xfrm flipH="1" flipV="1">
            <a:off x="3713590" y="3790802"/>
            <a:ext cx="1" cy="320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stCxn id="78" idx="2"/>
          </p:cNvCxnSpPr>
          <p:nvPr/>
        </p:nvCxnSpPr>
        <p:spPr>
          <a:xfrm flipH="1" flipV="1">
            <a:off x="3092267" y="3790802"/>
            <a:ext cx="1" cy="320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矩形: 圆角 88"/>
          <p:cNvSpPr/>
          <p:nvPr/>
        </p:nvSpPr>
        <p:spPr>
          <a:xfrm>
            <a:off x="2902866" y="3327775"/>
            <a:ext cx="2316574" cy="447859"/>
          </a:xfrm>
          <a:prstGeom prst="roundRect">
            <a:avLst/>
          </a:prstGeom>
          <a:solidFill>
            <a:schemeClr val="accent4">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Intra-trajectory ATT</a:t>
            </a:r>
          </a:p>
        </p:txBody>
      </p:sp>
      <p:cxnSp>
        <p:nvCxnSpPr>
          <p:cNvPr id="90" name="直接箭头连接符 89"/>
          <p:cNvCxnSpPr>
            <a:stCxn id="89" idx="0"/>
          </p:cNvCxnSpPr>
          <p:nvPr/>
        </p:nvCxnSpPr>
        <p:spPr>
          <a:xfrm flipH="1" flipV="1">
            <a:off x="3852367" y="2363024"/>
            <a:ext cx="208786" cy="9647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圆角 93"/>
          <p:cNvSpPr/>
          <p:nvPr/>
        </p:nvSpPr>
        <p:spPr>
          <a:xfrm>
            <a:off x="1665028" y="1965233"/>
            <a:ext cx="2840448" cy="441087"/>
          </a:xfrm>
          <a:prstGeom prst="roundRect">
            <a:avLst/>
          </a:prstGeom>
          <a:solidFill>
            <a:schemeClr val="accent2">
              <a:lumMod val="20000"/>
              <a:lumOff val="80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Inter-trajectory ATT</a:t>
            </a:r>
          </a:p>
        </p:txBody>
      </p:sp>
      <p:cxnSp>
        <p:nvCxnSpPr>
          <p:cNvPr id="95" name="直接箭头连接符 94"/>
          <p:cNvCxnSpPr>
            <a:stCxn id="214" idx="0"/>
          </p:cNvCxnSpPr>
          <p:nvPr/>
        </p:nvCxnSpPr>
        <p:spPr>
          <a:xfrm flipV="1">
            <a:off x="2157181" y="2399960"/>
            <a:ext cx="754889" cy="10438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2710077" y="5760155"/>
            <a:ext cx="2701925" cy="36830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LinBiolinumTI"/>
                <a:ea typeface="DengXian" panose="02010600030101010101" pitchFamily="2" charset="-122"/>
                <a:cs typeface="+mn-cs"/>
              </a:rPr>
              <a:t>Current Sub-Trajectory</a:t>
            </a:r>
          </a:p>
        </p:txBody>
      </p:sp>
      <p:sp>
        <p:nvSpPr>
          <p:cNvPr id="98" name="矩形 97"/>
          <p:cNvSpPr/>
          <p:nvPr/>
        </p:nvSpPr>
        <p:spPr>
          <a:xfrm>
            <a:off x="6523" y="5617791"/>
            <a:ext cx="2607310" cy="33718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LinBiolinumTI"/>
                <a:ea typeface="DengXian" panose="02010600030101010101" pitchFamily="2" charset="-122"/>
                <a:cs typeface="+mn-cs"/>
              </a:rPr>
              <a:t>User History Trajectories</a:t>
            </a:r>
          </a:p>
        </p:txBody>
      </p:sp>
      <p:grpSp>
        <p:nvGrpSpPr>
          <p:cNvPr id="99" name="组合 98"/>
          <p:cNvGrpSpPr/>
          <p:nvPr/>
        </p:nvGrpSpPr>
        <p:grpSpPr>
          <a:xfrm>
            <a:off x="3078950" y="4961692"/>
            <a:ext cx="1869106" cy="320282"/>
            <a:chOff x="3408361" y="5059129"/>
            <a:chExt cx="1869106" cy="331154"/>
          </a:xfrm>
        </p:grpSpPr>
        <p:cxnSp>
          <p:nvCxnSpPr>
            <p:cNvPr id="100" name="直接箭头连接符 99"/>
            <p:cNvCxnSpPr/>
            <p:nvPr/>
          </p:nvCxnSpPr>
          <p:spPr>
            <a:xfrm flipV="1">
              <a:off x="5272331" y="5059129"/>
              <a:ext cx="5136" cy="3311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flipH="1" flipV="1">
              <a:off x="4651007" y="5059129"/>
              <a:ext cx="1" cy="3311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flipV="1">
              <a:off x="4029684" y="5059129"/>
              <a:ext cx="1" cy="3311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flipH="1" flipV="1">
              <a:off x="3408361" y="5059129"/>
              <a:ext cx="1" cy="3311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04" name="图片 103"/>
          <p:cNvPicPr>
            <a:picLocks noChangeAspect="1"/>
          </p:cNvPicPr>
          <p:nvPr/>
        </p:nvPicPr>
        <p:blipFill>
          <a:blip r:embed="rId5"/>
          <a:stretch>
            <a:fillRect/>
          </a:stretch>
        </p:blipFill>
        <p:spPr>
          <a:xfrm>
            <a:off x="4815152" y="5331800"/>
            <a:ext cx="450445" cy="286063"/>
          </a:xfrm>
          <a:prstGeom prst="rect">
            <a:avLst/>
          </a:prstGeom>
        </p:spPr>
      </p:pic>
      <p:sp>
        <p:nvSpPr>
          <p:cNvPr id="105" name="箭头: 右 104"/>
          <p:cNvSpPr/>
          <p:nvPr/>
        </p:nvSpPr>
        <p:spPr>
          <a:xfrm rot="16200000">
            <a:off x="2833920" y="1669896"/>
            <a:ext cx="295829" cy="303895"/>
          </a:xfrm>
          <a:prstGeom prst="rightArrow">
            <a:avLst>
              <a:gd name="adj1" fmla="val 34829"/>
              <a:gd name="adj2" fmla="val 76971"/>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pic>
        <p:nvPicPr>
          <p:cNvPr id="127" name="图片 126"/>
          <p:cNvPicPr>
            <a:picLocks noChangeAspect="1"/>
          </p:cNvPicPr>
          <p:nvPr/>
        </p:nvPicPr>
        <p:blipFill>
          <a:blip r:embed="rId6"/>
          <a:stretch>
            <a:fillRect/>
          </a:stretch>
        </p:blipFill>
        <p:spPr>
          <a:xfrm>
            <a:off x="2893497" y="5354780"/>
            <a:ext cx="397540" cy="213905"/>
          </a:xfrm>
          <a:prstGeom prst="rect">
            <a:avLst/>
          </a:prstGeom>
        </p:spPr>
      </p:pic>
      <p:pic>
        <p:nvPicPr>
          <p:cNvPr id="128" name="图片 127"/>
          <p:cNvPicPr>
            <a:picLocks noChangeAspect="1"/>
          </p:cNvPicPr>
          <p:nvPr/>
        </p:nvPicPr>
        <p:blipFill>
          <a:blip r:embed="rId7"/>
          <a:stretch>
            <a:fillRect/>
          </a:stretch>
        </p:blipFill>
        <p:spPr>
          <a:xfrm>
            <a:off x="3524189" y="5361924"/>
            <a:ext cx="397539" cy="211133"/>
          </a:xfrm>
          <a:prstGeom prst="rect">
            <a:avLst/>
          </a:prstGeom>
        </p:spPr>
      </p:pic>
      <p:sp>
        <p:nvSpPr>
          <p:cNvPr id="129" name="矩形 128"/>
          <p:cNvSpPr/>
          <p:nvPr/>
        </p:nvSpPr>
        <p:spPr>
          <a:xfrm>
            <a:off x="4076727" y="5256622"/>
            <a:ext cx="50847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grpSp>
        <p:nvGrpSpPr>
          <p:cNvPr id="130" name="组合 129"/>
          <p:cNvGrpSpPr/>
          <p:nvPr/>
        </p:nvGrpSpPr>
        <p:grpSpPr>
          <a:xfrm>
            <a:off x="333773" y="4132094"/>
            <a:ext cx="559504" cy="1309689"/>
            <a:chOff x="806992" y="4755418"/>
            <a:chExt cx="559504" cy="1309689"/>
          </a:xfrm>
        </p:grpSpPr>
        <p:sp>
          <p:nvSpPr>
            <p:cNvPr id="131" name="矩形 130"/>
            <p:cNvSpPr/>
            <p:nvPr/>
          </p:nvSpPr>
          <p:spPr>
            <a:xfrm>
              <a:off x="806992" y="4755418"/>
              <a:ext cx="559504" cy="130968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grpSp>
          <p:nvGrpSpPr>
            <p:cNvPr id="132" name="组合 131"/>
            <p:cNvGrpSpPr/>
            <p:nvPr/>
          </p:nvGrpSpPr>
          <p:grpSpPr>
            <a:xfrm>
              <a:off x="888712" y="4856091"/>
              <a:ext cx="386151" cy="1077133"/>
              <a:chOff x="1562421" y="4849664"/>
              <a:chExt cx="386151" cy="1077133"/>
            </a:xfrm>
          </p:grpSpPr>
          <p:sp>
            <p:nvSpPr>
              <p:cNvPr id="133" name="椭圆 132"/>
              <p:cNvSpPr/>
              <p:nvPr/>
            </p:nvSpPr>
            <p:spPr>
              <a:xfrm>
                <a:off x="1627602" y="5588244"/>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34" name="椭圆 133"/>
              <p:cNvSpPr/>
              <p:nvPr/>
            </p:nvSpPr>
            <p:spPr>
              <a:xfrm>
                <a:off x="1562421" y="5092125"/>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35" name="椭圆 134"/>
              <p:cNvSpPr/>
              <p:nvPr/>
            </p:nvSpPr>
            <p:spPr>
              <a:xfrm>
                <a:off x="1835411" y="4849664"/>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36" name="连接符: 曲线 249"/>
              <p:cNvCxnSpPr>
                <a:stCxn id="133" idx="7"/>
                <a:endCxn id="138" idx="3"/>
              </p:cNvCxnSpPr>
              <p:nvPr/>
            </p:nvCxnSpPr>
            <p:spPr>
              <a:xfrm flipV="1">
                <a:off x="1679618" y="5360075"/>
                <a:ext cx="216938" cy="237074"/>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37" name="连接符: 曲线 167"/>
              <p:cNvCxnSpPr>
                <a:stCxn id="134" idx="7"/>
                <a:endCxn id="135" idx="3"/>
              </p:cNvCxnSpPr>
              <p:nvPr/>
            </p:nvCxnSpPr>
            <p:spPr>
              <a:xfrm flipV="1">
                <a:off x="1614437" y="4901569"/>
                <a:ext cx="229899" cy="199461"/>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38" name="椭圆 137"/>
              <p:cNvSpPr/>
              <p:nvPr/>
            </p:nvSpPr>
            <p:spPr>
              <a:xfrm>
                <a:off x="1887631" y="5308170"/>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39" name="连接符: 曲线 249"/>
              <p:cNvCxnSpPr>
                <a:stCxn id="138" idx="1"/>
                <a:endCxn id="134" idx="5"/>
              </p:cNvCxnSpPr>
              <p:nvPr/>
            </p:nvCxnSpPr>
            <p:spPr>
              <a:xfrm flipH="1" flipV="1">
                <a:off x="1614437" y="5144030"/>
                <a:ext cx="282119" cy="173045"/>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40" name="椭圆 139"/>
              <p:cNvSpPr/>
              <p:nvPr/>
            </p:nvSpPr>
            <p:spPr>
              <a:xfrm>
                <a:off x="1785718" y="5865987"/>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41" name="连接符: 曲线 249"/>
              <p:cNvCxnSpPr>
                <a:stCxn id="140" idx="1"/>
                <a:endCxn id="133" idx="4"/>
              </p:cNvCxnSpPr>
              <p:nvPr/>
            </p:nvCxnSpPr>
            <p:spPr>
              <a:xfrm flipH="1" flipV="1">
                <a:off x="1658073" y="5649054"/>
                <a:ext cx="136570" cy="225838"/>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grpSp>
      </p:grpSp>
      <p:grpSp>
        <p:nvGrpSpPr>
          <p:cNvPr id="142" name="组合 141"/>
          <p:cNvGrpSpPr/>
          <p:nvPr/>
        </p:nvGrpSpPr>
        <p:grpSpPr>
          <a:xfrm>
            <a:off x="1105523" y="4145255"/>
            <a:ext cx="559504" cy="1309689"/>
            <a:chOff x="1545115" y="4768579"/>
            <a:chExt cx="559504" cy="1309689"/>
          </a:xfrm>
        </p:grpSpPr>
        <p:sp>
          <p:nvSpPr>
            <p:cNvPr id="143" name="矩形 142"/>
            <p:cNvSpPr/>
            <p:nvPr/>
          </p:nvSpPr>
          <p:spPr>
            <a:xfrm>
              <a:off x="1545115" y="4768579"/>
              <a:ext cx="559504" cy="130968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grpSp>
          <p:nvGrpSpPr>
            <p:cNvPr id="144" name="组合 143"/>
            <p:cNvGrpSpPr/>
            <p:nvPr/>
          </p:nvGrpSpPr>
          <p:grpSpPr>
            <a:xfrm>
              <a:off x="1684457" y="4861106"/>
              <a:ext cx="287232" cy="1072118"/>
              <a:chOff x="1618288" y="4854679"/>
              <a:chExt cx="287232" cy="1072118"/>
            </a:xfrm>
          </p:grpSpPr>
          <p:sp>
            <p:nvSpPr>
              <p:cNvPr id="145" name="椭圆 144"/>
              <p:cNvSpPr/>
              <p:nvPr/>
            </p:nvSpPr>
            <p:spPr>
              <a:xfrm>
                <a:off x="1627602" y="5588244"/>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46" name="椭圆 145"/>
              <p:cNvSpPr/>
              <p:nvPr/>
            </p:nvSpPr>
            <p:spPr>
              <a:xfrm>
                <a:off x="1844579" y="5086333"/>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47" name="椭圆 146"/>
              <p:cNvSpPr/>
              <p:nvPr/>
            </p:nvSpPr>
            <p:spPr>
              <a:xfrm>
                <a:off x="1644818" y="4854679"/>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a:ea typeface="DengXian" panose="02010600030101010101" pitchFamily="2" charset="-122"/>
                  <a:cs typeface="+mn-cs"/>
                </a:endParaRPr>
              </a:p>
            </p:txBody>
          </p:sp>
          <p:cxnSp>
            <p:nvCxnSpPr>
              <p:cNvPr id="148" name="连接符: 曲线 249"/>
              <p:cNvCxnSpPr>
                <a:stCxn id="145" idx="0"/>
                <a:endCxn id="150" idx="4"/>
              </p:cNvCxnSpPr>
              <p:nvPr/>
            </p:nvCxnSpPr>
            <p:spPr>
              <a:xfrm flipH="1" flipV="1">
                <a:off x="1648759" y="5310144"/>
                <a:ext cx="9314" cy="278100"/>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49" name="连接符: 曲线 167"/>
              <p:cNvCxnSpPr>
                <a:stCxn id="146" idx="1"/>
                <a:endCxn id="147" idx="5"/>
              </p:cNvCxnSpPr>
              <p:nvPr/>
            </p:nvCxnSpPr>
            <p:spPr>
              <a:xfrm flipH="1" flipV="1">
                <a:off x="1696834" y="4906584"/>
                <a:ext cx="156670" cy="188654"/>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50" name="椭圆 149"/>
              <p:cNvSpPr/>
              <p:nvPr/>
            </p:nvSpPr>
            <p:spPr>
              <a:xfrm>
                <a:off x="1618288" y="5249334"/>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51" name="连接符: 曲线 249"/>
              <p:cNvCxnSpPr>
                <a:stCxn id="150" idx="7"/>
                <a:endCxn id="146" idx="3"/>
              </p:cNvCxnSpPr>
              <p:nvPr/>
            </p:nvCxnSpPr>
            <p:spPr>
              <a:xfrm flipV="1">
                <a:off x="1670304" y="5138238"/>
                <a:ext cx="183200" cy="120001"/>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52" name="椭圆 151"/>
              <p:cNvSpPr/>
              <p:nvPr/>
            </p:nvSpPr>
            <p:spPr>
              <a:xfrm>
                <a:off x="1785718" y="5865987"/>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53" name="连接符: 曲线 249"/>
              <p:cNvCxnSpPr>
                <a:stCxn id="152" idx="1"/>
                <a:endCxn id="145" idx="5"/>
              </p:cNvCxnSpPr>
              <p:nvPr/>
            </p:nvCxnSpPr>
            <p:spPr>
              <a:xfrm flipH="1" flipV="1">
                <a:off x="1679618" y="5640149"/>
                <a:ext cx="115025" cy="234743"/>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grpSp>
      </p:grpSp>
      <p:sp>
        <p:nvSpPr>
          <p:cNvPr id="154" name="矩形 153"/>
          <p:cNvSpPr/>
          <p:nvPr/>
        </p:nvSpPr>
        <p:spPr>
          <a:xfrm rot="16200000" flipH="1" flipV="1">
            <a:off x="2327740" y="4642592"/>
            <a:ext cx="68416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endParaRPr>
          </a:p>
        </p:txBody>
      </p:sp>
      <p:grpSp>
        <p:nvGrpSpPr>
          <p:cNvPr id="155" name="组合 154"/>
          <p:cNvGrpSpPr/>
          <p:nvPr/>
        </p:nvGrpSpPr>
        <p:grpSpPr>
          <a:xfrm>
            <a:off x="1877273" y="4145255"/>
            <a:ext cx="559504" cy="1309689"/>
            <a:chOff x="2350492" y="4768579"/>
            <a:chExt cx="559504" cy="1309689"/>
          </a:xfrm>
        </p:grpSpPr>
        <p:sp>
          <p:nvSpPr>
            <p:cNvPr id="156" name="矩形 155"/>
            <p:cNvSpPr/>
            <p:nvPr/>
          </p:nvSpPr>
          <p:spPr>
            <a:xfrm>
              <a:off x="2350492" y="4768579"/>
              <a:ext cx="559504" cy="130968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grpSp>
          <p:nvGrpSpPr>
            <p:cNvPr id="157" name="组合 156"/>
            <p:cNvGrpSpPr/>
            <p:nvPr/>
          </p:nvGrpSpPr>
          <p:grpSpPr>
            <a:xfrm>
              <a:off x="2424984" y="4908638"/>
              <a:ext cx="418012" cy="1054591"/>
              <a:chOff x="2871057" y="4793485"/>
              <a:chExt cx="418012" cy="1054591"/>
            </a:xfrm>
          </p:grpSpPr>
          <p:grpSp>
            <p:nvGrpSpPr>
              <p:cNvPr id="158" name="组合 157"/>
              <p:cNvGrpSpPr/>
              <p:nvPr/>
            </p:nvGrpSpPr>
            <p:grpSpPr>
              <a:xfrm>
                <a:off x="2871057" y="4793485"/>
                <a:ext cx="418012" cy="1054591"/>
                <a:chOff x="1563663" y="4987401"/>
                <a:chExt cx="418012" cy="1054591"/>
              </a:xfrm>
            </p:grpSpPr>
            <p:sp>
              <p:nvSpPr>
                <p:cNvPr id="161" name="椭圆 160"/>
                <p:cNvSpPr/>
                <p:nvPr/>
              </p:nvSpPr>
              <p:spPr>
                <a:xfrm>
                  <a:off x="1920734" y="5598056"/>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62" name="椭圆 161"/>
                <p:cNvSpPr/>
                <p:nvPr/>
              </p:nvSpPr>
              <p:spPr>
                <a:xfrm>
                  <a:off x="1853226" y="5069030"/>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63" name="椭圆 162"/>
                <p:cNvSpPr/>
                <p:nvPr/>
              </p:nvSpPr>
              <p:spPr>
                <a:xfrm>
                  <a:off x="1594134" y="4987401"/>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a:ea typeface="DengXian" panose="02010600030101010101" pitchFamily="2" charset="-122"/>
                    <a:cs typeface="+mn-cs"/>
                  </a:endParaRPr>
                </a:p>
              </p:txBody>
            </p:sp>
            <p:cxnSp>
              <p:nvCxnSpPr>
                <p:cNvPr id="164" name="连接符: 曲线 249"/>
                <p:cNvCxnSpPr>
                  <a:stCxn id="161" idx="0"/>
                  <a:endCxn id="166" idx="4"/>
                </p:cNvCxnSpPr>
                <p:nvPr/>
              </p:nvCxnSpPr>
              <p:spPr>
                <a:xfrm flipH="1" flipV="1">
                  <a:off x="1918102" y="5368980"/>
                  <a:ext cx="33103" cy="229076"/>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65" name="连接符: 曲线 167"/>
                <p:cNvCxnSpPr>
                  <a:stCxn id="162" idx="2"/>
                  <a:endCxn id="163" idx="6"/>
                </p:cNvCxnSpPr>
                <p:nvPr/>
              </p:nvCxnSpPr>
              <p:spPr>
                <a:xfrm flipH="1" flipV="1">
                  <a:off x="1655075" y="5017806"/>
                  <a:ext cx="198151" cy="81629"/>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66" name="椭圆 165"/>
                <p:cNvSpPr/>
                <p:nvPr/>
              </p:nvSpPr>
              <p:spPr>
                <a:xfrm>
                  <a:off x="1887631" y="5308170"/>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67" name="连接符: 曲线 249"/>
                <p:cNvCxnSpPr>
                  <a:stCxn id="166" idx="0"/>
                  <a:endCxn id="162" idx="4"/>
                </p:cNvCxnSpPr>
                <p:nvPr/>
              </p:nvCxnSpPr>
              <p:spPr>
                <a:xfrm flipH="1" flipV="1">
                  <a:off x="1883697" y="5129840"/>
                  <a:ext cx="34405" cy="178330"/>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68" name="椭圆 167"/>
                <p:cNvSpPr/>
                <p:nvPr/>
              </p:nvSpPr>
              <p:spPr>
                <a:xfrm>
                  <a:off x="1563663" y="5981182"/>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69" name="连接符: 曲线 249"/>
                <p:cNvCxnSpPr>
                  <a:stCxn id="168" idx="6"/>
                  <a:endCxn id="159" idx="3"/>
                </p:cNvCxnSpPr>
                <p:nvPr/>
              </p:nvCxnSpPr>
              <p:spPr>
                <a:xfrm flipV="1">
                  <a:off x="1624604" y="5902033"/>
                  <a:ext cx="183437" cy="109554"/>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grpSp>
          <p:sp>
            <p:nvSpPr>
              <p:cNvPr id="159" name="椭圆 158"/>
              <p:cNvSpPr/>
              <p:nvPr/>
            </p:nvSpPr>
            <p:spPr>
              <a:xfrm>
                <a:off x="3106510" y="5656212"/>
                <a:ext cx="60941" cy="6081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60" name="连接符: 曲线 249"/>
              <p:cNvCxnSpPr>
                <a:stCxn id="159" idx="7"/>
                <a:endCxn id="161" idx="4"/>
              </p:cNvCxnSpPr>
              <p:nvPr/>
            </p:nvCxnSpPr>
            <p:spPr>
              <a:xfrm flipV="1">
                <a:off x="3158526" y="5464950"/>
                <a:ext cx="100073" cy="200167"/>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grpSp>
      </p:grpSp>
      <p:cxnSp>
        <p:nvCxnSpPr>
          <p:cNvPr id="170" name="直接箭头连接符 169"/>
          <p:cNvCxnSpPr>
            <a:stCxn id="213" idx="0"/>
          </p:cNvCxnSpPr>
          <p:nvPr/>
        </p:nvCxnSpPr>
        <p:spPr>
          <a:xfrm flipV="1">
            <a:off x="1387679" y="2414386"/>
            <a:ext cx="1053919" cy="10035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212" idx="0"/>
          </p:cNvCxnSpPr>
          <p:nvPr/>
        </p:nvCxnSpPr>
        <p:spPr>
          <a:xfrm flipV="1">
            <a:off x="615892" y="2401064"/>
            <a:ext cx="1229595" cy="10352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接箭头连接符 171"/>
          <p:cNvCxnSpPr>
            <a:stCxn id="156" idx="0"/>
            <a:endCxn id="214" idx="2"/>
          </p:cNvCxnSpPr>
          <p:nvPr/>
        </p:nvCxnSpPr>
        <p:spPr>
          <a:xfrm flipV="1">
            <a:off x="2157025" y="3746037"/>
            <a:ext cx="156" cy="3992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a:stCxn id="143" idx="0"/>
            <a:endCxn id="213" idx="2"/>
          </p:cNvCxnSpPr>
          <p:nvPr/>
        </p:nvCxnSpPr>
        <p:spPr>
          <a:xfrm flipV="1">
            <a:off x="1385275" y="3740494"/>
            <a:ext cx="2404" cy="404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接箭头连接符 173"/>
          <p:cNvCxnSpPr>
            <a:stCxn id="131" idx="0"/>
            <a:endCxn id="212" idx="2"/>
          </p:cNvCxnSpPr>
          <p:nvPr/>
        </p:nvCxnSpPr>
        <p:spPr>
          <a:xfrm flipV="1">
            <a:off x="613525" y="3733623"/>
            <a:ext cx="2367" cy="3984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2" name="图片 211"/>
          <p:cNvPicPr>
            <a:picLocks noChangeAspect="1"/>
          </p:cNvPicPr>
          <p:nvPr/>
        </p:nvPicPr>
        <p:blipFill>
          <a:blip r:embed="rId8"/>
          <a:stretch>
            <a:fillRect/>
          </a:stretch>
        </p:blipFill>
        <p:spPr>
          <a:xfrm>
            <a:off x="371552" y="3436300"/>
            <a:ext cx="488680" cy="297323"/>
          </a:xfrm>
          <a:prstGeom prst="rect">
            <a:avLst/>
          </a:prstGeom>
        </p:spPr>
      </p:pic>
      <p:pic>
        <p:nvPicPr>
          <p:cNvPr id="213" name="图片 212"/>
          <p:cNvPicPr>
            <a:picLocks noChangeAspect="1"/>
          </p:cNvPicPr>
          <p:nvPr/>
        </p:nvPicPr>
        <p:blipFill>
          <a:blip r:embed="rId9"/>
          <a:stretch>
            <a:fillRect/>
          </a:stretch>
        </p:blipFill>
        <p:spPr>
          <a:xfrm>
            <a:off x="1132732" y="3417908"/>
            <a:ext cx="509894" cy="322586"/>
          </a:xfrm>
          <a:prstGeom prst="rect">
            <a:avLst/>
          </a:prstGeom>
        </p:spPr>
      </p:pic>
      <p:pic>
        <p:nvPicPr>
          <p:cNvPr id="214" name="图片 213"/>
          <p:cNvPicPr>
            <a:picLocks noChangeAspect="1"/>
          </p:cNvPicPr>
          <p:nvPr/>
        </p:nvPicPr>
        <p:blipFill>
          <a:blip r:embed="rId10"/>
          <a:stretch>
            <a:fillRect/>
          </a:stretch>
        </p:blipFill>
        <p:spPr>
          <a:xfrm>
            <a:off x="1878848" y="3443848"/>
            <a:ext cx="556665" cy="302189"/>
          </a:xfrm>
          <a:prstGeom prst="rect">
            <a:avLst/>
          </a:prstGeom>
        </p:spPr>
      </p:pic>
      <p:sp>
        <p:nvSpPr>
          <p:cNvPr id="186" name="圆角矩形 23"/>
          <p:cNvSpPr/>
          <p:nvPr/>
        </p:nvSpPr>
        <p:spPr>
          <a:xfrm rot="10800000" flipV="1">
            <a:off x="5804754" y="4095211"/>
            <a:ext cx="305156"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87" name="文本框 186"/>
          <p:cNvSpPr txBox="1"/>
          <p:nvPr/>
        </p:nvSpPr>
        <p:spPr>
          <a:xfrm>
            <a:off x="6275490" y="4022364"/>
            <a:ext cx="464357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Observable Cost Computation</a:t>
            </a:r>
          </a:p>
        </p:txBody>
      </p:sp>
      <p:sp>
        <p:nvSpPr>
          <p:cNvPr id="92" name="矩形 91"/>
          <p:cNvSpPr/>
          <p:nvPr/>
        </p:nvSpPr>
        <p:spPr>
          <a:xfrm>
            <a:off x="2486454" y="1195577"/>
            <a:ext cx="1051035" cy="58300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93" name="圆角矩形 23"/>
          <p:cNvSpPr/>
          <p:nvPr/>
        </p:nvSpPr>
        <p:spPr>
          <a:xfrm rot="10800000" flipV="1">
            <a:off x="5777663" y="887302"/>
            <a:ext cx="305156"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6" name="文本框 95"/>
          <p:cNvSpPr txBox="1"/>
          <p:nvPr/>
        </p:nvSpPr>
        <p:spPr>
          <a:xfrm>
            <a:off x="6275490" y="814455"/>
            <a:ext cx="40442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Road Network Constraints</a:t>
            </a:r>
          </a:p>
        </p:txBody>
      </p:sp>
      <p:pic>
        <p:nvPicPr>
          <p:cNvPr id="6" name="图片 5"/>
          <p:cNvPicPr>
            <a:picLocks noChangeAspect="1"/>
          </p:cNvPicPr>
          <p:nvPr/>
        </p:nvPicPr>
        <p:blipFill>
          <a:blip r:embed="rId11"/>
          <a:stretch>
            <a:fillRect/>
          </a:stretch>
        </p:blipFill>
        <p:spPr>
          <a:xfrm>
            <a:off x="6512356" y="2203303"/>
            <a:ext cx="5033960" cy="1039221"/>
          </a:xfrm>
          <a:prstGeom prst="rect">
            <a:avLst/>
          </a:prstGeom>
        </p:spPr>
      </p:pic>
      <p:pic>
        <p:nvPicPr>
          <p:cNvPr id="9" name="图片 8" descr="图片包含 物体&#10;&#10;描述已自动生成"/>
          <p:cNvPicPr>
            <a:picLocks noChangeAspect="1"/>
          </p:cNvPicPr>
          <p:nvPr/>
        </p:nvPicPr>
        <p:blipFill>
          <a:blip r:embed="rId12"/>
          <a:stretch>
            <a:fillRect/>
          </a:stretch>
        </p:blipFill>
        <p:spPr>
          <a:xfrm>
            <a:off x="6552080" y="4526565"/>
            <a:ext cx="4801720" cy="984154"/>
          </a:xfrm>
          <a:prstGeom prst="rect">
            <a:avLst/>
          </a:prstGeom>
        </p:spPr>
      </p:pic>
      <p:sp>
        <p:nvSpPr>
          <p:cNvPr id="106" name="圆角矩形 23"/>
          <p:cNvSpPr/>
          <p:nvPr/>
        </p:nvSpPr>
        <p:spPr>
          <a:xfrm rot="10800000" flipV="1">
            <a:off x="5777663" y="5484059"/>
            <a:ext cx="305156"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8" name="文本框 107"/>
          <p:cNvSpPr txBox="1"/>
          <p:nvPr/>
        </p:nvSpPr>
        <p:spPr>
          <a:xfrm>
            <a:off x="6275490" y="5411212"/>
            <a:ext cx="82426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Loss</a:t>
            </a:r>
          </a:p>
        </p:txBody>
      </p:sp>
      <p:pic>
        <p:nvPicPr>
          <p:cNvPr id="12" name="图片 11" descr="图片包含 物体, 人员, 天空, 时钟&#10;&#10;描述已自动生成"/>
          <p:cNvPicPr>
            <a:picLocks noChangeAspect="1"/>
          </p:cNvPicPr>
          <p:nvPr/>
        </p:nvPicPr>
        <p:blipFill>
          <a:blip r:embed="rId13"/>
          <a:stretch>
            <a:fillRect/>
          </a:stretch>
        </p:blipFill>
        <p:spPr>
          <a:xfrm>
            <a:off x="6509838" y="5842550"/>
            <a:ext cx="2418145" cy="914974"/>
          </a:xfrm>
          <a:prstGeom prst="rect">
            <a:avLst/>
          </a:prstGeom>
        </p:spPr>
      </p:pic>
      <p:pic>
        <p:nvPicPr>
          <p:cNvPr id="14" name="图片 13" descr="图片包含 物体, 时钟, 手表&#10;&#10;描述已自动生成"/>
          <p:cNvPicPr>
            <a:picLocks noChangeAspect="1"/>
          </p:cNvPicPr>
          <p:nvPr/>
        </p:nvPicPr>
        <p:blipFill>
          <a:blip r:embed="rId14"/>
          <a:stretch>
            <a:fillRect/>
          </a:stretch>
        </p:blipFill>
        <p:spPr>
          <a:xfrm>
            <a:off x="6512356" y="3296069"/>
            <a:ext cx="1837912" cy="465198"/>
          </a:xfrm>
          <a:prstGeom prst="rect">
            <a:avLst/>
          </a:prstGeom>
        </p:spPr>
      </p:pic>
      <p:sp>
        <p:nvSpPr>
          <p:cNvPr id="109" name="矩形 108"/>
          <p:cNvSpPr/>
          <p:nvPr/>
        </p:nvSpPr>
        <p:spPr>
          <a:xfrm>
            <a:off x="8949591" y="2722913"/>
            <a:ext cx="995735" cy="51655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10" name="文本框 109"/>
          <p:cNvSpPr txBox="1"/>
          <p:nvPr/>
        </p:nvSpPr>
        <p:spPr>
          <a:xfrm flipH="1">
            <a:off x="6166362" y="1231037"/>
            <a:ext cx="56540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   We are able to compute the probability of the next location using a </a:t>
            </a:r>
            <a:r>
              <a:rPr kumimoji="0" lang="en-US" altLang="zh-CN" sz="2000" b="0" i="0" u="none" strike="noStrike" kern="1200" cap="none" spc="0" normalizeH="0" baseline="0" noProof="0" dirty="0" err="1">
                <a:ln>
                  <a:noFill/>
                </a:ln>
                <a:solidFill>
                  <a:srgbClr val="002060"/>
                </a:solidFill>
                <a:effectLst/>
                <a:uLnTx/>
                <a:uFillTx/>
                <a:latin typeface="微软雅黑" panose="020B0503020204020204" pitchFamily="34" charset="-122"/>
                <a:ea typeface="微软雅黑" panose="020B0503020204020204" pitchFamily="34" charset="-122"/>
                <a:cs typeface="+mn-cs"/>
              </a:rPr>
              <a:t>softmax</a:t>
            </a: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 function with road network constraint.</a:t>
            </a:r>
            <a:endPar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bldLvl="0" animBg="1"/>
      <p:bldP spid="187" grpId="0"/>
      <p:bldP spid="106" grpId="0" bldLvl="0" animBg="1"/>
      <p:bldP spid="108" grpId="0"/>
      <p:bldP spid="109"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nvPr>
        </p:nvSpPr>
        <p:spPr/>
        <p:txBody>
          <a:bodyPr/>
          <a:lstStyle/>
          <a:p>
            <a:r>
              <a:rPr lang="en-US" altLang="zh-CN" dirty="0"/>
              <a:t>NASR: Estimated Cost</a:t>
            </a:r>
            <a:endParaRPr lang="zh-CN" altLang="en-US" dirty="0"/>
          </a:p>
        </p:txBody>
      </p:sp>
      <p:cxnSp>
        <p:nvCxnSpPr>
          <p:cNvPr id="91" name="直接箭头连接符 90"/>
          <p:cNvCxnSpPr>
            <a:stCxn id="189" idx="2"/>
          </p:cNvCxnSpPr>
          <p:nvPr/>
        </p:nvCxnSpPr>
        <p:spPr>
          <a:xfrm flipV="1">
            <a:off x="8191409" y="1825457"/>
            <a:ext cx="406539" cy="760828"/>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a:stCxn id="207" idx="0"/>
          </p:cNvCxnSpPr>
          <p:nvPr/>
        </p:nvCxnSpPr>
        <p:spPr>
          <a:xfrm flipH="1" flipV="1">
            <a:off x="11041596" y="1851724"/>
            <a:ext cx="334508" cy="783836"/>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3" name="矩形: 圆角 92"/>
          <p:cNvSpPr/>
          <p:nvPr/>
        </p:nvSpPr>
        <p:spPr>
          <a:xfrm>
            <a:off x="8158079" y="1373519"/>
            <a:ext cx="3281583" cy="446655"/>
          </a:xfrm>
          <a:prstGeom prst="roundRect">
            <a:avLst/>
          </a:prstGeom>
          <a:solidFill>
            <a:schemeClr val="accent3">
              <a:lumMod val="20000"/>
              <a:lumOff val="8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MLP</a:t>
            </a:r>
            <a:endParaRPr kumimoji="0" lang="zh-CN" altLang="en-US" sz="1800" b="0" i="0" u="none" strike="noStrike" kern="1200" cap="none" spc="0" normalizeH="0" baseline="0" noProof="0" dirty="0">
              <a:ln>
                <a:noFill/>
              </a:ln>
              <a:solidFill>
                <a:prstClr val="white"/>
              </a:solidFill>
              <a:effectLst/>
              <a:uLnTx/>
              <a:uFillTx/>
              <a:latin typeface="DengXian"/>
              <a:ea typeface="DengXian" panose="02010600030101010101" pitchFamily="2" charset="-122"/>
              <a:cs typeface="+mn-cs"/>
            </a:endParaRPr>
          </a:p>
        </p:txBody>
      </p:sp>
      <p:cxnSp>
        <p:nvCxnSpPr>
          <p:cNvPr id="176" name="直接箭头连接符 175"/>
          <p:cNvCxnSpPr>
            <a:stCxn id="209" idx="0"/>
            <a:endCxn id="93" idx="2"/>
          </p:cNvCxnSpPr>
          <p:nvPr/>
        </p:nvCxnSpPr>
        <p:spPr>
          <a:xfrm flipH="1" flipV="1">
            <a:off x="9798871" y="1820174"/>
            <a:ext cx="73573" cy="871759"/>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77" name="矩形 176"/>
          <p:cNvSpPr/>
          <p:nvPr/>
        </p:nvSpPr>
        <p:spPr>
          <a:xfrm>
            <a:off x="8947091" y="5040150"/>
            <a:ext cx="171040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LinBiolinumTI"/>
                <a:ea typeface="DengXian" panose="02010600030101010101" pitchFamily="2" charset="-122"/>
                <a:cs typeface="+mn-cs"/>
              </a:rPr>
              <a:t>Road Network</a:t>
            </a:r>
            <a:endParaRPr kumimoji="0" lang="zh-CN" altLang="en-US" sz="2000" b="1" i="0" u="none" strike="noStrike" kern="1200" cap="none" spc="0" normalizeH="0" baseline="0" noProof="0" dirty="0">
              <a:ln>
                <a:noFill/>
              </a:ln>
              <a:solidFill>
                <a:prstClr val="black"/>
              </a:solidFill>
              <a:effectLst/>
              <a:uLnTx/>
              <a:uFillTx/>
              <a:latin typeface="LinBiolinumTI"/>
              <a:ea typeface="DengXian" panose="02010600030101010101" pitchFamily="2" charset="-122"/>
              <a:cs typeface="+mn-cs"/>
            </a:endParaRPr>
          </a:p>
        </p:txBody>
      </p:sp>
      <p:grpSp>
        <p:nvGrpSpPr>
          <p:cNvPr id="179" name="组合 178"/>
          <p:cNvGrpSpPr/>
          <p:nvPr/>
        </p:nvGrpSpPr>
        <p:grpSpPr>
          <a:xfrm>
            <a:off x="7437936" y="2229818"/>
            <a:ext cx="4516108" cy="2780262"/>
            <a:chOff x="6500004" y="3417975"/>
            <a:chExt cx="4516108" cy="2780262"/>
          </a:xfrm>
        </p:grpSpPr>
        <p:sp>
          <p:nvSpPr>
            <p:cNvPr id="180" name="椭圆 179"/>
            <p:cNvSpPr/>
            <p:nvPr/>
          </p:nvSpPr>
          <p:spPr>
            <a:xfrm>
              <a:off x="7102329" y="5218889"/>
              <a:ext cx="274668" cy="271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81" name="椭圆 180"/>
            <p:cNvSpPr/>
            <p:nvPr/>
          </p:nvSpPr>
          <p:spPr>
            <a:xfrm>
              <a:off x="8015945" y="592679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82" name="椭圆 181"/>
            <p:cNvSpPr/>
            <p:nvPr/>
          </p:nvSpPr>
          <p:spPr>
            <a:xfrm>
              <a:off x="10394255" y="5233257"/>
              <a:ext cx="274668" cy="27144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83" name="椭圆 182"/>
            <p:cNvSpPr/>
            <p:nvPr/>
          </p:nvSpPr>
          <p:spPr>
            <a:xfrm>
              <a:off x="9310035" y="471427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84" name="直接箭头连接符 183"/>
            <p:cNvCxnSpPr>
              <a:stCxn id="180" idx="7"/>
              <a:endCxn id="196" idx="3"/>
            </p:cNvCxnSpPr>
            <p:nvPr/>
          </p:nvCxnSpPr>
          <p:spPr>
            <a:xfrm flipV="1">
              <a:off x="7336774" y="4940105"/>
              <a:ext cx="1085087" cy="318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接箭头连接符 184"/>
            <p:cNvCxnSpPr>
              <a:stCxn id="180" idx="5"/>
              <a:endCxn id="181" idx="2"/>
            </p:cNvCxnSpPr>
            <p:nvPr/>
          </p:nvCxnSpPr>
          <p:spPr>
            <a:xfrm>
              <a:off x="7336774" y="5450580"/>
              <a:ext cx="679172" cy="6119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接箭头连接符 185"/>
            <p:cNvCxnSpPr>
              <a:stCxn id="183" idx="5"/>
              <a:endCxn id="182" idx="1"/>
            </p:cNvCxnSpPr>
            <p:nvPr/>
          </p:nvCxnSpPr>
          <p:spPr>
            <a:xfrm>
              <a:off x="9544478" y="4945965"/>
              <a:ext cx="890000" cy="3270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接箭头连接符 186"/>
            <p:cNvCxnSpPr>
              <a:stCxn id="181" idx="6"/>
              <a:endCxn id="182" idx="3"/>
            </p:cNvCxnSpPr>
            <p:nvPr/>
          </p:nvCxnSpPr>
          <p:spPr>
            <a:xfrm flipV="1">
              <a:off x="8290613" y="5464946"/>
              <a:ext cx="2143865" cy="5975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a:stCxn id="180" idx="6"/>
              <a:endCxn id="198" idx="2"/>
            </p:cNvCxnSpPr>
            <p:nvPr/>
          </p:nvCxnSpPr>
          <p:spPr>
            <a:xfrm>
              <a:off x="7376997" y="5354611"/>
              <a:ext cx="1228488" cy="1500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flipV="1">
              <a:off x="7065376" y="3774442"/>
              <a:ext cx="376201" cy="719587"/>
            </a:xfrm>
            <a:prstGeom prst="rect">
              <a:avLst/>
            </a:prstGeom>
            <a:solidFill>
              <a:schemeClr val="accent5">
                <a:lumMod val="20000"/>
                <a:lumOff val="8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90" name="矩形 189"/>
            <p:cNvSpPr/>
            <p:nvPr/>
          </p:nvSpPr>
          <p:spPr>
            <a:xfrm flipV="1">
              <a:off x="10249716" y="3774440"/>
              <a:ext cx="386101" cy="719587"/>
            </a:xfrm>
            <a:prstGeom prst="rect">
              <a:avLst/>
            </a:prstGeom>
            <a:solidFill>
              <a:schemeClr val="accent5">
                <a:lumMod val="20000"/>
                <a:lumOff val="8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91" name="直接箭头连接符 190"/>
            <p:cNvCxnSpPr>
              <a:stCxn id="180" idx="0"/>
              <a:endCxn id="189" idx="0"/>
            </p:cNvCxnSpPr>
            <p:nvPr/>
          </p:nvCxnSpPr>
          <p:spPr>
            <a:xfrm flipV="1">
              <a:off x="7239663" y="4494029"/>
              <a:ext cx="13814" cy="724860"/>
            </a:xfrm>
            <a:prstGeom prst="straightConnector1">
              <a:avLst/>
            </a:prstGeom>
            <a:ln w="28575">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2" name="直接箭头连接符 191"/>
            <p:cNvCxnSpPr>
              <a:stCxn id="182" idx="0"/>
              <a:endCxn id="190" idx="0"/>
            </p:cNvCxnSpPr>
            <p:nvPr/>
          </p:nvCxnSpPr>
          <p:spPr>
            <a:xfrm flipH="1" flipV="1">
              <a:off x="10442767" y="4494027"/>
              <a:ext cx="88822" cy="739230"/>
            </a:xfrm>
            <a:prstGeom prst="straightConnector1">
              <a:avLst/>
            </a:prstGeom>
            <a:ln w="28575">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93" name="图片 192"/>
            <p:cNvPicPr>
              <a:picLocks noChangeAspect="1"/>
            </p:cNvPicPr>
            <p:nvPr/>
          </p:nvPicPr>
          <p:blipFill>
            <a:blip r:embed="rId4"/>
            <a:stretch>
              <a:fillRect/>
            </a:stretch>
          </p:blipFill>
          <p:spPr>
            <a:xfrm>
              <a:off x="6500004" y="4513560"/>
              <a:ext cx="221389" cy="369820"/>
            </a:xfrm>
            <a:prstGeom prst="rect">
              <a:avLst/>
            </a:prstGeom>
          </p:spPr>
        </p:pic>
        <p:pic>
          <p:nvPicPr>
            <p:cNvPr id="194" name="图片 193"/>
            <p:cNvPicPr>
              <a:picLocks noChangeAspect="1"/>
            </p:cNvPicPr>
            <p:nvPr/>
          </p:nvPicPr>
          <p:blipFill>
            <a:blip r:embed="rId5"/>
            <a:stretch>
              <a:fillRect/>
            </a:stretch>
          </p:blipFill>
          <p:spPr>
            <a:xfrm>
              <a:off x="10748126" y="5217724"/>
              <a:ext cx="267986" cy="315918"/>
            </a:xfrm>
            <a:prstGeom prst="rect">
              <a:avLst/>
            </a:prstGeom>
          </p:spPr>
        </p:pic>
        <p:cxnSp>
          <p:nvCxnSpPr>
            <p:cNvPr id="195" name="直接箭头连接符 194"/>
            <p:cNvCxnSpPr>
              <a:stCxn id="196" idx="4"/>
              <a:endCxn id="198" idx="0"/>
            </p:cNvCxnSpPr>
            <p:nvPr/>
          </p:nvCxnSpPr>
          <p:spPr>
            <a:xfrm>
              <a:off x="8518969" y="4979857"/>
              <a:ext cx="223850" cy="3891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6" name="椭圆 195"/>
            <p:cNvSpPr/>
            <p:nvPr/>
          </p:nvSpPr>
          <p:spPr>
            <a:xfrm>
              <a:off x="8381635" y="470841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97" name="直接箭头连接符 196"/>
            <p:cNvCxnSpPr>
              <a:stCxn id="196" idx="6"/>
              <a:endCxn id="183" idx="2"/>
            </p:cNvCxnSpPr>
            <p:nvPr/>
          </p:nvCxnSpPr>
          <p:spPr>
            <a:xfrm>
              <a:off x="8656303" y="4844136"/>
              <a:ext cx="653732" cy="58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8" name="椭圆 197"/>
            <p:cNvSpPr/>
            <p:nvPr/>
          </p:nvSpPr>
          <p:spPr>
            <a:xfrm>
              <a:off x="8605485" y="5368980"/>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99" name="椭圆 198"/>
            <p:cNvSpPr/>
            <p:nvPr/>
          </p:nvSpPr>
          <p:spPr>
            <a:xfrm>
              <a:off x="9411266" y="5887948"/>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200" name="直接箭头连接符 199"/>
            <p:cNvCxnSpPr>
              <a:stCxn id="198" idx="5"/>
              <a:endCxn id="199" idx="2"/>
            </p:cNvCxnSpPr>
            <p:nvPr/>
          </p:nvCxnSpPr>
          <p:spPr>
            <a:xfrm>
              <a:off x="8839929" y="5600670"/>
              <a:ext cx="571337" cy="422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接箭头连接符 200"/>
            <p:cNvCxnSpPr>
              <a:stCxn id="198" idx="6"/>
              <a:endCxn id="182" idx="2"/>
            </p:cNvCxnSpPr>
            <p:nvPr/>
          </p:nvCxnSpPr>
          <p:spPr>
            <a:xfrm flipV="1">
              <a:off x="8880153" y="5368978"/>
              <a:ext cx="1514102" cy="1357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接箭头连接符 201"/>
            <p:cNvCxnSpPr>
              <a:stCxn id="199" idx="7"/>
              <a:endCxn id="182" idx="4"/>
            </p:cNvCxnSpPr>
            <p:nvPr/>
          </p:nvCxnSpPr>
          <p:spPr>
            <a:xfrm flipV="1">
              <a:off x="9645710" y="5504701"/>
              <a:ext cx="885879" cy="422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接箭头连接符 202"/>
            <p:cNvCxnSpPr>
              <a:stCxn id="180" idx="7"/>
              <a:endCxn id="205" idx="1"/>
            </p:cNvCxnSpPr>
            <p:nvPr/>
          </p:nvCxnSpPr>
          <p:spPr>
            <a:xfrm flipV="1">
              <a:off x="7336773" y="4088451"/>
              <a:ext cx="602929" cy="1170190"/>
            </a:xfrm>
            <a:prstGeom prst="straightConnector1">
              <a:avLst/>
            </a:prstGeom>
            <a:ln w="28575">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4" name="直接箭头连接符 203"/>
            <p:cNvCxnSpPr>
              <a:stCxn id="182" idx="0"/>
              <a:endCxn id="205" idx="3"/>
            </p:cNvCxnSpPr>
            <p:nvPr/>
          </p:nvCxnSpPr>
          <p:spPr>
            <a:xfrm flipH="1" flipV="1">
              <a:off x="9948296" y="4088451"/>
              <a:ext cx="583293" cy="1144806"/>
            </a:xfrm>
            <a:prstGeom prst="straightConnector1">
              <a:avLst/>
            </a:prstGeom>
            <a:ln w="28575">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5" name="矩形 204"/>
            <p:cNvSpPr/>
            <p:nvPr/>
          </p:nvSpPr>
          <p:spPr>
            <a:xfrm flipV="1">
              <a:off x="7939702" y="3903418"/>
              <a:ext cx="2008594" cy="370067"/>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206" name="矩形 205"/>
            <p:cNvSpPr/>
            <p:nvPr/>
          </p:nvSpPr>
          <p:spPr>
            <a:xfrm>
              <a:off x="7028049" y="3844948"/>
              <a:ext cx="47160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n</a:t>
              </a:r>
              <a:r>
                <a:rPr kumimoji="0" lang="en-US" altLang="zh-CN" sz="24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li</a:t>
              </a:r>
              <a:endParaRPr kumimoji="0" lang="zh-CN" altLang="en-US" sz="24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sp>
          <p:nvSpPr>
            <p:cNvPr id="207" name="矩形 206"/>
            <p:cNvSpPr/>
            <p:nvPr/>
          </p:nvSpPr>
          <p:spPr>
            <a:xfrm>
              <a:off x="10179928" y="3823717"/>
              <a:ext cx="51648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n</a:t>
              </a:r>
              <a:r>
                <a:rPr kumimoji="0" lang="en-US" altLang="zh-CN" sz="2400" b="0" i="1" u="none" strike="noStrike" kern="1200" cap="none" spc="0" normalizeH="0" baseline="-25000" noProof="0" dirty="0" err="1">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ld</a:t>
              </a:r>
              <a:endParaRPr kumimoji="0" lang="zh-CN" altLang="en-US" sz="24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pic>
          <p:nvPicPr>
            <p:cNvPr id="208" name="图片 207"/>
            <p:cNvPicPr>
              <a:picLocks noChangeAspect="1"/>
            </p:cNvPicPr>
            <p:nvPr/>
          </p:nvPicPr>
          <p:blipFill>
            <a:blip r:embed="rId6"/>
            <a:stretch>
              <a:fillRect/>
            </a:stretch>
          </p:blipFill>
          <p:spPr>
            <a:xfrm>
              <a:off x="8582724" y="3417975"/>
              <a:ext cx="610363" cy="255622"/>
            </a:xfrm>
            <a:prstGeom prst="rect">
              <a:avLst/>
            </a:prstGeom>
          </p:spPr>
        </p:pic>
        <p:sp>
          <p:nvSpPr>
            <p:cNvPr id="209" name="矩形 208"/>
            <p:cNvSpPr/>
            <p:nvPr/>
          </p:nvSpPr>
          <p:spPr>
            <a:xfrm>
              <a:off x="7888680" y="3880090"/>
              <a:ext cx="20916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Distance from l</a:t>
              </a:r>
              <a:r>
                <a:rPr kumimoji="0" lang="en-US" altLang="zh-CN" sz="18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i</a:t>
              </a:r>
              <a:r>
                <a:rPr kumimoji="0" lang="zh-CN" altLang="en-US"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 </a:t>
              </a:r>
              <a:r>
                <a:rPr kumimoji="0" lang="en-US" altLang="zh-CN"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to</a:t>
              </a:r>
              <a:r>
                <a:rPr kumimoji="0" lang="zh-CN" altLang="en-US"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 </a:t>
              </a:r>
              <a:r>
                <a:rPr kumimoji="0" lang="en-US" altLang="zh-CN"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l</a:t>
              </a:r>
              <a:r>
                <a:rPr kumimoji="0" lang="en-US" altLang="zh-CN" sz="18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d</a:t>
              </a:r>
              <a:endParaRPr kumimoji="0" lang="zh-CN" altLang="en-US" sz="18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grpSp>
      <p:pic>
        <p:nvPicPr>
          <p:cNvPr id="211" name="图片 210"/>
          <p:cNvPicPr>
            <a:picLocks noChangeAspect="1"/>
          </p:cNvPicPr>
          <p:nvPr/>
        </p:nvPicPr>
        <p:blipFill>
          <a:blip r:embed="rId7"/>
          <a:stretch>
            <a:fillRect/>
          </a:stretch>
        </p:blipFill>
        <p:spPr>
          <a:xfrm>
            <a:off x="8275260" y="4458360"/>
            <a:ext cx="535189" cy="250189"/>
          </a:xfrm>
          <a:prstGeom prst="rect">
            <a:avLst/>
          </a:prstGeom>
        </p:spPr>
      </p:pic>
      <p:cxnSp>
        <p:nvCxnSpPr>
          <p:cNvPr id="218" name="连接符: 曲线 217"/>
          <p:cNvCxnSpPr/>
          <p:nvPr/>
        </p:nvCxnSpPr>
        <p:spPr>
          <a:xfrm flipV="1">
            <a:off x="6141201" y="1609410"/>
            <a:ext cx="2003476" cy="3576"/>
          </a:xfrm>
          <a:prstGeom prst="curvedConnector3">
            <a:avLst>
              <a:gd name="adj1" fmla="val 50000"/>
            </a:avLst>
          </a:prstGeom>
          <a:ln w="28575">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19" name="矩形 218"/>
          <p:cNvSpPr/>
          <p:nvPr/>
        </p:nvSpPr>
        <p:spPr>
          <a:xfrm>
            <a:off x="6154603" y="1290671"/>
            <a:ext cx="952504" cy="64633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Moving</a:t>
            </a:r>
            <a:r>
              <a:rPr kumimoji="0" lang="en-US" altLang="zh-CN"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State</a:t>
            </a:r>
            <a:endParaRPr kumimoji="0" lang="zh-CN" altLang="en-US"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cxnSp>
        <p:nvCxnSpPr>
          <p:cNvPr id="220" name="连接符: 曲线 219"/>
          <p:cNvCxnSpPr/>
          <p:nvPr/>
        </p:nvCxnSpPr>
        <p:spPr>
          <a:xfrm>
            <a:off x="7122043" y="1621284"/>
            <a:ext cx="1420812" cy="3087265"/>
          </a:xfrm>
          <a:prstGeom prst="curvedConnector4">
            <a:avLst>
              <a:gd name="adj1" fmla="val 40583"/>
              <a:gd name="adj2" fmla="val 107405"/>
            </a:avLst>
          </a:prstGeom>
          <a:ln w="28575">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23" name="文本框 222"/>
          <p:cNvSpPr txBox="1"/>
          <p:nvPr/>
        </p:nvSpPr>
        <p:spPr>
          <a:xfrm flipH="1">
            <a:off x="470261" y="1338485"/>
            <a:ext cx="683824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Graph Neural Network</a:t>
            </a:r>
            <a:endParaRPr kumimoji="0" lang="zh-CN" altLang="en-US"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224" name="矩形 223"/>
          <p:cNvSpPr/>
          <p:nvPr/>
        </p:nvSpPr>
        <p:spPr>
          <a:xfrm>
            <a:off x="5829451" y="1420196"/>
            <a:ext cx="305049" cy="35033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05" name="文本框 104"/>
          <p:cNvSpPr txBox="1"/>
          <p:nvPr/>
        </p:nvSpPr>
        <p:spPr>
          <a:xfrm flipH="1">
            <a:off x="673063" y="2000361"/>
            <a:ext cx="6047502" cy="101566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Learning effective structural representations for summarizing graph nodes.</a:t>
            </a:r>
            <a:r>
              <a:rPr kumimoji="0" lang="en-US" altLang="zh-CN" sz="20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rPr>
              <a:t> </a:t>
            </a: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The update of graph neural networks can be given as</a:t>
            </a:r>
            <a:endPar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21" name="圆角矩形 23"/>
          <p:cNvSpPr/>
          <p:nvPr/>
        </p:nvSpPr>
        <p:spPr>
          <a:xfrm rot="10800000" flipV="1">
            <a:off x="131158" y="1400289"/>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pic>
        <p:nvPicPr>
          <p:cNvPr id="7" name="图片 6"/>
          <p:cNvPicPr>
            <a:picLocks noChangeAspect="1"/>
          </p:cNvPicPr>
          <p:nvPr/>
        </p:nvPicPr>
        <p:blipFill>
          <a:blip r:embed="rId8"/>
          <a:stretch>
            <a:fillRect/>
          </a:stretch>
        </p:blipFill>
        <p:spPr>
          <a:xfrm>
            <a:off x="1653549" y="3145944"/>
            <a:ext cx="2568163" cy="716342"/>
          </a:xfrm>
          <a:prstGeom prst="rect">
            <a:avLst/>
          </a:prstGeom>
        </p:spPr>
      </p:pic>
      <p:sp>
        <p:nvSpPr>
          <p:cNvPr id="58" name="圆角矩形 23"/>
          <p:cNvSpPr/>
          <p:nvPr/>
        </p:nvSpPr>
        <p:spPr>
          <a:xfrm rot="10800000" flipV="1">
            <a:off x="323951" y="2145696"/>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 name="文本框 3"/>
          <p:cNvSpPr txBox="1"/>
          <p:nvPr/>
        </p:nvSpPr>
        <p:spPr>
          <a:xfrm>
            <a:off x="742337" y="3923935"/>
            <a:ext cx="5968684" cy="163121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Here, we adopt the recently proposed Graph </a:t>
            </a:r>
            <a:r>
              <a:rPr kumimoji="0" lang="en-US" altLang="zh-CN" sz="2000" b="0" i="0" u="none" strike="noStrike" kern="1200" cap="none" spc="0" normalizeH="0" baseline="0" noProof="0" dirty="0" err="1">
                <a:ln>
                  <a:noFill/>
                </a:ln>
                <a:solidFill>
                  <a:srgbClr val="002060"/>
                </a:solidFill>
                <a:effectLst/>
                <a:uLnTx/>
                <a:uFillTx/>
                <a:latin typeface="微软雅黑" panose="020B0503020204020204" pitchFamily="34" charset="-122"/>
                <a:ea typeface="微软雅黑" panose="020B0503020204020204" pitchFamily="34" charset="-122"/>
                <a:cs typeface="+mn-cs"/>
              </a:rPr>
              <a:t>ATTention</a:t>
            </a: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 network (GAT) for a good balance between capacity and efficiency. In GAT, the key part is to compute the attention importance of a node on another.</a:t>
            </a:r>
            <a:endPar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61" name="圆角矩形 23"/>
          <p:cNvSpPr/>
          <p:nvPr/>
        </p:nvSpPr>
        <p:spPr>
          <a:xfrm rot="10800000" flipV="1">
            <a:off x="349879" y="4000729"/>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1" name="矩形 50"/>
          <p:cNvSpPr/>
          <p:nvPr/>
        </p:nvSpPr>
        <p:spPr>
          <a:xfrm>
            <a:off x="7943214" y="2515510"/>
            <a:ext cx="4040225" cy="290160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p:bldP spid="105" grpId="0"/>
      <p:bldP spid="121" grpId="0" animBg="1"/>
      <p:bldP spid="58" grpId="0" animBg="1"/>
      <p:bldP spid="4" grpId="0"/>
      <p:bldP spid="6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nvPr>
        </p:nvSpPr>
        <p:spPr/>
        <p:txBody>
          <a:bodyPr/>
          <a:lstStyle/>
          <a:p>
            <a:r>
              <a:rPr lang="en-US" altLang="zh-CN" dirty="0"/>
              <a:t>NASR: Estimated Cost</a:t>
            </a:r>
            <a:endParaRPr lang="zh-CN" altLang="en-US" dirty="0"/>
          </a:p>
        </p:txBody>
      </p:sp>
      <p:cxnSp>
        <p:nvCxnSpPr>
          <p:cNvPr id="91" name="直接箭头连接符 90"/>
          <p:cNvCxnSpPr>
            <a:stCxn id="189" idx="2"/>
          </p:cNvCxnSpPr>
          <p:nvPr/>
        </p:nvCxnSpPr>
        <p:spPr>
          <a:xfrm flipV="1">
            <a:off x="8357797" y="2059497"/>
            <a:ext cx="406539" cy="760828"/>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a:stCxn id="207" idx="0"/>
          </p:cNvCxnSpPr>
          <p:nvPr/>
        </p:nvCxnSpPr>
        <p:spPr>
          <a:xfrm flipH="1" flipV="1">
            <a:off x="11207984" y="2085764"/>
            <a:ext cx="334508" cy="783836"/>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3" name="矩形: 圆角 92"/>
          <p:cNvSpPr/>
          <p:nvPr/>
        </p:nvSpPr>
        <p:spPr>
          <a:xfrm>
            <a:off x="8324467" y="1607559"/>
            <a:ext cx="3281583" cy="446655"/>
          </a:xfrm>
          <a:prstGeom prst="roundRect">
            <a:avLst/>
          </a:prstGeom>
          <a:solidFill>
            <a:schemeClr val="accent3">
              <a:lumMod val="20000"/>
              <a:lumOff val="8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MLP</a:t>
            </a:r>
            <a:endParaRPr kumimoji="0" lang="zh-CN" altLang="en-US" sz="1800" b="0" i="0" u="none" strike="noStrike" kern="1200" cap="none" spc="0" normalizeH="0" baseline="0" noProof="0" dirty="0">
              <a:ln>
                <a:noFill/>
              </a:ln>
              <a:solidFill>
                <a:prstClr val="white"/>
              </a:solidFill>
              <a:effectLst/>
              <a:uLnTx/>
              <a:uFillTx/>
              <a:latin typeface="DengXian"/>
              <a:ea typeface="DengXian" panose="02010600030101010101" pitchFamily="2" charset="-122"/>
              <a:cs typeface="+mn-cs"/>
            </a:endParaRPr>
          </a:p>
        </p:txBody>
      </p:sp>
      <p:cxnSp>
        <p:nvCxnSpPr>
          <p:cNvPr id="176" name="直接箭头连接符 175"/>
          <p:cNvCxnSpPr>
            <a:stCxn id="209" idx="0"/>
            <a:endCxn id="93" idx="2"/>
          </p:cNvCxnSpPr>
          <p:nvPr/>
        </p:nvCxnSpPr>
        <p:spPr>
          <a:xfrm flipH="1" flipV="1">
            <a:off x="9965259" y="2054214"/>
            <a:ext cx="73573" cy="871759"/>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77" name="矩形 176"/>
          <p:cNvSpPr/>
          <p:nvPr/>
        </p:nvSpPr>
        <p:spPr>
          <a:xfrm>
            <a:off x="9113479" y="5274190"/>
            <a:ext cx="171040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LinBiolinumTI"/>
                <a:ea typeface="DengXian" panose="02010600030101010101" pitchFamily="2" charset="-122"/>
                <a:cs typeface="+mn-cs"/>
              </a:rPr>
              <a:t>Road Network</a:t>
            </a:r>
            <a:endParaRPr kumimoji="0" lang="zh-CN" altLang="en-US" sz="2000" b="1" i="0" u="none" strike="noStrike" kern="1200" cap="none" spc="0" normalizeH="0" baseline="0" noProof="0" dirty="0">
              <a:ln>
                <a:noFill/>
              </a:ln>
              <a:solidFill>
                <a:prstClr val="black"/>
              </a:solidFill>
              <a:effectLst/>
              <a:uLnTx/>
              <a:uFillTx/>
              <a:latin typeface="LinBiolinumTI"/>
              <a:ea typeface="DengXian" panose="02010600030101010101" pitchFamily="2" charset="-122"/>
              <a:cs typeface="+mn-cs"/>
            </a:endParaRPr>
          </a:p>
        </p:txBody>
      </p:sp>
      <p:grpSp>
        <p:nvGrpSpPr>
          <p:cNvPr id="179" name="组合 178"/>
          <p:cNvGrpSpPr/>
          <p:nvPr/>
        </p:nvGrpSpPr>
        <p:grpSpPr>
          <a:xfrm>
            <a:off x="7726942" y="2463858"/>
            <a:ext cx="4393490" cy="2780262"/>
            <a:chOff x="6622622" y="3417975"/>
            <a:chExt cx="4393490" cy="2780262"/>
          </a:xfrm>
        </p:grpSpPr>
        <p:sp>
          <p:nvSpPr>
            <p:cNvPr id="180" name="椭圆 179"/>
            <p:cNvSpPr/>
            <p:nvPr/>
          </p:nvSpPr>
          <p:spPr>
            <a:xfrm>
              <a:off x="7102329" y="5218889"/>
              <a:ext cx="274668" cy="271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81" name="椭圆 180"/>
            <p:cNvSpPr/>
            <p:nvPr/>
          </p:nvSpPr>
          <p:spPr>
            <a:xfrm>
              <a:off x="8015945" y="592679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82" name="椭圆 181"/>
            <p:cNvSpPr/>
            <p:nvPr/>
          </p:nvSpPr>
          <p:spPr>
            <a:xfrm>
              <a:off x="10394255" y="5233257"/>
              <a:ext cx="274668" cy="27144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83" name="椭圆 182"/>
            <p:cNvSpPr/>
            <p:nvPr/>
          </p:nvSpPr>
          <p:spPr>
            <a:xfrm>
              <a:off x="9310035" y="471427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84" name="直接箭头连接符 183"/>
            <p:cNvCxnSpPr>
              <a:stCxn id="180" idx="7"/>
              <a:endCxn id="196" idx="3"/>
            </p:cNvCxnSpPr>
            <p:nvPr/>
          </p:nvCxnSpPr>
          <p:spPr>
            <a:xfrm flipV="1">
              <a:off x="7336774" y="4940105"/>
              <a:ext cx="1085087" cy="318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接箭头连接符 184"/>
            <p:cNvCxnSpPr>
              <a:stCxn id="180" idx="5"/>
              <a:endCxn id="181" idx="2"/>
            </p:cNvCxnSpPr>
            <p:nvPr/>
          </p:nvCxnSpPr>
          <p:spPr>
            <a:xfrm>
              <a:off x="7336774" y="5450580"/>
              <a:ext cx="679172" cy="6119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接箭头连接符 185"/>
            <p:cNvCxnSpPr>
              <a:stCxn id="183" idx="5"/>
              <a:endCxn id="182" idx="1"/>
            </p:cNvCxnSpPr>
            <p:nvPr/>
          </p:nvCxnSpPr>
          <p:spPr>
            <a:xfrm>
              <a:off x="9544478" y="4945965"/>
              <a:ext cx="890000" cy="3270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接箭头连接符 186"/>
            <p:cNvCxnSpPr>
              <a:stCxn id="181" idx="6"/>
              <a:endCxn id="182" idx="3"/>
            </p:cNvCxnSpPr>
            <p:nvPr/>
          </p:nvCxnSpPr>
          <p:spPr>
            <a:xfrm flipV="1">
              <a:off x="8290613" y="5464946"/>
              <a:ext cx="2143865" cy="5975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a:stCxn id="180" idx="6"/>
              <a:endCxn id="198" idx="2"/>
            </p:cNvCxnSpPr>
            <p:nvPr/>
          </p:nvCxnSpPr>
          <p:spPr>
            <a:xfrm>
              <a:off x="7376997" y="5354611"/>
              <a:ext cx="1228488" cy="1500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flipV="1">
              <a:off x="7065376" y="3774442"/>
              <a:ext cx="376201" cy="719587"/>
            </a:xfrm>
            <a:prstGeom prst="rect">
              <a:avLst/>
            </a:prstGeom>
            <a:solidFill>
              <a:schemeClr val="accent5">
                <a:lumMod val="20000"/>
                <a:lumOff val="8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90" name="矩形 189"/>
            <p:cNvSpPr/>
            <p:nvPr/>
          </p:nvSpPr>
          <p:spPr>
            <a:xfrm flipV="1">
              <a:off x="10249716" y="3774440"/>
              <a:ext cx="386101" cy="719587"/>
            </a:xfrm>
            <a:prstGeom prst="rect">
              <a:avLst/>
            </a:prstGeom>
            <a:solidFill>
              <a:schemeClr val="accent5">
                <a:lumMod val="20000"/>
                <a:lumOff val="8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91" name="直接箭头连接符 190"/>
            <p:cNvCxnSpPr>
              <a:stCxn id="180" idx="0"/>
              <a:endCxn id="189" idx="0"/>
            </p:cNvCxnSpPr>
            <p:nvPr/>
          </p:nvCxnSpPr>
          <p:spPr>
            <a:xfrm flipV="1">
              <a:off x="7239663" y="4494029"/>
              <a:ext cx="13814" cy="724860"/>
            </a:xfrm>
            <a:prstGeom prst="straightConnector1">
              <a:avLst/>
            </a:prstGeom>
            <a:ln w="28575">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2" name="直接箭头连接符 191"/>
            <p:cNvCxnSpPr>
              <a:stCxn id="182" idx="0"/>
              <a:endCxn id="190" idx="0"/>
            </p:cNvCxnSpPr>
            <p:nvPr/>
          </p:nvCxnSpPr>
          <p:spPr>
            <a:xfrm flipH="1" flipV="1">
              <a:off x="10442767" y="4494027"/>
              <a:ext cx="88822" cy="739230"/>
            </a:xfrm>
            <a:prstGeom prst="straightConnector1">
              <a:avLst/>
            </a:prstGeom>
            <a:ln w="28575">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93" name="图片 192"/>
            <p:cNvPicPr>
              <a:picLocks noChangeAspect="1"/>
            </p:cNvPicPr>
            <p:nvPr/>
          </p:nvPicPr>
          <p:blipFill>
            <a:blip r:embed="rId4"/>
            <a:stretch>
              <a:fillRect/>
            </a:stretch>
          </p:blipFill>
          <p:spPr>
            <a:xfrm>
              <a:off x="6622622" y="5609791"/>
              <a:ext cx="221389" cy="369820"/>
            </a:xfrm>
            <a:prstGeom prst="rect">
              <a:avLst/>
            </a:prstGeom>
          </p:spPr>
        </p:pic>
        <p:pic>
          <p:nvPicPr>
            <p:cNvPr id="194" name="图片 193"/>
            <p:cNvPicPr>
              <a:picLocks noChangeAspect="1"/>
            </p:cNvPicPr>
            <p:nvPr/>
          </p:nvPicPr>
          <p:blipFill>
            <a:blip r:embed="rId5"/>
            <a:stretch>
              <a:fillRect/>
            </a:stretch>
          </p:blipFill>
          <p:spPr>
            <a:xfrm>
              <a:off x="10748126" y="5217724"/>
              <a:ext cx="267986" cy="315918"/>
            </a:xfrm>
            <a:prstGeom prst="rect">
              <a:avLst/>
            </a:prstGeom>
          </p:spPr>
        </p:pic>
        <p:cxnSp>
          <p:nvCxnSpPr>
            <p:cNvPr id="195" name="直接箭头连接符 194"/>
            <p:cNvCxnSpPr>
              <a:stCxn id="196" idx="4"/>
              <a:endCxn id="198" idx="0"/>
            </p:cNvCxnSpPr>
            <p:nvPr/>
          </p:nvCxnSpPr>
          <p:spPr>
            <a:xfrm>
              <a:off x="8518969" y="4979857"/>
              <a:ext cx="223850" cy="3891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6" name="椭圆 195"/>
            <p:cNvSpPr/>
            <p:nvPr/>
          </p:nvSpPr>
          <p:spPr>
            <a:xfrm>
              <a:off x="8381635" y="470841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97" name="直接箭头连接符 196"/>
            <p:cNvCxnSpPr>
              <a:stCxn id="196" idx="6"/>
              <a:endCxn id="183" idx="2"/>
            </p:cNvCxnSpPr>
            <p:nvPr/>
          </p:nvCxnSpPr>
          <p:spPr>
            <a:xfrm>
              <a:off x="8656303" y="4844136"/>
              <a:ext cx="653732" cy="58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8" name="椭圆 197"/>
            <p:cNvSpPr/>
            <p:nvPr/>
          </p:nvSpPr>
          <p:spPr>
            <a:xfrm>
              <a:off x="8605485" y="5368980"/>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99" name="椭圆 198"/>
            <p:cNvSpPr/>
            <p:nvPr/>
          </p:nvSpPr>
          <p:spPr>
            <a:xfrm>
              <a:off x="9411266" y="5887948"/>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200" name="直接箭头连接符 199"/>
            <p:cNvCxnSpPr>
              <a:stCxn id="198" idx="5"/>
              <a:endCxn id="199" idx="2"/>
            </p:cNvCxnSpPr>
            <p:nvPr/>
          </p:nvCxnSpPr>
          <p:spPr>
            <a:xfrm>
              <a:off x="8839929" y="5600670"/>
              <a:ext cx="571337" cy="422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接箭头连接符 200"/>
            <p:cNvCxnSpPr>
              <a:stCxn id="198" idx="6"/>
              <a:endCxn id="182" idx="2"/>
            </p:cNvCxnSpPr>
            <p:nvPr/>
          </p:nvCxnSpPr>
          <p:spPr>
            <a:xfrm flipV="1">
              <a:off x="8880153" y="5368978"/>
              <a:ext cx="1514102" cy="1357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接箭头连接符 201"/>
            <p:cNvCxnSpPr>
              <a:stCxn id="199" idx="7"/>
              <a:endCxn id="182" idx="4"/>
            </p:cNvCxnSpPr>
            <p:nvPr/>
          </p:nvCxnSpPr>
          <p:spPr>
            <a:xfrm flipV="1">
              <a:off x="9645710" y="5504701"/>
              <a:ext cx="885879" cy="422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接箭头连接符 202"/>
            <p:cNvCxnSpPr>
              <a:stCxn id="180" idx="7"/>
              <a:endCxn id="205" idx="1"/>
            </p:cNvCxnSpPr>
            <p:nvPr/>
          </p:nvCxnSpPr>
          <p:spPr>
            <a:xfrm flipV="1">
              <a:off x="7336773" y="4088451"/>
              <a:ext cx="602929" cy="1170190"/>
            </a:xfrm>
            <a:prstGeom prst="straightConnector1">
              <a:avLst/>
            </a:prstGeom>
            <a:ln w="28575">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4" name="直接箭头连接符 203"/>
            <p:cNvCxnSpPr>
              <a:stCxn id="182" idx="0"/>
              <a:endCxn id="205" idx="3"/>
            </p:cNvCxnSpPr>
            <p:nvPr/>
          </p:nvCxnSpPr>
          <p:spPr>
            <a:xfrm flipH="1" flipV="1">
              <a:off x="9948296" y="4088451"/>
              <a:ext cx="583293" cy="1144806"/>
            </a:xfrm>
            <a:prstGeom prst="straightConnector1">
              <a:avLst/>
            </a:prstGeom>
            <a:ln w="28575">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5" name="矩形 204"/>
            <p:cNvSpPr/>
            <p:nvPr/>
          </p:nvSpPr>
          <p:spPr>
            <a:xfrm flipV="1">
              <a:off x="7939702" y="3903418"/>
              <a:ext cx="2008594" cy="370067"/>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206" name="矩形 205"/>
            <p:cNvSpPr/>
            <p:nvPr/>
          </p:nvSpPr>
          <p:spPr>
            <a:xfrm>
              <a:off x="7028049" y="3844948"/>
              <a:ext cx="47160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n</a:t>
              </a:r>
              <a:r>
                <a:rPr kumimoji="0" lang="en-US" altLang="zh-CN" sz="24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li</a:t>
              </a:r>
              <a:endParaRPr kumimoji="0" lang="zh-CN" altLang="en-US" sz="24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sp>
          <p:nvSpPr>
            <p:cNvPr id="207" name="矩形 206"/>
            <p:cNvSpPr/>
            <p:nvPr/>
          </p:nvSpPr>
          <p:spPr>
            <a:xfrm>
              <a:off x="10179928" y="3823717"/>
              <a:ext cx="51648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n</a:t>
              </a:r>
              <a:r>
                <a:rPr kumimoji="0" lang="en-US" altLang="zh-CN" sz="2400" b="0" i="1" u="none" strike="noStrike" kern="1200" cap="none" spc="0" normalizeH="0" baseline="-25000" noProof="0" dirty="0" err="1">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ld</a:t>
              </a:r>
              <a:endParaRPr kumimoji="0" lang="zh-CN" altLang="en-US" sz="24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pic>
          <p:nvPicPr>
            <p:cNvPr id="208" name="图片 207"/>
            <p:cNvPicPr>
              <a:picLocks noChangeAspect="1"/>
            </p:cNvPicPr>
            <p:nvPr/>
          </p:nvPicPr>
          <p:blipFill>
            <a:blip r:embed="rId6"/>
            <a:stretch>
              <a:fillRect/>
            </a:stretch>
          </p:blipFill>
          <p:spPr>
            <a:xfrm>
              <a:off x="8582724" y="3417975"/>
              <a:ext cx="610363" cy="255622"/>
            </a:xfrm>
            <a:prstGeom prst="rect">
              <a:avLst/>
            </a:prstGeom>
          </p:spPr>
        </p:pic>
        <p:sp>
          <p:nvSpPr>
            <p:cNvPr id="209" name="矩形 208"/>
            <p:cNvSpPr/>
            <p:nvPr/>
          </p:nvSpPr>
          <p:spPr>
            <a:xfrm>
              <a:off x="7888680" y="3880090"/>
              <a:ext cx="20916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Distance from l</a:t>
              </a:r>
              <a:r>
                <a:rPr kumimoji="0" lang="en-US" altLang="zh-CN" sz="18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i</a:t>
              </a:r>
              <a:r>
                <a:rPr kumimoji="0" lang="zh-CN" altLang="en-US"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 </a:t>
              </a:r>
              <a:r>
                <a:rPr kumimoji="0" lang="en-US" altLang="zh-CN"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to</a:t>
              </a:r>
              <a:r>
                <a:rPr kumimoji="0" lang="zh-CN" altLang="en-US"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 </a:t>
              </a:r>
              <a:r>
                <a:rPr kumimoji="0" lang="en-US" altLang="zh-CN"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l</a:t>
              </a:r>
              <a:r>
                <a:rPr kumimoji="0" lang="en-US" altLang="zh-CN" sz="18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d</a:t>
              </a:r>
              <a:endParaRPr kumimoji="0" lang="zh-CN" altLang="en-US" sz="18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grpSp>
      <p:pic>
        <p:nvPicPr>
          <p:cNvPr id="211" name="图片 210"/>
          <p:cNvPicPr>
            <a:picLocks noChangeAspect="1"/>
          </p:cNvPicPr>
          <p:nvPr/>
        </p:nvPicPr>
        <p:blipFill>
          <a:blip r:embed="rId7"/>
          <a:stretch>
            <a:fillRect/>
          </a:stretch>
        </p:blipFill>
        <p:spPr>
          <a:xfrm>
            <a:off x="8441648" y="4692400"/>
            <a:ext cx="535189" cy="250189"/>
          </a:xfrm>
          <a:prstGeom prst="rect">
            <a:avLst/>
          </a:prstGeom>
        </p:spPr>
      </p:pic>
      <p:sp>
        <p:nvSpPr>
          <p:cNvPr id="215" name="文本框 214"/>
          <p:cNvSpPr txBox="1"/>
          <p:nvPr/>
        </p:nvSpPr>
        <p:spPr>
          <a:xfrm flipH="1">
            <a:off x="837395" y="950473"/>
            <a:ext cx="683824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Context-aware Graph Attention</a:t>
            </a:r>
            <a:endParaRPr kumimoji="0" lang="zh-CN" altLang="en-US"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218" name="连接符: 曲线 217"/>
          <p:cNvCxnSpPr/>
          <p:nvPr/>
        </p:nvCxnSpPr>
        <p:spPr>
          <a:xfrm flipV="1">
            <a:off x="6307589" y="1843450"/>
            <a:ext cx="2003476" cy="3576"/>
          </a:xfrm>
          <a:prstGeom prst="curvedConnector3">
            <a:avLst>
              <a:gd name="adj1" fmla="val 50000"/>
            </a:avLst>
          </a:prstGeom>
          <a:ln w="28575">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19" name="矩形 218"/>
          <p:cNvSpPr/>
          <p:nvPr/>
        </p:nvSpPr>
        <p:spPr>
          <a:xfrm>
            <a:off x="6320991" y="1524711"/>
            <a:ext cx="952504" cy="64633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Moving</a:t>
            </a:r>
            <a:r>
              <a:rPr kumimoji="0" lang="en-US" altLang="zh-CN"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State</a:t>
            </a:r>
            <a:endParaRPr kumimoji="0" lang="zh-CN" altLang="en-US"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cxnSp>
        <p:nvCxnSpPr>
          <p:cNvPr id="220" name="连接符: 曲线 219"/>
          <p:cNvCxnSpPr/>
          <p:nvPr/>
        </p:nvCxnSpPr>
        <p:spPr>
          <a:xfrm>
            <a:off x="7288431" y="1855324"/>
            <a:ext cx="1420812" cy="3087265"/>
          </a:xfrm>
          <a:prstGeom prst="curvedConnector4">
            <a:avLst>
              <a:gd name="adj1" fmla="val 40583"/>
              <a:gd name="adj2" fmla="val 107405"/>
            </a:avLst>
          </a:prstGeom>
          <a:ln w="28575">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5995839" y="1654236"/>
            <a:ext cx="305049" cy="35033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29" name="圆角矩形 23"/>
          <p:cNvSpPr/>
          <p:nvPr/>
        </p:nvSpPr>
        <p:spPr>
          <a:xfrm rot="10800000" flipV="1">
            <a:off x="353408" y="1020042"/>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pic>
        <p:nvPicPr>
          <p:cNvPr id="8" name="图片 7" descr="图片包含 物体&#10;&#10;描述已自动生成"/>
          <p:cNvPicPr>
            <a:picLocks noChangeAspect="1"/>
          </p:cNvPicPr>
          <p:nvPr/>
        </p:nvPicPr>
        <p:blipFill>
          <a:blip r:embed="rId8"/>
          <a:stretch>
            <a:fillRect/>
          </a:stretch>
        </p:blipFill>
        <p:spPr>
          <a:xfrm>
            <a:off x="560050" y="5144863"/>
            <a:ext cx="6224112" cy="1058874"/>
          </a:xfrm>
          <a:prstGeom prst="rect">
            <a:avLst/>
          </a:prstGeom>
        </p:spPr>
      </p:pic>
      <mc:AlternateContent xmlns:mc="http://schemas.openxmlformats.org/markup-compatibility/2006" xmlns:a14="http://schemas.microsoft.com/office/drawing/2010/main">
        <mc:Choice Requires="a14">
          <p:sp>
            <p:nvSpPr>
              <p:cNvPr id="74" name="文本框 73"/>
              <p:cNvSpPr txBox="1"/>
              <p:nvPr/>
            </p:nvSpPr>
            <p:spPr>
              <a:xfrm flipH="1">
                <a:off x="804696" y="1764682"/>
                <a:ext cx="6148955" cy="171668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We discretize the distance </a:t>
                </a:r>
                <a14:m>
                  <m:oMath xmlns:m="http://schemas.openxmlformats.org/officeDocument/2006/math">
                    <m:sSub>
                      <m:sSubPr>
                        <m:ctrlP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ctrlPr>
                      </m:sSubPr>
                      <m:e>
                        <m: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𝑜</m:t>
                        </m:r>
                      </m:e>
                      <m:sub>
                        <m:sSub>
                          <m:sSubPr>
                            <m:ctrlP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ctrlPr>
                          </m:sSubPr>
                          <m:e>
                            <m: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𝑙</m:t>
                            </m:r>
                          </m:e>
                          <m:sub>
                            <m: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𝑖</m:t>
                            </m:r>
                          </m:sub>
                        </m:sSub>
                        <m: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m:t>
                        </m:r>
                        <m:sSub>
                          <m:sSubPr>
                            <m:ctrlPr>
                              <a:rPr kumimoji="0" lang="en-US" altLang="zh-CN" sz="2000" b="0"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ctrlPr>
                          </m:sSubPr>
                          <m:e>
                            <m: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𝑙</m:t>
                            </m:r>
                          </m:e>
                          <m:sub>
                            <m:r>
                              <a:rPr kumimoji="0" lang="en-US" altLang="zh-CN" sz="2000" b="0"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t>𝑗</m:t>
                            </m:r>
                          </m:sub>
                        </m:sSub>
                      </m:sub>
                    </m:sSub>
                    <m: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 </m:t>
                    </m:r>
                  </m:oMath>
                </a14:m>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between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nodes </a:t>
                </a:r>
                <a14:m>
                  <m:oMath xmlns:m="http://schemas.openxmlformats.org/officeDocument/2006/math">
                    <m:sSub>
                      <m:sSubPr>
                        <m:ctrlP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ctrlPr>
                      </m:sSubPr>
                      <m:e>
                        <m: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𝑙</m:t>
                        </m:r>
                      </m:e>
                      <m:sub>
                        <m: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𝑖</m:t>
                        </m:r>
                      </m:sub>
                    </m:sSub>
                  </m:oMath>
                </a14:m>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 and </a:t>
                </a:r>
                <a14:m>
                  <m:oMath xmlns:m="http://schemas.openxmlformats.org/officeDocument/2006/math">
                    <m:sSub>
                      <m:sSubPr>
                        <m:ctrlP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ctrlPr>
                      </m:sSubPr>
                      <m:e>
                        <m: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𝑙</m:t>
                        </m:r>
                      </m:e>
                      <m:sub>
                        <m: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𝑗</m:t>
                        </m:r>
                      </m:sub>
                    </m:sSub>
                  </m:oMath>
                </a14:m>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 into consecutive value bins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and set a unique embedding for each discretized</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distance value. The embedding will be used to improve attention mechanism.</a:t>
                </a:r>
                <a:endParaRPr kumimoji="0" lang="zh-CN" altLang="en-US" sz="2000" b="0" i="0" u="none" strike="noStrike" kern="1200" cap="none" spc="0" normalizeH="0" baseline="0" noProof="0" dirty="0">
                  <a:ln>
                    <a:noFill/>
                  </a:ln>
                  <a:solidFill>
                    <a:srgbClr val="002060"/>
                  </a:solidFill>
                  <a:effectLst/>
                  <a:uLnTx/>
                  <a:uFillTx/>
                  <a:latin typeface="Microsoft YaHei" charset="-122"/>
                  <a:ea typeface="Microsoft YaHei" charset="-122"/>
                  <a:cs typeface="+mn-cs"/>
                </a:endParaRPr>
              </a:p>
            </p:txBody>
          </p:sp>
        </mc:Choice>
        <mc:Fallback xmlns="">
          <p:sp>
            <p:nvSpPr>
              <p:cNvPr id="74" name="文本框 73"/>
              <p:cNvSpPr txBox="1">
                <a:spLocks noRot="1" noChangeAspect="1" noMove="1" noResize="1" noEditPoints="1" noAdjustHandles="1" noChangeArrowheads="1" noChangeShapeType="1" noTextEdit="1"/>
              </p:cNvSpPr>
              <p:nvPr/>
            </p:nvSpPr>
            <p:spPr>
              <a:xfrm flipH="1">
                <a:off x="804696" y="1764682"/>
                <a:ext cx="6148955" cy="1716688"/>
              </a:xfrm>
              <a:prstGeom prst="rect">
                <a:avLst/>
              </a:prstGeom>
              <a:blipFill rotWithShape="1">
                <a:blip r:embed="rId9"/>
                <a:stretch>
                  <a:fillRect l="-991" t="-1773" r="-1090" b="-531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5" name="文本框 74"/>
              <p:cNvSpPr txBox="1"/>
              <p:nvPr/>
            </p:nvSpPr>
            <p:spPr>
              <a:xfrm flipH="1">
                <a:off x="838200" y="3862204"/>
                <a:ext cx="6008298" cy="102848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It is likely the previous part of a trajectory will affect the subsequent part and we use </a:t>
                </a:r>
                <a14:m>
                  <m:oMath xmlns:m="http://schemas.openxmlformats.org/officeDocument/2006/math">
                    <m:sSup>
                      <m:sSupPr>
                        <m:ctrlP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ctrlPr>
                      </m:sSupPr>
                      <m:e>
                        <m: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h</m:t>
                        </m:r>
                      </m:e>
                      <m:sup>
                        <m: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m:t>
                        </m:r>
                        <m: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𝑝</m:t>
                        </m:r>
                        <m: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m:t>
                        </m:r>
                      </m:sup>
                    </m:sSup>
                  </m:oMath>
                </a14:m>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 to enhance attention weight.  </a:t>
                </a:r>
                <a:endParaRPr kumimoji="0" lang="zh-CN" altLang="en-US" sz="2000" b="0" i="0" u="none" strike="noStrike" kern="1200" cap="none" spc="0" normalizeH="0" baseline="0" noProof="0" dirty="0">
                  <a:ln>
                    <a:noFill/>
                  </a:ln>
                  <a:solidFill>
                    <a:srgbClr val="002060"/>
                  </a:solidFill>
                  <a:effectLst/>
                  <a:uLnTx/>
                  <a:uFillTx/>
                  <a:latin typeface="Microsoft YaHei" charset="-122"/>
                  <a:ea typeface="Microsoft YaHei" charset="-122"/>
                  <a:cs typeface="+mn-cs"/>
                </a:endParaRPr>
              </a:p>
            </p:txBody>
          </p:sp>
        </mc:Choice>
        <mc:Fallback xmlns="">
          <p:sp>
            <p:nvSpPr>
              <p:cNvPr id="75" name="文本框 74"/>
              <p:cNvSpPr txBox="1">
                <a:spLocks noRot="1" noChangeAspect="1" noMove="1" noResize="1" noEditPoints="1" noAdjustHandles="1" noChangeArrowheads="1" noChangeShapeType="1" noTextEdit="1"/>
              </p:cNvSpPr>
              <p:nvPr/>
            </p:nvSpPr>
            <p:spPr>
              <a:xfrm flipH="1">
                <a:off x="838200" y="3862204"/>
                <a:ext cx="6008298" cy="1028487"/>
              </a:xfrm>
              <a:prstGeom prst="rect">
                <a:avLst/>
              </a:prstGeom>
              <a:blipFill rotWithShape="1">
                <a:blip r:embed="rId10"/>
                <a:stretch>
                  <a:fillRect l="-1117" t="-3571" r="-1015" b="-10119"/>
                </a:stretch>
              </a:blipFill>
            </p:spPr>
            <p:txBody>
              <a:bodyPr/>
              <a:lstStyle/>
              <a:p>
                <a:r>
                  <a:rPr lang="zh-CN" altLang="en-US">
                    <a:noFill/>
                  </a:rPr>
                  <a:t> </a:t>
                </a:r>
                <a:endParaRPr lang="zh-CN" altLang="en-US">
                  <a:noFill/>
                </a:endParaRPr>
              </a:p>
            </p:txBody>
          </p:sp>
        </mc:Fallback>
      </mc:AlternateContent>
      <p:sp>
        <p:nvSpPr>
          <p:cNvPr id="50" name="圆角矩形 23"/>
          <p:cNvSpPr/>
          <p:nvPr/>
        </p:nvSpPr>
        <p:spPr>
          <a:xfrm rot="10800000" flipV="1">
            <a:off x="450235" y="1842272"/>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1" name="圆角矩形 23"/>
          <p:cNvSpPr/>
          <p:nvPr/>
        </p:nvSpPr>
        <p:spPr>
          <a:xfrm rot="10800000" flipV="1">
            <a:off x="469514" y="3916060"/>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2" name="矩形 51"/>
          <p:cNvSpPr/>
          <p:nvPr/>
        </p:nvSpPr>
        <p:spPr>
          <a:xfrm>
            <a:off x="8386842" y="4583307"/>
            <a:ext cx="657180" cy="455251"/>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2" name="矩形 91"/>
          <p:cNvSpPr/>
          <p:nvPr/>
        </p:nvSpPr>
        <p:spPr>
          <a:xfrm>
            <a:off x="4402455" y="5243830"/>
            <a:ext cx="1818640" cy="40830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p:bldP spid="129" grpId="0" animBg="1"/>
      <p:bldP spid="74" grpId="0"/>
      <p:bldP spid="75" grpId="0"/>
      <p:bldP spid="50" grpId="0" animBg="1"/>
      <p:bldP spid="5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nvPr>
        </p:nvSpPr>
        <p:spPr/>
        <p:txBody>
          <a:bodyPr/>
          <a:lstStyle/>
          <a:p>
            <a:r>
              <a:rPr lang="en-US" altLang="zh-CN" dirty="0"/>
              <a:t>NASR: Estimated Cost</a:t>
            </a:r>
            <a:endParaRPr lang="zh-CN" altLang="en-US" dirty="0"/>
          </a:p>
        </p:txBody>
      </p:sp>
      <p:cxnSp>
        <p:nvCxnSpPr>
          <p:cNvPr id="91" name="直接箭头连接符 90"/>
          <p:cNvCxnSpPr>
            <a:stCxn id="189" idx="2"/>
          </p:cNvCxnSpPr>
          <p:nvPr/>
        </p:nvCxnSpPr>
        <p:spPr>
          <a:xfrm flipV="1">
            <a:off x="8308590" y="1951844"/>
            <a:ext cx="406539" cy="760828"/>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a:stCxn id="207" idx="0"/>
          </p:cNvCxnSpPr>
          <p:nvPr/>
        </p:nvCxnSpPr>
        <p:spPr>
          <a:xfrm flipH="1" flipV="1">
            <a:off x="11158777" y="1978111"/>
            <a:ext cx="334508" cy="783836"/>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3" name="矩形: 圆角 92"/>
          <p:cNvSpPr/>
          <p:nvPr/>
        </p:nvSpPr>
        <p:spPr>
          <a:xfrm>
            <a:off x="8275260" y="1499906"/>
            <a:ext cx="3281583" cy="446655"/>
          </a:xfrm>
          <a:prstGeom prst="roundRect">
            <a:avLst/>
          </a:prstGeom>
          <a:solidFill>
            <a:schemeClr val="accent3">
              <a:lumMod val="20000"/>
              <a:lumOff val="8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MLP</a:t>
            </a:r>
            <a:endParaRPr kumimoji="0" lang="zh-CN" altLang="en-US" sz="1800" b="0" i="0" u="none" strike="noStrike" kern="1200" cap="none" spc="0" normalizeH="0" baseline="0" noProof="0" dirty="0">
              <a:ln>
                <a:noFill/>
              </a:ln>
              <a:solidFill>
                <a:prstClr val="white"/>
              </a:solidFill>
              <a:effectLst/>
              <a:uLnTx/>
              <a:uFillTx/>
              <a:latin typeface="DengXian"/>
              <a:ea typeface="DengXian" panose="02010600030101010101" pitchFamily="2" charset="-122"/>
              <a:cs typeface="+mn-cs"/>
            </a:endParaRPr>
          </a:p>
        </p:txBody>
      </p:sp>
      <p:cxnSp>
        <p:nvCxnSpPr>
          <p:cNvPr id="176" name="直接箭头连接符 175"/>
          <p:cNvCxnSpPr>
            <a:stCxn id="209" idx="0"/>
            <a:endCxn id="93" idx="2"/>
          </p:cNvCxnSpPr>
          <p:nvPr/>
        </p:nvCxnSpPr>
        <p:spPr>
          <a:xfrm flipH="1" flipV="1">
            <a:off x="9916052" y="1946561"/>
            <a:ext cx="73573" cy="871759"/>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77" name="矩形 176"/>
          <p:cNvSpPr/>
          <p:nvPr/>
        </p:nvSpPr>
        <p:spPr>
          <a:xfrm>
            <a:off x="9064272" y="5166537"/>
            <a:ext cx="171040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LinBiolinumTI"/>
                <a:ea typeface="DengXian" panose="02010600030101010101" pitchFamily="2" charset="-122"/>
                <a:cs typeface="+mn-cs"/>
              </a:rPr>
              <a:t>Road Network</a:t>
            </a:r>
            <a:endParaRPr kumimoji="0" lang="zh-CN" altLang="en-US" sz="2000" b="1" i="0" u="none" strike="noStrike" kern="1200" cap="none" spc="0" normalizeH="0" baseline="0" noProof="0" dirty="0">
              <a:ln>
                <a:noFill/>
              </a:ln>
              <a:solidFill>
                <a:prstClr val="black"/>
              </a:solidFill>
              <a:effectLst/>
              <a:uLnTx/>
              <a:uFillTx/>
              <a:latin typeface="LinBiolinumTI"/>
              <a:ea typeface="DengXian" panose="02010600030101010101" pitchFamily="2" charset="-122"/>
              <a:cs typeface="+mn-cs"/>
            </a:endParaRPr>
          </a:p>
        </p:txBody>
      </p:sp>
      <p:grpSp>
        <p:nvGrpSpPr>
          <p:cNvPr id="179" name="组合 178"/>
          <p:cNvGrpSpPr/>
          <p:nvPr/>
        </p:nvGrpSpPr>
        <p:grpSpPr>
          <a:xfrm>
            <a:off x="7677735" y="2356205"/>
            <a:ext cx="4393490" cy="2780262"/>
            <a:chOff x="6622622" y="3417975"/>
            <a:chExt cx="4393490" cy="2780262"/>
          </a:xfrm>
        </p:grpSpPr>
        <p:sp>
          <p:nvSpPr>
            <p:cNvPr id="180" name="椭圆 179"/>
            <p:cNvSpPr/>
            <p:nvPr/>
          </p:nvSpPr>
          <p:spPr>
            <a:xfrm>
              <a:off x="7102329" y="5218889"/>
              <a:ext cx="274668" cy="271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81" name="椭圆 180"/>
            <p:cNvSpPr/>
            <p:nvPr/>
          </p:nvSpPr>
          <p:spPr>
            <a:xfrm>
              <a:off x="8015945" y="592679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82" name="椭圆 181"/>
            <p:cNvSpPr/>
            <p:nvPr/>
          </p:nvSpPr>
          <p:spPr>
            <a:xfrm>
              <a:off x="10394255" y="5233257"/>
              <a:ext cx="274668" cy="27144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83" name="椭圆 182"/>
            <p:cNvSpPr/>
            <p:nvPr/>
          </p:nvSpPr>
          <p:spPr>
            <a:xfrm>
              <a:off x="9310035" y="471427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84" name="直接箭头连接符 183"/>
            <p:cNvCxnSpPr>
              <a:stCxn id="180" idx="7"/>
              <a:endCxn id="196" idx="3"/>
            </p:cNvCxnSpPr>
            <p:nvPr/>
          </p:nvCxnSpPr>
          <p:spPr>
            <a:xfrm flipV="1">
              <a:off x="7336774" y="4940105"/>
              <a:ext cx="1085087" cy="318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接箭头连接符 184"/>
            <p:cNvCxnSpPr>
              <a:stCxn id="180" idx="5"/>
              <a:endCxn id="181" idx="2"/>
            </p:cNvCxnSpPr>
            <p:nvPr/>
          </p:nvCxnSpPr>
          <p:spPr>
            <a:xfrm>
              <a:off x="7336774" y="5450580"/>
              <a:ext cx="679172" cy="6119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接箭头连接符 185"/>
            <p:cNvCxnSpPr>
              <a:stCxn id="183" idx="5"/>
              <a:endCxn id="182" idx="1"/>
            </p:cNvCxnSpPr>
            <p:nvPr/>
          </p:nvCxnSpPr>
          <p:spPr>
            <a:xfrm>
              <a:off x="9544478" y="4945965"/>
              <a:ext cx="890000" cy="3270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接箭头连接符 186"/>
            <p:cNvCxnSpPr>
              <a:stCxn id="181" idx="6"/>
              <a:endCxn id="182" idx="3"/>
            </p:cNvCxnSpPr>
            <p:nvPr/>
          </p:nvCxnSpPr>
          <p:spPr>
            <a:xfrm flipV="1">
              <a:off x="8290613" y="5464946"/>
              <a:ext cx="2143865" cy="5975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a:stCxn id="180" idx="6"/>
              <a:endCxn id="198" idx="2"/>
            </p:cNvCxnSpPr>
            <p:nvPr/>
          </p:nvCxnSpPr>
          <p:spPr>
            <a:xfrm>
              <a:off x="7376997" y="5354611"/>
              <a:ext cx="1228488" cy="1500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flipV="1">
              <a:off x="7065376" y="3774442"/>
              <a:ext cx="376201" cy="719587"/>
            </a:xfrm>
            <a:prstGeom prst="rect">
              <a:avLst/>
            </a:prstGeom>
            <a:solidFill>
              <a:schemeClr val="accent5">
                <a:lumMod val="20000"/>
                <a:lumOff val="8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90" name="矩形 189"/>
            <p:cNvSpPr/>
            <p:nvPr/>
          </p:nvSpPr>
          <p:spPr>
            <a:xfrm flipV="1">
              <a:off x="10249716" y="3774440"/>
              <a:ext cx="386101" cy="719587"/>
            </a:xfrm>
            <a:prstGeom prst="rect">
              <a:avLst/>
            </a:prstGeom>
            <a:solidFill>
              <a:schemeClr val="accent5">
                <a:lumMod val="20000"/>
                <a:lumOff val="8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91" name="直接箭头连接符 190"/>
            <p:cNvCxnSpPr>
              <a:stCxn id="180" idx="0"/>
              <a:endCxn id="189" idx="0"/>
            </p:cNvCxnSpPr>
            <p:nvPr/>
          </p:nvCxnSpPr>
          <p:spPr>
            <a:xfrm flipV="1">
              <a:off x="7239663" y="4494029"/>
              <a:ext cx="13814" cy="724860"/>
            </a:xfrm>
            <a:prstGeom prst="straightConnector1">
              <a:avLst/>
            </a:prstGeom>
            <a:ln w="28575">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2" name="直接箭头连接符 191"/>
            <p:cNvCxnSpPr>
              <a:stCxn id="182" idx="0"/>
              <a:endCxn id="190" idx="0"/>
            </p:cNvCxnSpPr>
            <p:nvPr/>
          </p:nvCxnSpPr>
          <p:spPr>
            <a:xfrm flipH="1" flipV="1">
              <a:off x="10442767" y="4494027"/>
              <a:ext cx="88822" cy="739230"/>
            </a:xfrm>
            <a:prstGeom prst="straightConnector1">
              <a:avLst/>
            </a:prstGeom>
            <a:ln w="28575">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93" name="图片 192"/>
            <p:cNvPicPr>
              <a:picLocks noChangeAspect="1"/>
            </p:cNvPicPr>
            <p:nvPr/>
          </p:nvPicPr>
          <p:blipFill>
            <a:blip r:embed="rId4"/>
            <a:stretch>
              <a:fillRect/>
            </a:stretch>
          </p:blipFill>
          <p:spPr>
            <a:xfrm>
              <a:off x="6622622" y="5609791"/>
              <a:ext cx="221389" cy="369820"/>
            </a:xfrm>
            <a:prstGeom prst="rect">
              <a:avLst/>
            </a:prstGeom>
          </p:spPr>
        </p:pic>
        <p:pic>
          <p:nvPicPr>
            <p:cNvPr id="194" name="图片 193"/>
            <p:cNvPicPr>
              <a:picLocks noChangeAspect="1"/>
            </p:cNvPicPr>
            <p:nvPr/>
          </p:nvPicPr>
          <p:blipFill>
            <a:blip r:embed="rId5"/>
            <a:stretch>
              <a:fillRect/>
            </a:stretch>
          </p:blipFill>
          <p:spPr>
            <a:xfrm>
              <a:off x="10748126" y="5217724"/>
              <a:ext cx="267986" cy="315918"/>
            </a:xfrm>
            <a:prstGeom prst="rect">
              <a:avLst/>
            </a:prstGeom>
          </p:spPr>
        </p:pic>
        <p:cxnSp>
          <p:nvCxnSpPr>
            <p:cNvPr id="195" name="直接箭头连接符 194"/>
            <p:cNvCxnSpPr>
              <a:stCxn id="196" idx="4"/>
              <a:endCxn id="198" idx="0"/>
            </p:cNvCxnSpPr>
            <p:nvPr/>
          </p:nvCxnSpPr>
          <p:spPr>
            <a:xfrm>
              <a:off x="8518969" y="4979857"/>
              <a:ext cx="223850" cy="3891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6" name="椭圆 195"/>
            <p:cNvSpPr/>
            <p:nvPr/>
          </p:nvSpPr>
          <p:spPr>
            <a:xfrm>
              <a:off x="8381635" y="470841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97" name="直接箭头连接符 196"/>
            <p:cNvCxnSpPr>
              <a:stCxn id="196" idx="6"/>
              <a:endCxn id="183" idx="2"/>
            </p:cNvCxnSpPr>
            <p:nvPr/>
          </p:nvCxnSpPr>
          <p:spPr>
            <a:xfrm>
              <a:off x="8656303" y="4844136"/>
              <a:ext cx="653732" cy="58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8" name="椭圆 197"/>
            <p:cNvSpPr/>
            <p:nvPr/>
          </p:nvSpPr>
          <p:spPr>
            <a:xfrm>
              <a:off x="8605485" y="5368980"/>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99" name="椭圆 198"/>
            <p:cNvSpPr/>
            <p:nvPr/>
          </p:nvSpPr>
          <p:spPr>
            <a:xfrm>
              <a:off x="9411266" y="5887948"/>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200" name="直接箭头连接符 199"/>
            <p:cNvCxnSpPr>
              <a:stCxn id="198" idx="5"/>
              <a:endCxn id="199" idx="2"/>
            </p:cNvCxnSpPr>
            <p:nvPr/>
          </p:nvCxnSpPr>
          <p:spPr>
            <a:xfrm>
              <a:off x="8839929" y="5600670"/>
              <a:ext cx="571337" cy="422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接箭头连接符 200"/>
            <p:cNvCxnSpPr>
              <a:stCxn id="198" idx="6"/>
              <a:endCxn id="182" idx="2"/>
            </p:cNvCxnSpPr>
            <p:nvPr/>
          </p:nvCxnSpPr>
          <p:spPr>
            <a:xfrm flipV="1">
              <a:off x="8880153" y="5368978"/>
              <a:ext cx="1514102" cy="1357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接箭头连接符 201"/>
            <p:cNvCxnSpPr>
              <a:stCxn id="199" idx="7"/>
              <a:endCxn id="182" idx="4"/>
            </p:cNvCxnSpPr>
            <p:nvPr/>
          </p:nvCxnSpPr>
          <p:spPr>
            <a:xfrm flipV="1">
              <a:off x="9645710" y="5504701"/>
              <a:ext cx="885879" cy="422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接箭头连接符 202"/>
            <p:cNvCxnSpPr>
              <a:stCxn id="180" idx="7"/>
              <a:endCxn id="205" idx="1"/>
            </p:cNvCxnSpPr>
            <p:nvPr/>
          </p:nvCxnSpPr>
          <p:spPr>
            <a:xfrm flipV="1">
              <a:off x="7336773" y="4088451"/>
              <a:ext cx="602929" cy="1170190"/>
            </a:xfrm>
            <a:prstGeom prst="straightConnector1">
              <a:avLst/>
            </a:prstGeom>
            <a:ln w="28575">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4" name="直接箭头连接符 203"/>
            <p:cNvCxnSpPr>
              <a:stCxn id="182" idx="0"/>
              <a:endCxn id="205" idx="3"/>
            </p:cNvCxnSpPr>
            <p:nvPr/>
          </p:nvCxnSpPr>
          <p:spPr>
            <a:xfrm flipH="1" flipV="1">
              <a:off x="9948296" y="4088451"/>
              <a:ext cx="583293" cy="1144806"/>
            </a:xfrm>
            <a:prstGeom prst="straightConnector1">
              <a:avLst/>
            </a:prstGeom>
            <a:ln w="28575">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5" name="矩形 204"/>
            <p:cNvSpPr/>
            <p:nvPr/>
          </p:nvSpPr>
          <p:spPr>
            <a:xfrm flipV="1">
              <a:off x="7939702" y="3903418"/>
              <a:ext cx="2008594" cy="370067"/>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206" name="矩形 205"/>
            <p:cNvSpPr/>
            <p:nvPr/>
          </p:nvSpPr>
          <p:spPr>
            <a:xfrm>
              <a:off x="7028049" y="3844948"/>
              <a:ext cx="47160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n</a:t>
              </a:r>
              <a:r>
                <a:rPr kumimoji="0" lang="en-US" altLang="zh-CN" sz="24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li</a:t>
              </a:r>
              <a:endParaRPr kumimoji="0" lang="zh-CN" altLang="en-US" sz="24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sp>
          <p:nvSpPr>
            <p:cNvPr id="207" name="矩形 206"/>
            <p:cNvSpPr/>
            <p:nvPr/>
          </p:nvSpPr>
          <p:spPr>
            <a:xfrm>
              <a:off x="10179928" y="3823717"/>
              <a:ext cx="51648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n</a:t>
              </a:r>
              <a:r>
                <a:rPr kumimoji="0" lang="en-US" altLang="zh-CN" sz="2400" b="0" i="1" u="none" strike="noStrike" kern="1200" cap="none" spc="0" normalizeH="0" baseline="-25000" noProof="0" dirty="0" err="1">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ld</a:t>
              </a:r>
              <a:endParaRPr kumimoji="0" lang="zh-CN" altLang="en-US" sz="24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pic>
          <p:nvPicPr>
            <p:cNvPr id="208" name="图片 207"/>
            <p:cNvPicPr>
              <a:picLocks noChangeAspect="1"/>
            </p:cNvPicPr>
            <p:nvPr/>
          </p:nvPicPr>
          <p:blipFill>
            <a:blip r:embed="rId6"/>
            <a:stretch>
              <a:fillRect/>
            </a:stretch>
          </p:blipFill>
          <p:spPr>
            <a:xfrm>
              <a:off x="8582724" y="3417975"/>
              <a:ext cx="610363" cy="255622"/>
            </a:xfrm>
            <a:prstGeom prst="rect">
              <a:avLst/>
            </a:prstGeom>
          </p:spPr>
        </p:pic>
        <p:sp>
          <p:nvSpPr>
            <p:cNvPr id="209" name="矩形 208"/>
            <p:cNvSpPr/>
            <p:nvPr/>
          </p:nvSpPr>
          <p:spPr>
            <a:xfrm>
              <a:off x="7888680" y="3880090"/>
              <a:ext cx="20916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Distance from l</a:t>
              </a:r>
              <a:r>
                <a:rPr kumimoji="0" lang="en-US" altLang="zh-CN" sz="18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i</a:t>
              </a:r>
              <a:r>
                <a:rPr kumimoji="0" lang="zh-CN" altLang="en-US"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 </a:t>
              </a:r>
              <a:r>
                <a:rPr kumimoji="0" lang="en-US" altLang="zh-CN"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to</a:t>
              </a:r>
              <a:r>
                <a:rPr kumimoji="0" lang="zh-CN" altLang="en-US"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 </a:t>
              </a:r>
              <a:r>
                <a:rPr kumimoji="0" lang="en-US" altLang="zh-CN"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l</a:t>
              </a:r>
              <a:r>
                <a:rPr kumimoji="0" lang="en-US" altLang="zh-CN" sz="18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d</a:t>
              </a:r>
              <a:endParaRPr kumimoji="0" lang="zh-CN" altLang="en-US" sz="18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grpSp>
      <p:pic>
        <p:nvPicPr>
          <p:cNvPr id="211" name="图片 210"/>
          <p:cNvPicPr>
            <a:picLocks noChangeAspect="1"/>
          </p:cNvPicPr>
          <p:nvPr/>
        </p:nvPicPr>
        <p:blipFill>
          <a:blip r:embed="rId7"/>
          <a:stretch>
            <a:fillRect/>
          </a:stretch>
        </p:blipFill>
        <p:spPr>
          <a:xfrm>
            <a:off x="8392441" y="4584747"/>
            <a:ext cx="535189" cy="250189"/>
          </a:xfrm>
          <a:prstGeom prst="rect">
            <a:avLst/>
          </a:prstGeom>
        </p:spPr>
      </p:pic>
      <p:sp>
        <p:nvSpPr>
          <p:cNvPr id="215" name="文本框 214"/>
          <p:cNvSpPr txBox="1"/>
          <p:nvPr/>
        </p:nvSpPr>
        <p:spPr>
          <a:xfrm flipH="1">
            <a:off x="788188" y="1197529"/>
            <a:ext cx="683824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Multi-head Attention</a:t>
            </a:r>
            <a:endParaRPr kumimoji="0" lang="zh-CN" altLang="en-US"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218" name="连接符: 曲线 217"/>
          <p:cNvCxnSpPr/>
          <p:nvPr/>
        </p:nvCxnSpPr>
        <p:spPr>
          <a:xfrm flipV="1">
            <a:off x="6258382" y="1735797"/>
            <a:ext cx="2003476" cy="3576"/>
          </a:xfrm>
          <a:prstGeom prst="curvedConnector3">
            <a:avLst>
              <a:gd name="adj1" fmla="val 50000"/>
            </a:avLst>
          </a:prstGeom>
          <a:ln w="28575">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19" name="矩形 218"/>
          <p:cNvSpPr/>
          <p:nvPr/>
        </p:nvSpPr>
        <p:spPr>
          <a:xfrm>
            <a:off x="6271784" y="1417058"/>
            <a:ext cx="952504" cy="64633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Moving</a:t>
            </a:r>
            <a:r>
              <a:rPr kumimoji="0" lang="en-US" altLang="zh-CN"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State</a:t>
            </a:r>
            <a:endParaRPr kumimoji="0" lang="zh-CN" altLang="en-US"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cxnSp>
        <p:nvCxnSpPr>
          <p:cNvPr id="220" name="连接符: 曲线 219"/>
          <p:cNvCxnSpPr/>
          <p:nvPr/>
        </p:nvCxnSpPr>
        <p:spPr>
          <a:xfrm>
            <a:off x="7239224" y="1747671"/>
            <a:ext cx="1420812" cy="3087265"/>
          </a:xfrm>
          <a:prstGeom prst="curvedConnector4">
            <a:avLst>
              <a:gd name="adj1" fmla="val 40583"/>
              <a:gd name="adj2" fmla="val 107405"/>
            </a:avLst>
          </a:prstGeom>
          <a:ln w="28575">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5946632" y="1546583"/>
            <a:ext cx="305049" cy="35033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29" name="圆角矩形 23"/>
          <p:cNvSpPr/>
          <p:nvPr/>
        </p:nvSpPr>
        <p:spPr>
          <a:xfrm rot="10800000" flipV="1">
            <a:off x="304201" y="1267098"/>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5" name="文本框 74"/>
          <p:cNvSpPr txBox="1"/>
          <p:nvPr/>
        </p:nvSpPr>
        <p:spPr>
          <a:xfrm flipH="1">
            <a:off x="881317" y="2103995"/>
            <a:ext cx="6090313" cy="101566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Since our attention mechanism involves many kinds of information, we use the multi-head attention for stabilizing the learning process.</a:t>
            </a:r>
            <a:endPar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51" name="圆角矩形 23"/>
          <p:cNvSpPr/>
          <p:nvPr/>
        </p:nvSpPr>
        <p:spPr>
          <a:xfrm rot="10800000" flipV="1">
            <a:off x="512631" y="2157851"/>
            <a:ext cx="171040"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pic>
        <p:nvPicPr>
          <p:cNvPr id="4" name="图片 3" descr="图片包含 物体&#10;&#10;描述已自动生成"/>
          <p:cNvPicPr>
            <a:picLocks noChangeAspect="1"/>
          </p:cNvPicPr>
          <p:nvPr/>
        </p:nvPicPr>
        <p:blipFill>
          <a:blip r:embed="rId8"/>
          <a:stretch>
            <a:fillRect/>
          </a:stretch>
        </p:blipFill>
        <p:spPr>
          <a:xfrm>
            <a:off x="1077175" y="3413016"/>
            <a:ext cx="4643338" cy="1236180"/>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909378" y="4750399"/>
                <a:ext cx="6062252" cy="113447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where </a:t>
                </a:r>
                <a14:m>
                  <m:oMath xmlns:m="http://schemas.openxmlformats.org/officeDocument/2006/math">
                    <m:sSubSup>
                      <m:sSubSupPr>
                        <m:ctrlPr>
                          <a:rPr kumimoji="0" lang="en-US" altLang="zh-CN" sz="2000" b="0"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ctrlPr>
                      </m:sSubSupPr>
                      <m:e>
                        <m:r>
                          <a:rPr kumimoji="0" lang="zh-CN" altLang="en-US" sz="2000" b="0"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t>𝛼</m:t>
                        </m:r>
                      </m:e>
                      <m:sub>
                        <m:r>
                          <m:rPr>
                            <m:sty m:val="p"/>
                          </m:rP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i</m:t>
                        </m:r>
                        <m:r>
                          <a:rPr kumimoji="0" lang="en-US" altLang="zh-CN" sz="2000" b="0"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t>,</m:t>
                        </m:r>
                        <m:r>
                          <a:rPr kumimoji="0" lang="en-US" altLang="zh-CN" sz="2000" b="0"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t>𝑗</m:t>
                        </m:r>
                      </m:sub>
                      <m:sup>
                        <m:r>
                          <a:rPr kumimoji="0" lang="en-US" altLang="zh-CN" sz="2000" b="0"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t>(</m:t>
                        </m:r>
                        <m:r>
                          <a:rPr kumimoji="0" lang="en-US" altLang="zh-CN" sz="2000" b="0"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t>𝑎</m:t>
                        </m:r>
                        <m:r>
                          <a:rPr kumimoji="0" lang="en-US" altLang="zh-CN" sz="2000" b="0"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t>)</m:t>
                        </m:r>
                      </m:sup>
                    </m:sSubSup>
                  </m:oMath>
                </a14:m>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 are the normalized attention scores computed by the a-</a:t>
                </a:r>
                <a:r>
                  <a:rPr kumimoji="0" lang="en-US" altLang="zh-CN" sz="2000" b="0" i="0" u="none" strike="noStrike" kern="1200" cap="none" spc="0" normalizeH="0" baseline="0" noProof="0" dirty="0" err="1">
                    <a:ln>
                      <a:noFill/>
                    </a:ln>
                    <a:solidFill>
                      <a:srgbClr val="002060"/>
                    </a:solidFill>
                    <a:effectLst/>
                    <a:uLnTx/>
                    <a:uFillTx/>
                    <a:latin typeface="Microsoft YaHei" charset="-122"/>
                    <a:ea typeface="Microsoft YaHei" charset="-122"/>
                    <a:cs typeface="+mn-cs"/>
                  </a:rPr>
                  <a:t>th</a:t>
                </a:r>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 attention head, </a:t>
                </a:r>
                <a14:m>
                  <m:oMath xmlns:m="http://schemas.openxmlformats.org/officeDocument/2006/math">
                    <m:d>
                      <m:dPr>
                        <m:begChr m:val="‖"/>
                        <m:endChr m:val=""/>
                        <m:ctrlPr>
                          <a:rPr kumimoji="0" lang="en-US" altLang="zh-CN" sz="2000" b="0"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ctrlPr>
                      </m:dPr>
                      <m:e>
                        <m:r>
                          <a:rPr kumimoji="0" lang="en-US" altLang="zh-CN" sz="2000" b="0"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t> </m:t>
                        </m:r>
                      </m:e>
                    </m:d>
                  </m:oMath>
                </a14:m>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denotes the concatenation operation </a:t>
                </a:r>
                <a:endParaRPr kumimoji="0" lang="zh-CN" altLang="en-US" sz="2000" b="0" i="0" u="none" strike="noStrike" kern="1200" cap="none" spc="0" normalizeH="0" baseline="0" noProof="0" dirty="0">
                  <a:ln>
                    <a:noFill/>
                  </a:ln>
                  <a:solidFill>
                    <a:srgbClr val="002060"/>
                  </a:solidFill>
                  <a:effectLst/>
                  <a:uLnTx/>
                  <a:uFillTx/>
                  <a:latin typeface="Microsoft YaHei" charset="-122"/>
                  <a:ea typeface="Microsoft YaHei" charset="-122"/>
                  <a:cs typeface="+mn-cs"/>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909320" y="4750435"/>
                <a:ext cx="6062345" cy="1548765"/>
              </a:xfrm>
              <a:prstGeom prst="rect">
                <a:avLst/>
              </a:prstGeom>
              <a:blipFill rotWithShape="1">
                <a:blip r:embed="rId9"/>
                <a:stretch>
                  <a:fillRect l="-1005" t="-5914" r="-1005" b="-37634"/>
                </a:stretch>
              </a:blipFill>
            </p:spPr>
            <p:txBody>
              <a:bodyPr/>
              <a:lstStyle/>
              <a:p>
                <a:r>
                  <a:rPr lang="zh-CN" altLang="en-US">
                    <a:noFill/>
                  </a:rPr>
                  <a:t> </a:t>
                </a:r>
                <a:endParaRPr lang="zh-CN" altLang="en-US">
                  <a:noFill/>
                </a:endParaRPr>
              </a:p>
            </p:txBody>
          </p:sp>
        </mc:Fallback>
      </mc:AlternateContent>
      <p:sp>
        <p:nvSpPr>
          <p:cNvPr id="50" name="矩形 49"/>
          <p:cNvSpPr/>
          <p:nvPr/>
        </p:nvSpPr>
        <p:spPr>
          <a:xfrm>
            <a:off x="8011024" y="2611827"/>
            <a:ext cx="4067396" cy="295482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p:bldP spid="129" grpId="0" animBg="1"/>
      <p:bldP spid="75" grpId="0"/>
      <p:bldP spid="51" grpId="0" animBg="1"/>
      <p:bldP spid="5" grpId="0" bldLvl="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nvPr>
        </p:nvSpPr>
        <p:spPr/>
        <p:txBody>
          <a:bodyPr/>
          <a:lstStyle/>
          <a:p>
            <a:r>
              <a:rPr lang="en-US" altLang="zh-CN" dirty="0"/>
              <a:t>NASR: Estimated Cost</a:t>
            </a:r>
            <a:endParaRPr lang="zh-CN" altLang="en-US" dirty="0"/>
          </a:p>
        </p:txBody>
      </p:sp>
      <p:cxnSp>
        <p:nvCxnSpPr>
          <p:cNvPr id="91" name="直接箭头连接符 90"/>
          <p:cNvCxnSpPr>
            <a:stCxn id="189" idx="2"/>
          </p:cNvCxnSpPr>
          <p:nvPr/>
        </p:nvCxnSpPr>
        <p:spPr>
          <a:xfrm flipV="1">
            <a:off x="8336651" y="2351641"/>
            <a:ext cx="406539" cy="760828"/>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a:stCxn id="207" idx="0"/>
          </p:cNvCxnSpPr>
          <p:nvPr/>
        </p:nvCxnSpPr>
        <p:spPr>
          <a:xfrm flipH="1" flipV="1">
            <a:off x="11186838" y="2377908"/>
            <a:ext cx="334508" cy="783836"/>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3" name="矩形: 圆角 92"/>
          <p:cNvSpPr/>
          <p:nvPr/>
        </p:nvSpPr>
        <p:spPr>
          <a:xfrm>
            <a:off x="8303321" y="1899703"/>
            <a:ext cx="3281583" cy="446655"/>
          </a:xfrm>
          <a:prstGeom prst="roundRect">
            <a:avLst/>
          </a:prstGeom>
          <a:solidFill>
            <a:schemeClr val="accent3">
              <a:lumMod val="20000"/>
              <a:lumOff val="8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MLP</a:t>
            </a:r>
            <a:endParaRPr kumimoji="0" lang="zh-CN" altLang="en-US" sz="1800" b="0" i="0" u="none" strike="noStrike" kern="1200" cap="none" spc="0" normalizeH="0" baseline="0" noProof="0" dirty="0">
              <a:ln>
                <a:noFill/>
              </a:ln>
              <a:solidFill>
                <a:prstClr val="white"/>
              </a:solidFill>
              <a:effectLst/>
              <a:uLnTx/>
              <a:uFillTx/>
              <a:latin typeface="DengXian"/>
              <a:ea typeface="DengXian" panose="02010600030101010101" pitchFamily="2" charset="-122"/>
              <a:cs typeface="+mn-cs"/>
            </a:endParaRPr>
          </a:p>
        </p:txBody>
      </p:sp>
      <p:cxnSp>
        <p:nvCxnSpPr>
          <p:cNvPr id="176" name="直接箭头连接符 175"/>
          <p:cNvCxnSpPr>
            <a:stCxn id="209" idx="0"/>
            <a:endCxn id="93" idx="2"/>
          </p:cNvCxnSpPr>
          <p:nvPr/>
        </p:nvCxnSpPr>
        <p:spPr>
          <a:xfrm flipH="1" flipV="1">
            <a:off x="9944113" y="2346358"/>
            <a:ext cx="73573" cy="871759"/>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77" name="矩形 176"/>
          <p:cNvSpPr/>
          <p:nvPr/>
        </p:nvSpPr>
        <p:spPr>
          <a:xfrm>
            <a:off x="9092333" y="5566334"/>
            <a:ext cx="171040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LinBiolinumTI"/>
                <a:ea typeface="DengXian" panose="02010600030101010101" pitchFamily="2" charset="-122"/>
                <a:cs typeface="+mn-cs"/>
              </a:rPr>
              <a:t>Road Network</a:t>
            </a:r>
            <a:endParaRPr kumimoji="0" lang="zh-CN" altLang="en-US" sz="2000" b="1" i="0" u="none" strike="noStrike" kern="1200" cap="none" spc="0" normalizeH="0" baseline="0" noProof="0" dirty="0">
              <a:ln>
                <a:noFill/>
              </a:ln>
              <a:solidFill>
                <a:prstClr val="black"/>
              </a:solidFill>
              <a:effectLst/>
              <a:uLnTx/>
              <a:uFillTx/>
              <a:latin typeface="LinBiolinumTI"/>
              <a:ea typeface="DengXian" panose="02010600030101010101" pitchFamily="2" charset="-122"/>
              <a:cs typeface="+mn-cs"/>
            </a:endParaRPr>
          </a:p>
        </p:txBody>
      </p:sp>
      <p:grpSp>
        <p:nvGrpSpPr>
          <p:cNvPr id="179" name="组合 178"/>
          <p:cNvGrpSpPr/>
          <p:nvPr/>
        </p:nvGrpSpPr>
        <p:grpSpPr>
          <a:xfrm>
            <a:off x="7583178" y="2756002"/>
            <a:ext cx="4516108" cy="2780262"/>
            <a:chOff x="6500004" y="3417975"/>
            <a:chExt cx="4516108" cy="2780262"/>
          </a:xfrm>
        </p:grpSpPr>
        <p:sp>
          <p:nvSpPr>
            <p:cNvPr id="180" name="椭圆 179"/>
            <p:cNvSpPr/>
            <p:nvPr/>
          </p:nvSpPr>
          <p:spPr>
            <a:xfrm>
              <a:off x="7102329" y="5218889"/>
              <a:ext cx="274668" cy="271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81" name="椭圆 180"/>
            <p:cNvSpPr/>
            <p:nvPr/>
          </p:nvSpPr>
          <p:spPr>
            <a:xfrm>
              <a:off x="8015945" y="592679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82" name="椭圆 181"/>
            <p:cNvSpPr/>
            <p:nvPr/>
          </p:nvSpPr>
          <p:spPr>
            <a:xfrm>
              <a:off x="10394255" y="5233257"/>
              <a:ext cx="274668" cy="27144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83" name="椭圆 182"/>
            <p:cNvSpPr/>
            <p:nvPr/>
          </p:nvSpPr>
          <p:spPr>
            <a:xfrm>
              <a:off x="9310035" y="471427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84" name="直接箭头连接符 183"/>
            <p:cNvCxnSpPr>
              <a:stCxn id="180" idx="7"/>
              <a:endCxn id="196" idx="3"/>
            </p:cNvCxnSpPr>
            <p:nvPr/>
          </p:nvCxnSpPr>
          <p:spPr>
            <a:xfrm flipV="1">
              <a:off x="7336774" y="4940105"/>
              <a:ext cx="1085087" cy="318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接箭头连接符 184"/>
            <p:cNvCxnSpPr>
              <a:stCxn id="180" idx="5"/>
              <a:endCxn id="181" idx="2"/>
            </p:cNvCxnSpPr>
            <p:nvPr/>
          </p:nvCxnSpPr>
          <p:spPr>
            <a:xfrm>
              <a:off x="7336774" y="5450580"/>
              <a:ext cx="679172" cy="6119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接箭头连接符 185"/>
            <p:cNvCxnSpPr>
              <a:stCxn id="183" idx="5"/>
              <a:endCxn id="182" idx="1"/>
            </p:cNvCxnSpPr>
            <p:nvPr/>
          </p:nvCxnSpPr>
          <p:spPr>
            <a:xfrm>
              <a:off x="9544478" y="4945965"/>
              <a:ext cx="890000" cy="3270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接箭头连接符 186"/>
            <p:cNvCxnSpPr>
              <a:stCxn id="181" idx="6"/>
              <a:endCxn id="182" idx="3"/>
            </p:cNvCxnSpPr>
            <p:nvPr/>
          </p:nvCxnSpPr>
          <p:spPr>
            <a:xfrm flipV="1">
              <a:off x="8290613" y="5464946"/>
              <a:ext cx="2143865" cy="5975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a:stCxn id="180" idx="6"/>
              <a:endCxn id="198" idx="2"/>
            </p:cNvCxnSpPr>
            <p:nvPr/>
          </p:nvCxnSpPr>
          <p:spPr>
            <a:xfrm>
              <a:off x="7376997" y="5354611"/>
              <a:ext cx="1228488" cy="1500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flipV="1">
              <a:off x="7065376" y="3774442"/>
              <a:ext cx="376201" cy="719587"/>
            </a:xfrm>
            <a:prstGeom prst="rect">
              <a:avLst/>
            </a:prstGeom>
            <a:solidFill>
              <a:schemeClr val="accent5">
                <a:lumMod val="20000"/>
                <a:lumOff val="8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90" name="矩形 189"/>
            <p:cNvSpPr/>
            <p:nvPr/>
          </p:nvSpPr>
          <p:spPr>
            <a:xfrm flipV="1">
              <a:off x="10249716" y="3774440"/>
              <a:ext cx="386101" cy="719587"/>
            </a:xfrm>
            <a:prstGeom prst="rect">
              <a:avLst/>
            </a:prstGeom>
            <a:solidFill>
              <a:schemeClr val="accent5">
                <a:lumMod val="20000"/>
                <a:lumOff val="8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91" name="直接箭头连接符 190"/>
            <p:cNvCxnSpPr>
              <a:stCxn id="180" idx="0"/>
              <a:endCxn id="189" idx="0"/>
            </p:cNvCxnSpPr>
            <p:nvPr/>
          </p:nvCxnSpPr>
          <p:spPr>
            <a:xfrm flipV="1">
              <a:off x="7239663" y="4494029"/>
              <a:ext cx="13814" cy="724860"/>
            </a:xfrm>
            <a:prstGeom prst="straightConnector1">
              <a:avLst/>
            </a:prstGeom>
            <a:ln w="28575">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2" name="直接箭头连接符 191"/>
            <p:cNvCxnSpPr>
              <a:stCxn id="182" idx="0"/>
              <a:endCxn id="190" idx="0"/>
            </p:cNvCxnSpPr>
            <p:nvPr/>
          </p:nvCxnSpPr>
          <p:spPr>
            <a:xfrm flipH="1" flipV="1">
              <a:off x="10442767" y="4494027"/>
              <a:ext cx="88822" cy="739230"/>
            </a:xfrm>
            <a:prstGeom prst="straightConnector1">
              <a:avLst/>
            </a:prstGeom>
            <a:ln w="28575">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93" name="图片 192"/>
            <p:cNvPicPr>
              <a:picLocks noChangeAspect="1"/>
            </p:cNvPicPr>
            <p:nvPr/>
          </p:nvPicPr>
          <p:blipFill>
            <a:blip r:embed="rId4"/>
            <a:stretch>
              <a:fillRect/>
            </a:stretch>
          </p:blipFill>
          <p:spPr>
            <a:xfrm>
              <a:off x="6500004" y="4761055"/>
              <a:ext cx="221389" cy="369820"/>
            </a:xfrm>
            <a:prstGeom prst="rect">
              <a:avLst/>
            </a:prstGeom>
          </p:spPr>
        </p:pic>
        <p:pic>
          <p:nvPicPr>
            <p:cNvPr id="194" name="图片 193"/>
            <p:cNvPicPr>
              <a:picLocks noChangeAspect="1"/>
            </p:cNvPicPr>
            <p:nvPr/>
          </p:nvPicPr>
          <p:blipFill>
            <a:blip r:embed="rId5"/>
            <a:stretch>
              <a:fillRect/>
            </a:stretch>
          </p:blipFill>
          <p:spPr>
            <a:xfrm>
              <a:off x="10748126" y="5217724"/>
              <a:ext cx="267986" cy="315918"/>
            </a:xfrm>
            <a:prstGeom prst="rect">
              <a:avLst/>
            </a:prstGeom>
          </p:spPr>
        </p:pic>
        <p:cxnSp>
          <p:nvCxnSpPr>
            <p:cNvPr id="195" name="直接箭头连接符 194"/>
            <p:cNvCxnSpPr>
              <a:stCxn id="196" idx="4"/>
              <a:endCxn id="198" idx="0"/>
            </p:cNvCxnSpPr>
            <p:nvPr/>
          </p:nvCxnSpPr>
          <p:spPr>
            <a:xfrm>
              <a:off x="8518969" y="4979857"/>
              <a:ext cx="223850" cy="3891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6" name="椭圆 195"/>
            <p:cNvSpPr/>
            <p:nvPr/>
          </p:nvSpPr>
          <p:spPr>
            <a:xfrm>
              <a:off x="8381635" y="470841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97" name="直接箭头连接符 196"/>
            <p:cNvCxnSpPr>
              <a:stCxn id="196" idx="6"/>
              <a:endCxn id="183" idx="2"/>
            </p:cNvCxnSpPr>
            <p:nvPr/>
          </p:nvCxnSpPr>
          <p:spPr>
            <a:xfrm>
              <a:off x="8656303" y="4844136"/>
              <a:ext cx="653732" cy="58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8" name="椭圆 197"/>
            <p:cNvSpPr/>
            <p:nvPr/>
          </p:nvSpPr>
          <p:spPr>
            <a:xfrm>
              <a:off x="8605485" y="5368980"/>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99" name="椭圆 198"/>
            <p:cNvSpPr/>
            <p:nvPr/>
          </p:nvSpPr>
          <p:spPr>
            <a:xfrm>
              <a:off x="9411266" y="5887948"/>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200" name="直接箭头连接符 199"/>
            <p:cNvCxnSpPr>
              <a:stCxn id="198" idx="5"/>
              <a:endCxn id="199" idx="2"/>
            </p:cNvCxnSpPr>
            <p:nvPr/>
          </p:nvCxnSpPr>
          <p:spPr>
            <a:xfrm>
              <a:off x="8839929" y="5600670"/>
              <a:ext cx="571337" cy="422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接箭头连接符 200"/>
            <p:cNvCxnSpPr>
              <a:stCxn id="198" idx="6"/>
              <a:endCxn id="182" idx="2"/>
            </p:cNvCxnSpPr>
            <p:nvPr/>
          </p:nvCxnSpPr>
          <p:spPr>
            <a:xfrm flipV="1">
              <a:off x="8880153" y="5368978"/>
              <a:ext cx="1514102" cy="1357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接箭头连接符 201"/>
            <p:cNvCxnSpPr>
              <a:stCxn id="199" idx="7"/>
              <a:endCxn id="182" idx="4"/>
            </p:cNvCxnSpPr>
            <p:nvPr/>
          </p:nvCxnSpPr>
          <p:spPr>
            <a:xfrm flipV="1">
              <a:off x="9645710" y="5504701"/>
              <a:ext cx="885879" cy="422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接箭头连接符 202"/>
            <p:cNvCxnSpPr>
              <a:stCxn id="180" idx="7"/>
              <a:endCxn id="205" idx="1"/>
            </p:cNvCxnSpPr>
            <p:nvPr/>
          </p:nvCxnSpPr>
          <p:spPr>
            <a:xfrm flipV="1">
              <a:off x="7336773" y="4088451"/>
              <a:ext cx="602929" cy="1170190"/>
            </a:xfrm>
            <a:prstGeom prst="straightConnector1">
              <a:avLst/>
            </a:prstGeom>
            <a:ln w="28575">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4" name="直接箭头连接符 203"/>
            <p:cNvCxnSpPr>
              <a:stCxn id="182" idx="0"/>
              <a:endCxn id="205" idx="3"/>
            </p:cNvCxnSpPr>
            <p:nvPr/>
          </p:nvCxnSpPr>
          <p:spPr>
            <a:xfrm flipH="1" flipV="1">
              <a:off x="9948296" y="4088451"/>
              <a:ext cx="583293" cy="1144806"/>
            </a:xfrm>
            <a:prstGeom prst="straightConnector1">
              <a:avLst/>
            </a:prstGeom>
            <a:ln w="28575">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5" name="矩形 204"/>
            <p:cNvSpPr/>
            <p:nvPr/>
          </p:nvSpPr>
          <p:spPr>
            <a:xfrm flipV="1">
              <a:off x="7939702" y="3903418"/>
              <a:ext cx="2008594" cy="370067"/>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206" name="矩形 205"/>
            <p:cNvSpPr/>
            <p:nvPr/>
          </p:nvSpPr>
          <p:spPr>
            <a:xfrm>
              <a:off x="7028049" y="3844948"/>
              <a:ext cx="47160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n</a:t>
              </a:r>
              <a:r>
                <a:rPr kumimoji="0" lang="en-US" altLang="zh-CN" sz="24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li</a:t>
              </a:r>
              <a:endParaRPr kumimoji="0" lang="zh-CN" altLang="en-US" sz="24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sp>
          <p:nvSpPr>
            <p:cNvPr id="207" name="矩形 206"/>
            <p:cNvSpPr/>
            <p:nvPr/>
          </p:nvSpPr>
          <p:spPr>
            <a:xfrm>
              <a:off x="10179928" y="3823717"/>
              <a:ext cx="51648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n</a:t>
              </a:r>
              <a:r>
                <a:rPr kumimoji="0" lang="en-US" altLang="zh-CN" sz="2400" b="0" i="1" u="none" strike="noStrike" kern="1200" cap="none" spc="0" normalizeH="0" baseline="-25000" noProof="0" dirty="0" err="1">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ld</a:t>
              </a:r>
              <a:endParaRPr kumimoji="0" lang="zh-CN" altLang="en-US" sz="24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pic>
          <p:nvPicPr>
            <p:cNvPr id="208" name="图片 207"/>
            <p:cNvPicPr>
              <a:picLocks noChangeAspect="1"/>
            </p:cNvPicPr>
            <p:nvPr/>
          </p:nvPicPr>
          <p:blipFill>
            <a:blip r:embed="rId6"/>
            <a:stretch>
              <a:fillRect/>
            </a:stretch>
          </p:blipFill>
          <p:spPr>
            <a:xfrm>
              <a:off x="8582724" y="3417975"/>
              <a:ext cx="610363" cy="255622"/>
            </a:xfrm>
            <a:prstGeom prst="rect">
              <a:avLst/>
            </a:prstGeom>
          </p:spPr>
        </p:pic>
        <p:sp>
          <p:nvSpPr>
            <p:cNvPr id="209" name="矩形 208"/>
            <p:cNvSpPr/>
            <p:nvPr/>
          </p:nvSpPr>
          <p:spPr>
            <a:xfrm>
              <a:off x="7888680" y="3880090"/>
              <a:ext cx="20916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Distance from l</a:t>
              </a:r>
              <a:r>
                <a:rPr kumimoji="0" lang="en-US" altLang="zh-CN" sz="18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i</a:t>
              </a:r>
              <a:r>
                <a:rPr kumimoji="0" lang="zh-CN" altLang="en-US"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 </a:t>
              </a:r>
              <a:r>
                <a:rPr kumimoji="0" lang="en-US" altLang="zh-CN"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to</a:t>
              </a:r>
              <a:r>
                <a:rPr kumimoji="0" lang="zh-CN" altLang="en-US"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 </a:t>
              </a:r>
              <a:r>
                <a:rPr kumimoji="0" lang="en-US" altLang="zh-CN"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l</a:t>
              </a:r>
              <a:r>
                <a:rPr kumimoji="0" lang="en-US" altLang="zh-CN" sz="18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d</a:t>
              </a:r>
              <a:endParaRPr kumimoji="0" lang="zh-CN" altLang="en-US" sz="18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grpSp>
      <p:pic>
        <p:nvPicPr>
          <p:cNvPr id="211" name="图片 210"/>
          <p:cNvPicPr>
            <a:picLocks noChangeAspect="1"/>
          </p:cNvPicPr>
          <p:nvPr/>
        </p:nvPicPr>
        <p:blipFill>
          <a:blip r:embed="rId7"/>
          <a:stretch>
            <a:fillRect/>
          </a:stretch>
        </p:blipFill>
        <p:spPr>
          <a:xfrm>
            <a:off x="8420502" y="4984544"/>
            <a:ext cx="535189" cy="250189"/>
          </a:xfrm>
          <a:prstGeom prst="rect">
            <a:avLst/>
          </a:prstGeom>
        </p:spPr>
      </p:pic>
      <p:cxnSp>
        <p:nvCxnSpPr>
          <p:cNvPr id="218" name="连接符: 曲线 217"/>
          <p:cNvCxnSpPr/>
          <p:nvPr/>
        </p:nvCxnSpPr>
        <p:spPr>
          <a:xfrm flipV="1">
            <a:off x="6286443" y="2135594"/>
            <a:ext cx="2003476" cy="3576"/>
          </a:xfrm>
          <a:prstGeom prst="curvedConnector3">
            <a:avLst>
              <a:gd name="adj1" fmla="val 50000"/>
            </a:avLst>
          </a:prstGeom>
          <a:ln w="28575">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19" name="矩形 218"/>
          <p:cNvSpPr/>
          <p:nvPr/>
        </p:nvSpPr>
        <p:spPr>
          <a:xfrm>
            <a:off x="6299845" y="1816855"/>
            <a:ext cx="952504" cy="64633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Moving</a:t>
            </a:r>
            <a:r>
              <a:rPr kumimoji="0" lang="en-US" altLang="zh-CN"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State</a:t>
            </a:r>
            <a:endParaRPr kumimoji="0" lang="zh-CN" altLang="en-US"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cxnSp>
        <p:nvCxnSpPr>
          <p:cNvPr id="220" name="连接符: 曲线 219"/>
          <p:cNvCxnSpPr/>
          <p:nvPr/>
        </p:nvCxnSpPr>
        <p:spPr>
          <a:xfrm>
            <a:off x="7267285" y="2147468"/>
            <a:ext cx="1420812" cy="3087265"/>
          </a:xfrm>
          <a:prstGeom prst="curvedConnector4">
            <a:avLst>
              <a:gd name="adj1" fmla="val 40583"/>
              <a:gd name="adj2" fmla="val 107405"/>
            </a:avLst>
          </a:prstGeom>
          <a:ln w="28575">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5974693" y="1946380"/>
            <a:ext cx="305049" cy="35033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227" name="文本框 226"/>
          <p:cNvSpPr txBox="1"/>
          <p:nvPr/>
        </p:nvSpPr>
        <p:spPr>
          <a:xfrm flipH="1">
            <a:off x="720195" y="2567400"/>
            <a:ext cx="7533230"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Fuse context vector, node representation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 and distance information.</a:t>
            </a:r>
            <a:endPar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99" name="圆角矩形 23"/>
          <p:cNvSpPr/>
          <p:nvPr/>
        </p:nvSpPr>
        <p:spPr>
          <a:xfrm rot="10800000" flipV="1">
            <a:off x="382357" y="1376233"/>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0" name="文本框 99"/>
          <p:cNvSpPr txBox="1"/>
          <p:nvPr/>
        </p:nvSpPr>
        <p:spPr>
          <a:xfrm>
            <a:off x="771056" y="1316471"/>
            <a:ext cx="575749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Predicting the Estimated Cost with A MLP Component</a:t>
            </a:r>
          </a:p>
        </p:txBody>
      </p:sp>
      <p:pic>
        <p:nvPicPr>
          <p:cNvPr id="3" name="图片 2"/>
          <p:cNvPicPr>
            <a:picLocks noChangeAspect="1"/>
          </p:cNvPicPr>
          <p:nvPr/>
        </p:nvPicPr>
        <p:blipFill rotWithShape="1">
          <a:blip r:embed="rId8"/>
          <a:srcRect r="5801"/>
          <a:stretch>
            <a:fillRect/>
          </a:stretch>
        </p:blipFill>
        <p:spPr>
          <a:xfrm>
            <a:off x="932249" y="3719100"/>
            <a:ext cx="4592753" cy="707886"/>
          </a:xfrm>
          <a:prstGeom prst="rect">
            <a:avLst/>
          </a:prstGeom>
        </p:spPr>
      </p:pic>
      <mc:AlternateContent xmlns:mc="http://schemas.openxmlformats.org/markup-compatibility/2006" xmlns:a14="http://schemas.microsoft.com/office/drawing/2010/main">
        <mc:Choice Requires="a14">
          <p:sp>
            <p:nvSpPr>
              <p:cNvPr id="4" name="文本框 3"/>
              <p:cNvSpPr txBox="1"/>
              <p:nvPr/>
            </p:nvSpPr>
            <p:spPr>
              <a:xfrm>
                <a:off x="816947" y="4828358"/>
                <a:ext cx="6522571" cy="143417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The MLP component takes as input the moving state </a:t>
                </a:r>
                <a14:m>
                  <m:oMath xmlns:m="http://schemas.openxmlformats.org/officeDocument/2006/math">
                    <m:sSup>
                      <m:sSupPr>
                        <m:ctrlPr>
                          <a:rPr kumimoji="0" lang="en-US" altLang="zh-CN" sz="2000" b="1"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ctrlPr>
                      </m:sSupPr>
                      <m:e>
                        <m:r>
                          <a:rPr kumimoji="0" lang="en-US" altLang="zh-CN" sz="2000" b="1"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t>𝒉</m:t>
                        </m:r>
                      </m:e>
                      <m:sup>
                        <m:r>
                          <a:rPr kumimoji="0" lang="en-US" altLang="zh-CN" sz="2000" b="1"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t>(</m:t>
                        </m:r>
                        <m:r>
                          <a:rPr kumimoji="0" lang="en-US" altLang="zh-CN" sz="2000" b="1"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t>𝒑</m:t>
                        </m:r>
                        <m:r>
                          <a:rPr kumimoji="0" lang="en-US" altLang="zh-CN" sz="2000" b="1"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t>)</m:t>
                        </m:r>
                      </m:sup>
                    </m:sSup>
                  </m:oMath>
                </a14:m>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 the node representations </a:t>
                </a:r>
                <a14:m>
                  <m:oMath xmlns:m="http://schemas.openxmlformats.org/officeDocument/2006/math">
                    <m:sSub>
                      <m:sSubPr>
                        <m:ctrlPr>
                          <a:rPr kumimoji="0" lang="en-US" altLang="zh-CN" sz="2000" b="0"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ctrlPr>
                      </m:sSubPr>
                      <m:e>
                        <m:r>
                          <a:rPr kumimoji="0" lang="en-US" altLang="zh-CN" sz="2000" b="1"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t>𝒏</m:t>
                        </m:r>
                      </m:e>
                      <m:sub>
                        <m:sSub>
                          <m:sSubPr>
                            <m:ctrlPr>
                              <a:rPr kumimoji="0" lang="en-US" altLang="zh-CN" sz="2000" b="0"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ctrlPr>
                          </m:sSubPr>
                          <m:e>
                            <m:r>
                              <a:rPr kumimoji="0" lang="en-US" altLang="zh-CN" sz="2000" b="0"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t>𝑙</m:t>
                            </m:r>
                          </m:e>
                          <m:sub>
                            <m:r>
                              <a:rPr kumimoji="0" lang="en-US" altLang="zh-CN" sz="2000" b="0"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t>𝑖</m:t>
                            </m:r>
                          </m:sub>
                        </m:sSub>
                      </m:sub>
                    </m:sSub>
                  </m:oMath>
                </a14:m>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 and </a:t>
                </a:r>
                <a14:m>
                  <m:oMath xmlns:m="http://schemas.openxmlformats.org/officeDocument/2006/math">
                    <m:sSub>
                      <m:sSubPr>
                        <m:ctrlP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ctrlPr>
                      </m:sSubPr>
                      <m:e>
                        <m:r>
                          <a:rPr kumimoji="0" lang="en-US" altLang="zh-CN" sz="2000" b="1"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𝒏</m:t>
                        </m:r>
                      </m:e>
                      <m:sub>
                        <m:sSub>
                          <m:sSubPr>
                            <m:ctrlP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ctrlPr>
                          </m:sSubPr>
                          <m:e>
                            <m: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𝑙</m:t>
                            </m:r>
                          </m:e>
                          <m:sub>
                            <m:r>
                              <m:rPr>
                                <m:sty m:val="p"/>
                              </m:rPr>
                              <a:rPr kumimoji="0" lang="en-US" altLang="zh-CN" sz="2000" b="0"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t>d</m:t>
                            </m:r>
                          </m:sub>
                        </m:sSub>
                      </m:sub>
                    </m:sSub>
                  </m:oMath>
                </a14:m>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 for locations of </a:t>
                </a:r>
                <a14:m>
                  <m:oMath xmlns:m="http://schemas.openxmlformats.org/officeDocument/2006/math">
                    <m:sSub>
                      <m:sSubPr>
                        <m:ctrlP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ctrlPr>
                      </m:sSubPr>
                      <m:e>
                        <m: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𝑙</m:t>
                        </m:r>
                      </m:e>
                      <m:sub>
                        <m:r>
                          <a:rPr kumimoji="0" lang="en-US" altLang="zh-CN" sz="2000" b="0"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t>𝑖</m:t>
                        </m:r>
                      </m:sub>
                    </m:sSub>
                  </m:oMath>
                </a14:m>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 and </a:t>
                </a:r>
                <a14:m>
                  <m:oMath xmlns:m="http://schemas.openxmlformats.org/officeDocument/2006/math">
                    <m:sSub>
                      <m:sSubPr>
                        <m:ctrlP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ctrlPr>
                      </m:sSubPr>
                      <m:e>
                        <m: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𝑙</m:t>
                        </m:r>
                      </m:e>
                      <m:sub>
                        <m:r>
                          <a:rPr kumimoji="0" lang="en-US" altLang="zh-CN" sz="2000" b="0"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t>𝑑</m:t>
                        </m:r>
                      </m:sub>
                    </m:sSub>
                  </m:oMath>
                </a14:m>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 and the embedding </a:t>
                </a:r>
                <a14:m>
                  <m:oMath xmlns:m="http://schemas.openxmlformats.org/officeDocument/2006/math">
                    <m:sSub>
                      <m:sSubPr>
                        <m:ctrlP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ctrlPr>
                      </m:sSubPr>
                      <m:e>
                        <m:r>
                          <a:rPr kumimoji="0" lang="en-US" altLang="zh-CN" sz="2000" b="1"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t>𝒗</m:t>
                        </m:r>
                      </m:e>
                      <m:sub>
                        <m:sSub>
                          <m:sSubPr>
                            <m:ctrlP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ctrlPr>
                          </m:sSubPr>
                          <m:e>
                            <m:r>
                              <a:rPr kumimoji="0" lang="en-US" altLang="zh-CN" sz="2000" b="0"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t>𝑜</m:t>
                            </m:r>
                          </m:e>
                          <m:sub>
                            <m:sSub>
                              <m:sSubPr>
                                <m:ctrlP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ctrlPr>
                              </m:sSubPr>
                              <m:e>
                                <m: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𝑙</m:t>
                                </m:r>
                              </m:e>
                              <m:sub>
                                <m:r>
                                  <a:rPr kumimoji="0" lang="en-US" altLang="zh-CN" sz="2000" b="0"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t>𝑖</m:t>
                                </m:r>
                              </m:sub>
                            </m:sSub>
                            <m:r>
                              <a:rPr kumimoji="0" lang="en-US" altLang="zh-CN" sz="2000" b="0"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t>,</m:t>
                            </m:r>
                            <m:sSub>
                              <m:sSubPr>
                                <m:ctrlP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ctrlPr>
                              </m:sSubPr>
                              <m:e>
                                <m: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𝑙</m:t>
                                </m:r>
                              </m:e>
                              <m:sub>
                                <m: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𝑑</m:t>
                                </m:r>
                              </m:sub>
                            </m:sSub>
                          </m:sub>
                        </m:sSub>
                      </m:sub>
                    </m:sSub>
                  </m:oMath>
                </a14:m>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 for their spatial distance.</a:t>
                </a:r>
                <a:endParaRPr kumimoji="0" lang="zh-CN" altLang="en-US" sz="2000" b="0" i="0" u="none" strike="noStrike" kern="1200" cap="none" spc="0" normalizeH="0" baseline="0" noProof="0" dirty="0">
                  <a:ln>
                    <a:noFill/>
                  </a:ln>
                  <a:solidFill>
                    <a:srgbClr val="002060"/>
                  </a:solidFill>
                  <a:effectLst/>
                  <a:uLnTx/>
                  <a:uFillTx/>
                  <a:latin typeface="Microsoft YaHei" charset="-122"/>
                  <a:ea typeface="Microsoft YaHei" charset="-122"/>
                  <a:cs typeface="+mn-cs"/>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782022" y="4644208"/>
                <a:ext cx="6522571" cy="1434175"/>
              </a:xfrm>
              <a:prstGeom prst="rect">
                <a:avLst/>
              </a:prstGeom>
              <a:blipFill rotWithShape="1">
                <a:blip r:embed="rId9"/>
                <a:stretch>
                  <a:fillRect l="-935" t="-2128" r="-1028" b="-6809"/>
                </a:stretch>
              </a:blipFill>
            </p:spPr>
            <p:txBody>
              <a:bodyPr/>
              <a:lstStyle/>
              <a:p>
                <a:r>
                  <a:rPr lang="en-US" altLang="zh-CN">
                    <a:noFill/>
                  </a:rPr>
                  <a:t>wwwwwwwwwwwwwwwwwwwwwwwwwww</a:t>
                </a:r>
                <a:r>
                  <a:rPr lang="zh-CN" altLang="en-US">
                    <a:noFill/>
                  </a:rPr>
                  <a:t> </a:t>
                </a:r>
                <a:endParaRPr lang="zh-CN" altLang="en-US">
                  <a:noFill/>
                </a:endParaRPr>
              </a:p>
            </p:txBody>
          </p:sp>
        </mc:Fallback>
      </mc:AlternateContent>
      <p:sp>
        <p:nvSpPr>
          <p:cNvPr id="50" name="圆角矩形 23"/>
          <p:cNvSpPr/>
          <p:nvPr/>
        </p:nvSpPr>
        <p:spPr>
          <a:xfrm rot="10800000" flipV="1">
            <a:off x="494062" y="2647933"/>
            <a:ext cx="171040"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1" name="矩形 50"/>
          <p:cNvSpPr/>
          <p:nvPr/>
        </p:nvSpPr>
        <p:spPr>
          <a:xfrm>
            <a:off x="8022026" y="1693437"/>
            <a:ext cx="3861726" cy="230345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p:bldP spid="99" grpId="0" animBg="1"/>
      <p:bldP spid="100" grpId="0"/>
      <p:bldP spid="4" grpId="0" bldLvl="0" animBg="1"/>
      <p:bldP spid="5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搜索</a:t>
            </a:r>
          </a:p>
        </p:txBody>
      </p:sp>
      <p:sp>
        <p:nvSpPr>
          <p:cNvPr id="3" name="内容占位符 2"/>
          <p:cNvSpPr>
            <a:spLocks noGrp="1"/>
          </p:cNvSpPr>
          <p:nvPr>
            <p:ph sz="quarter" idx="1"/>
          </p:nvPr>
        </p:nvSpPr>
        <p:spPr>
          <a:xfrm>
            <a:off x="838200" y="1825625"/>
            <a:ext cx="10515600" cy="4351338"/>
          </a:xfrm>
        </p:spPr>
        <p:txBody>
          <a:bodyPr/>
          <a:lstStyle/>
          <a:p>
            <a:r>
              <a:rPr lang="zh-CN" altLang="en-US" dirty="0"/>
              <a:t>如何选择哪一个节点扩展？</a:t>
            </a:r>
          </a:p>
        </p:txBody>
      </p:sp>
      <p:grpSp>
        <p:nvGrpSpPr>
          <p:cNvPr id="44" name="组合 43"/>
          <p:cNvGrpSpPr/>
          <p:nvPr/>
        </p:nvGrpSpPr>
        <p:grpSpPr>
          <a:xfrm>
            <a:off x="3663098" y="2396837"/>
            <a:ext cx="4878221" cy="3317750"/>
            <a:chOff x="2333069" y="2396837"/>
            <a:chExt cx="4878221" cy="3317750"/>
          </a:xfrm>
        </p:grpSpPr>
        <p:grpSp>
          <p:nvGrpSpPr>
            <p:cNvPr id="27" name="组合 26"/>
            <p:cNvGrpSpPr/>
            <p:nvPr/>
          </p:nvGrpSpPr>
          <p:grpSpPr>
            <a:xfrm>
              <a:off x="2333069" y="2396837"/>
              <a:ext cx="4878221" cy="2590800"/>
              <a:chOff x="2333069" y="2396837"/>
              <a:chExt cx="4878221" cy="2590800"/>
            </a:xfrm>
          </p:grpSpPr>
          <p:grpSp>
            <p:nvGrpSpPr>
              <p:cNvPr id="25" name="组合 24"/>
              <p:cNvGrpSpPr/>
              <p:nvPr/>
            </p:nvGrpSpPr>
            <p:grpSpPr>
              <a:xfrm>
                <a:off x="2660073" y="2396837"/>
                <a:ext cx="4142096" cy="2590800"/>
                <a:chOff x="2057400" y="2523276"/>
                <a:chExt cx="4142096" cy="2590800"/>
              </a:xfrm>
            </p:grpSpPr>
            <p:sp>
              <p:nvSpPr>
                <p:cNvPr id="4" name="Oval 4"/>
                <p:cNvSpPr>
                  <a:spLocks noChangeArrowheads="1"/>
                </p:cNvSpPr>
                <p:nvPr/>
              </p:nvSpPr>
              <p:spPr bwMode="auto">
                <a:xfrm>
                  <a:off x="4038600" y="2523276"/>
                  <a:ext cx="152400" cy="152400"/>
                </a:xfrm>
                <a:prstGeom prst="ellipse">
                  <a:avLst/>
                </a:prstGeom>
                <a:solidFill>
                  <a:srgbClr val="FFFFFF"/>
                </a:solidFill>
                <a:ln w="9525">
                  <a:solidFill>
                    <a:schemeClr val="tx1"/>
                  </a:solidFill>
                  <a:round/>
                  <a:headEnd/>
                  <a:tailEnd/>
                </a:ln>
              </p:spPr>
              <p:txBody>
                <a:bodyPr wrap="none" anchor="ctr"/>
                <a:lstStyle/>
                <a:p>
                  <a:endParaRPr lang="zh-CN" altLang="en-US"/>
                </a:p>
              </p:txBody>
            </p:sp>
            <p:sp>
              <p:nvSpPr>
                <p:cNvPr id="5" name="Oval 5"/>
                <p:cNvSpPr>
                  <a:spLocks noChangeArrowheads="1"/>
                </p:cNvSpPr>
                <p:nvPr/>
              </p:nvSpPr>
              <p:spPr bwMode="auto">
                <a:xfrm>
                  <a:off x="3276600" y="3132876"/>
                  <a:ext cx="152400" cy="152400"/>
                </a:xfrm>
                <a:prstGeom prst="ellipse">
                  <a:avLst/>
                </a:prstGeom>
                <a:solidFill>
                  <a:srgbClr val="FFFFFF"/>
                </a:solidFill>
                <a:ln w="9525">
                  <a:solidFill>
                    <a:schemeClr val="tx1"/>
                  </a:solidFill>
                  <a:round/>
                  <a:headEnd/>
                  <a:tailEnd/>
                </a:ln>
              </p:spPr>
              <p:txBody>
                <a:bodyPr wrap="none" anchor="ctr"/>
                <a:lstStyle/>
                <a:p>
                  <a:endParaRPr lang="zh-CN" altLang="en-US"/>
                </a:p>
              </p:txBody>
            </p:sp>
            <p:sp>
              <p:nvSpPr>
                <p:cNvPr id="6" name="Oval 6"/>
                <p:cNvSpPr>
                  <a:spLocks noChangeArrowheads="1"/>
                </p:cNvSpPr>
                <p:nvPr/>
              </p:nvSpPr>
              <p:spPr bwMode="auto">
                <a:xfrm>
                  <a:off x="4876800" y="3132876"/>
                  <a:ext cx="152400" cy="152400"/>
                </a:xfrm>
                <a:prstGeom prst="ellipse">
                  <a:avLst/>
                </a:prstGeom>
                <a:solidFill>
                  <a:srgbClr val="FFFFFF"/>
                </a:solidFill>
                <a:ln w="9525">
                  <a:solidFill>
                    <a:schemeClr val="tx1"/>
                  </a:solidFill>
                  <a:round/>
                  <a:headEnd/>
                  <a:tailEnd/>
                </a:ln>
              </p:spPr>
              <p:txBody>
                <a:bodyPr wrap="none" anchor="ctr"/>
                <a:lstStyle/>
                <a:p>
                  <a:endParaRPr lang="zh-CN" altLang="en-US"/>
                </a:p>
              </p:txBody>
            </p:sp>
            <p:sp>
              <p:nvSpPr>
                <p:cNvPr id="7" name="Oval 7"/>
                <p:cNvSpPr>
                  <a:spLocks noChangeArrowheads="1"/>
                </p:cNvSpPr>
                <p:nvPr/>
              </p:nvSpPr>
              <p:spPr bwMode="auto">
                <a:xfrm>
                  <a:off x="2971800" y="4047276"/>
                  <a:ext cx="152400" cy="152400"/>
                </a:xfrm>
                <a:prstGeom prst="ellipse">
                  <a:avLst/>
                </a:prstGeom>
                <a:solidFill>
                  <a:srgbClr val="FFFFFF"/>
                </a:solidFill>
                <a:ln w="9525">
                  <a:solidFill>
                    <a:schemeClr val="tx1"/>
                  </a:solidFill>
                  <a:round/>
                  <a:headEnd/>
                  <a:tailEnd/>
                </a:ln>
              </p:spPr>
              <p:txBody>
                <a:bodyPr wrap="none" anchor="ctr"/>
                <a:lstStyle/>
                <a:p>
                  <a:endParaRPr lang="zh-CN" altLang="en-US"/>
                </a:p>
              </p:txBody>
            </p:sp>
            <p:sp>
              <p:nvSpPr>
                <p:cNvPr id="8" name="Oval 8"/>
                <p:cNvSpPr>
                  <a:spLocks noChangeArrowheads="1"/>
                </p:cNvSpPr>
                <p:nvPr/>
              </p:nvSpPr>
              <p:spPr bwMode="auto">
                <a:xfrm>
                  <a:off x="5257800" y="4047276"/>
                  <a:ext cx="152400" cy="152400"/>
                </a:xfrm>
                <a:prstGeom prst="ellipse">
                  <a:avLst/>
                </a:prstGeom>
                <a:noFill/>
                <a:ln w="9525">
                  <a:solidFill>
                    <a:schemeClr val="tx1"/>
                  </a:solidFill>
                  <a:round/>
                  <a:headEnd/>
                  <a:tailEnd/>
                </a:ln>
              </p:spPr>
              <p:txBody>
                <a:bodyPr wrap="none" anchor="ctr"/>
                <a:lstStyle/>
                <a:p>
                  <a:endParaRPr lang="zh-CN" altLang="en-US"/>
                </a:p>
              </p:txBody>
            </p:sp>
            <p:sp>
              <p:nvSpPr>
                <p:cNvPr id="9" name="Oval 9"/>
                <p:cNvSpPr>
                  <a:spLocks noChangeArrowheads="1"/>
                </p:cNvSpPr>
                <p:nvPr/>
              </p:nvSpPr>
              <p:spPr bwMode="auto">
                <a:xfrm>
                  <a:off x="3657600" y="4047276"/>
                  <a:ext cx="152400" cy="152400"/>
                </a:xfrm>
                <a:prstGeom prst="ellipse">
                  <a:avLst/>
                </a:prstGeom>
                <a:noFill/>
                <a:ln w="9525">
                  <a:solidFill>
                    <a:schemeClr val="tx1"/>
                  </a:solidFill>
                  <a:round/>
                  <a:headEnd/>
                  <a:tailEnd/>
                </a:ln>
              </p:spPr>
              <p:txBody>
                <a:bodyPr wrap="none" anchor="ctr"/>
                <a:lstStyle/>
                <a:p>
                  <a:endParaRPr lang="zh-CN" altLang="en-US"/>
                </a:p>
              </p:txBody>
            </p:sp>
            <p:sp>
              <p:nvSpPr>
                <p:cNvPr id="10" name="Oval 10"/>
                <p:cNvSpPr>
                  <a:spLocks noChangeArrowheads="1"/>
                </p:cNvSpPr>
                <p:nvPr/>
              </p:nvSpPr>
              <p:spPr bwMode="auto">
                <a:xfrm>
                  <a:off x="6047096" y="4088220"/>
                  <a:ext cx="152400" cy="152400"/>
                </a:xfrm>
                <a:prstGeom prst="ellipse">
                  <a:avLst/>
                </a:prstGeom>
                <a:noFill/>
                <a:ln w="9525">
                  <a:solidFill>
                    <a:schemeClr val="tx1"/>
                  </a:solidFill>
                  <a:round/>
                  <a:headEnd/>
                  <a:tailEnd/>
                </a:ln>
              </p:spPr>
              <p:txBody>
                <a:bodyPr wrap="none" anchor="ctr"/>
                <a:lstStyle/>
                <a:p>
                  <a:endParaRPr lang="zh-CN" altLang="en-US"/>
                </a:p>
              </p:txBody>
            </p:sp>
            <p:sp>
              <p:nvSpPr>
                <p:cNvPr id="11" name="Oval 11"/>
                <p:cNvSpPr>
                  <a:spLocks noChangeArrowheads="1"/>
                </p:cNvSpPr>
                <p:nvPr/>
              </p:nvSpPr>
              <p:spPr bwMode="auto">
                <a:xfrm>
                  <a:off x="2057400" y="3992684"/>
                  <a:ext cx="152400" cy="152400"/>
                </a:xfrm>
                <a:prstGeom prst="ellipse">
                  <a:avLst/>
                </a:prstGeom>
                <a:noFill/>
                <a:ln w="9525">
                  <a:solidFill>
                    <a:schemeClr val="tx1"/>
                  </a:solidFill>
                  <a:round/>
                  <a:headEnd/>
                  <a:tailEnd/>
                </a:ln>
              </p:spPr>
              <p:txBody>
                <a:bodyPr wrap="none" anchor="ctr"/>
                <a:lstStyle/>
                <a:p>
                  <a:endParaRPr lang="zh-CN" altLang="en-US"/>
                </a:p>
              </p:txBody>
            </p:sp>
            <p:sp>
              <p:nvSpPr>
                <p:cNvPr id="12" name="Oval 12"/>
                <p:cNvSpPr>
                  <a:spLocks noChangeArrowheads="1"/>
                </p:cNvSpPr>
                <p:nvPr/>
              </p:nvSpPr>
              <p:spPr bwMode="auto">
                <a:xfrm>
                  <a:off x="4495800" y="4047276"/>
                  <a:ext cx="152400" cy="152400"/>
                </a:xfrm>
                <a:prstGeom prst="ellipse">
                  <a:avLst/>
                </a:prstGeom>
                <a:noFill/>
                <a:ln w="9525">
                  <a:solidFill>
                    <a:schemeClr val="tx1"/>
                  </a:solidFill>
                  <a:round/>
                  <a:headEnd/>
                  <a:tailEnd/>
                </a:ln>
              </p:spPr>
              <p:txBody>
                <a:bodyPr wrap="none" anchor="ctr"/>
                <a:lstStyle/>
                <a:p>
                  <a:endParaRPr lang="zh-CN" altLang="en-US"/>
                </a:p>
              </p:txBody>
            </p:sp>
            <p:sp>
              <p:nvSpPr>
                <p:cNvPr id="13" name="Line 13"/>
                <p:cNvSpPr>
                  <a:spLocks noChangeShapeType="1"/>
                </p:cNvSpPr>
                <p:nvPr/>
              </p:nvSpPr>
              <p:spPr bwMode="auto">
                <a:xfrm flipH="1">
                  <a:off x="3352800" y="2675676"/>
                  <a:ext cx="762000" cy="457200"/>
                </a:xfrm>
                <a:prstGeom prst="line">
                  <a:avLst/>
                </a:prstGeom>
                <a:noFill/>
                <a:ln w="9525">
                  <a:solidFill>
                    <a:schemeClr val="tx1"/>
                  </a:solidFill>
                  <a:round/>
                  <a:headEnd/>
                  <a:tailEnd/>
                </a:ln>
              </p:spPr>
              <p:txBody>
                <a:bodyPr wrap="none" anchor="ctr"/>
                <a:lstStyle/>
                <a:p>
                  <a:endParaRPr lang="zh-CN" altLang="en-US"/>
                </a:p>
              </p:txBody>
            </p:sp>
            <p:sp>
              <p:nvSpPr>
                <p:cNvPr id="14" name="Line 14"/>
                <p:cNvSpPr>
                  <a:spLocks noChangeShapeType="1"/>
                </p:cNvSpPr>
                <p:nvPr/>
              </p:nvSpPr>
              <p:spPr bwMode="auto">
                <a:xfrm>
                  <a:off x="4114800" y="2675676"/>
                  <a:ext cx="838200" cy="457200"/>
                </a:xfrm>
                <a:prstGeom prst="line">
                  <a:avLst/>
                </a:prstGeom>
                <a:noFill/>
                <a:ln w="9525">
                  <a:solidFill>
                    <a:schemeClr val="tx1"/>
                  </a:solidFill>
                  <a:round/>
                  <a:headEnd/>
                  <a:tailEnd/>
                </a:ln>
              </p:spPr>
              <p:txBody>
                <a:bodyPr wrap="none" anchor="ctr"/>
                <a:lstStyle/>
                <a:p>
                  <a:endParaRPr lang="zh-CN" altLang="en-US"/>
                </a:p>
              </p:txBody>
            </p:sp>
            <p:sp>
              <p:nvSpPr>
                <p:cNvPr id="15" name="Line 15"/>
                <p:cNvSpPr>
                  <a:spLocks noChangeShapeType="1"/>
                </p:cNvSpPr>
                <p:nvPr/>
              </p:nvSpPr>
              <p:spPr bwMode="auto">
                <a:xfrm flipH="1">
                  <a:off x="2133600" y="3306884"/>
                  <a:ext cx="1219200" cy="685800"/>
                </a:xfrm>
                <a:prstGeom prst="line">
                  <a:avLst/>
                </a:prstGeom>
                <a:noFill/>
                <a:ln w="9525">
                  <a:solidFill>
                    <a:schemeClr val="tx1"/>
                  </a:solidFill>
                  <a:round/>
                  <a:headEnd/>
                  <a:tailEnd/>
                </a:ln>
              </p:spPr>
              <p:txBody>
                <a:bodyPr wrap="none" anchor="ctr"/>
                <a:lstStyle/>
                <a:p>
                  <a:endParaRPr lang="zh-CN" altLang="en-US"/>
                </a:p>
              </p:txBody>
            </p:sp>
            <p:sp>
              <p:nvSpPr>
                <p:cNvPr id="16" name="Line 16"/>
                <p:cNvSpPr>
                  <a:spLocks noChangeShapeType="1"/>
                </p:cNvSpPr>
                <p:nvPr/>
              </p:nvSpPr>
              <p:spPr bwMode="auto">
                <a:xfrm flipH="1">
                  <a:off x="3034352" y="3320532"/>
                  <a:ext cx="304800" cy="762000"/>
                </a:xfrm>
                <a:prstGeom prst="line">
                  <a:avLst/>
                </a:prstGeom>
                <a:noFill/>
                <a:ln w="9525">
                  <a:solidFill>
                    <a:schemeClr val="tx1"/>
                  </a:solidFill>
                  <a:round/>
                  <a:headEnd/>
                  <a:tailEnd/>
                </a:ln>
              </p:spPr>
              <p:txBody>
                <a:bodyPr wrap="none" anchor="ctr"/>
                <a:lstStyle/>
                <a:p>
                  <a:endParaRPr lang="zh-CN" altLang="en-US"/>
                </a:p>
              </p:txBody>
            </p:sp>
            <p:sp>
              <p:nvSpPr>
                <p:cNvPr id="17" name="Line 17"/>
                <p:cNvSpPr>
                  <a:spLocks noChangeShapeType="1"/>
                </p:cNvSpPr>
                <p:nvPr/>
              </p:nvSpPr>
              <p:spPr bwMode="auto">
                <a:xfrm>
                  <a:off x="3352800" y="3285276"/>
                  <a:ext cx="381000" cy="762000"/>
                </a:xfrm>
                <a:prstGeom prst="line">
                  <a:avLst/>
                </a:prstGeom>
                <a:noFill/>
                <a:ln w="9525">
                  <a:solidFill>
                    <a:schemeClr val="tx1"/>
                  </a:solidFill>
                  <a:round/>
                  <a:headEnd/>
                  <a:tailEnd/>
                </a:ln>
              </p:spPr>
              <p:txBody>
                <a:bodyPr wrap="none" anchor="ctr"/>
                <a:lstStyle/>
                <a:p>
                  <a:endParaRPr lang="zh-CN" altLang="en-US"/>
                </a:p>
              </p:txBody>
            </p:sp>
            <p:sp>
              <p:nvSpPr>
                <p:cNvPr id="18" name="Line 18"/>
                <p:cNvSpPr>
                  <a:spLocks noChangeShapeType="1"/>
                </p:cNvSpPr>
                <p:nvPr/>
              </p:nvSpPr>
              <p:spPr bwMode="auto">
                <a:xfrm flipH="1">
                  <a:off x="4572000" y="3285276"/>
                  <a:ext cx="381000" cy="762000"/>
                </a:xfrm>
                <a:prstGeom prst="line">
                  <a:avLst/>
                </a:prstGeom>
                <a:noFill/>
                <a:ln w="9525">
                  <a:solidFill>
                    <a:schemeClr val="tx1"/>
                  </a:solidFill>
                  <a:round/>
                  <a:headEnd/>
                  <a:tailEnd/>
                </a:ln>
              </p:spPr>
              <p:txBody>
                <a:bodyPr wrap="none" anchor="ctr"/>
                <a:lstStyle/>
                <a:p>
                  <a:endParaRPr lang="zh-CN" altLang="en-US"/>
                </a:p>
              </p:txBody>
            </p:sp>
            <p:sp>
              <p:nvSpPr>
                <p:cNvPr id="19" name="Line 19"/>
                <p:cNvSpPr>
                  <a:spLocks noChangeShapeType="1"/>
                </p:cNvSpPr>
                <p:nvPr/>
              </p:nvSpPr>
              <p:spPr bwMode="auto">
                <a:xfrm>
                  <a:off x="4953000" y="3285276"/>
                  <a:ext cx="381000" cy="762000"/>
                </a:xfrm>
                <a:prstGeom prst="line">
                  <a:avLst/>
                </a:prstGeom>
                <a:noFill/>
                <a:ln w="9525">
                  <a:solidFill>
                    <a:schemeClr val="tx1"/>
                  </a:solidFill>
                  <a:round/>
                  <a:headEnd/>
                  <a:tailEnd/>
                </a:ln>
              </p:spPr>
              <p:txBody>
                <a:bodyPr wrap="none" anchor="ctr"/>
                <a:lstStyle/>
                <a:p>
                  <a:endParaRPr lang="zh-CN" altLang="en-US"/>
                </a:p>
              </p:txBody>
            </p:sp>
            <p:sp>
              <p:nvSpPr>
                <p:cNvPr id="20" name="Line 20"/>
                <p:cNvSpPr>
                  <a:spLocks noChangeShapeType="1"/>
                </p:cNvSpPr>
                <p:nvPr/>
              </p:nvSpPr>
              <p:spPr bwMode="auto">
                <a:xfrm>
                  <a:off x="5015552" y="3257980"/>
                  <a:ext cx="1066800" cy="838200"/>
                </a:xfrm>
                <a:prstGeom prst="line">
                  <a:avLst/>
                </a:prstGeom>
                <a:noFill/>
                <a:ln w="9525">
                  <a:solidFill>
                    <a:schemeClr val="tx1"/>
                  </a:solidFill>
                  <a:round/>
                  <a:headEnd/>
                  <a:tailEnd/>
                </a:ln>
              </p:spPr>
              <p:txBody>
                <a:bodyPr wrap="none" anchor="ctr"/>
                <a:lstStyle/>
                <a:p>
                  <a:endParaRPr lang="zh-CN" altLang="en-US"/>
                </a:p>
              </p:txBody>
            </p:sp>
            <p:sp>
              <p:nvSpPr>
                <p:cNvPr id="21" name="Oval 21"/>
                <p:cNvSpPr>
                  <a:spLocks noChangeArrowheads="1"/>
                </p:cNvSpPr>
                <p:nvPr/>
              </p:nvSpPr>
              <p:spPr bwMode="auto">
                <a:xfrm>
                  <a:off x="2743200" y="4961676"/>
                  <a:ext cx="152400" cy="152400"/>
                </a:xfrm>
                <a:prstGeom prst="ellipse">
                  <a:avLst/>
                </a:prstGeom>
                <a:noFill/>
                <a:ln w="9525">
                  <a:solidFill>
                    <a:schemeClr val="tx1"/>
                  </a:solidFill>
                  <a:round/>
                  <a:headEnd/>
                  <a:tailEnd/>
                </a:ln>
              </p:spPr>
              <p:txBody>
                <a:bodyPr wrap="none" anchor="ctr"/>
                <a:lstStyle/>
                <a:p>
                  <a:endParaRPr lang="zh-CN" altLang="en-US"/>
                </a:p>
              </p:txBody>
            </p:sp>
            <p:sp>
              <p:nvSpPr>
                <p:cNvPr id="22" name="Oval 22"/>
                <p:cNvSpPr>
                  <a:spLocks noChangeArrowheads="1"/>
                </p:cNvSpPr>
                <p:nvPr/>
              </p:nvSpPr>
              <p:spPr bwMode="auto">
                <a:xfrm>
                  <a:off x="3352800" y="4961676"/>
                  <a:ext cx="152400" cy="152400"/>
                </a:xfrm>
                <a:prstGeom prst="ellipse">
                  <a:avLst/>
                </a:prstGeom>
                <a:noFill/>
                <a:ln w="9525">
                  <a:solidFill>
                    <a:schemeClr val="tx1"/>
                  </a:solidFill>
                  <a:round/>
                  <a:headEnd/>
                  <a:tailEnd/>
                </a:ln>
              </p:spPr>
              <p:txBody>
                <a:bodyPr wrap="none" anchor="ctr"/>
                <a:lstStyle/>
                <a:p>
                  <a:endParaRPr lang="zh-CN" altLang="en-US"/>
                </a:p>
              </p:txBody>
            </p:sp>
            <p:sp>
              <p:nvSpPr>
                <p:cNvPr id="23" name="Line 23"/>
                <p:cNvSpPr>
                  <a:spLocks noChangeShapeType="1"/>
                </p:cNvSpPr>
                <p:nvPr/>
              </p:nvSpPr>
              <p:spPr bwMode="auto">
                <a:xfrm flipH="1">
                  <a:off x="2819400" y="4199676"/>
                  <a:ext cx="228600" cy="762000"/>
                </a:xfrm>
                <a:prstGeom prst="line">
                  <a:avLst/>
                </a:prstGeom>
                <a:noFill/>
                <a:ln w="9525">
                  <a:solidFill>
                    <a:schemeClr val="tx1"/>
                  </a:solidFill>
                  <a:round/>
                  <a:headEnd/>
                  <a:tailEnd/>
                </a:ln>
              </p:spPr>
              <p:txBody>
                <a:bodyPr wrap="none" anchor="ctr"/>
                <a:lstStyle/>
                <a:p>
                  <a:endParaRPr lang="zh-CN" altLang="en-US"/>
                </a:p>
              </p:txBody>
            </p:sp>
            <p:sp>
              <p:nvSpPr>
                <p:cNvPr id="24" name="Line 24"/>
                <p:cNvSpPr>
                  <a:spLocks noChangeShapeType="1"/>
                </p:cNvSpPr>
                <p:nvPr/>
              </p:nvSpPr>
              <p:spPr bwMode="auto">
                <a:xfrm>
                  <a:off x="3048000" y="4199676"/>
                  <a:ext cx="381000" cy="762000"/>
                </a:xfrm>
                <a:prstGeom prst="line">
                  <a:avLst/>
                </a:prstGeom>
                <a:noFill/>
                <a:ln w="9525">
                  <a:solidFill>
                    <a:schemeClr val="tx1"/>
                  </a:solidFill>
                  <a:round/>
                  <a:headEnd/>
                  <a:tailEnd/>
                </a:ln>
              </p:spPr>
              <p:txBody>
                <a:bodyPr wrap="none" anchor="ctr"/>
                <a:lstStyle/>
                <a:p>
                  <a:endParaRPr lang="zh-CN" altLang="en-US"/>
                </a:p>
              </p:txBody>
            </p:sp>
          </p:grpSp>
          <p:sp>
            <p:nvSpPr>
              <p:cNvPr id="26" name="Oval 10"/>
              <p:cNvSpPr>
                <a:spLocks noChangeArrowheads="1"/>
              </p:cNvSpPr>
              <p:nvPr/>
            </p:nvSpPr>
            <p:spPr bwMode="auto">
              <a:xfrm>
                <a:off x="4683250" y="3214255"/>
                <a:ext cx="152400" cy="152400"/>
              </a:xfrm>
              <a:prstGeom prst="ellipse">
                <a:avLst/>
              </a:prstGeom>
              <a:noFill/>
              <a:ln w="9525">
                <a:solidFill>
                  <a:schemeClr val="tx1"/>
                </a:solidFill>
                <a:round/>
                <a:headEnd/>
                <a:tailEnd/>
              </a:ln>
            </p:spPr>
            <p:txBody>
              <a:bodyPr wrap="none" anchor="ctr"/>
              <a:lstStyle/>
              <a:p>
                <a:endParaRPr lang="zh-CN" altLang="en-US"/>
              </a:p>
            </p:txBody>
          </p:sp>
          <p:cxnSp>
            <p:nvCxnSpPr>
              <p:cNvPr id="28" name="直接连接符 27"/>
              <p:cNvCxnSpPr>
                <a:stCxn id="14" idx="0"/>
                <a:endCxn id="26" idx="0"/>
              </p:cNvCxnSpPr>
              <p:nvPr/>
            </p:nvCxnSpPr>
            <p:spPr>
              <a:xfrm>
                <a:off x="4717473" y="2549237"/>
                <a:ext cx="41977" cy="6650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6" idx="5"/>
              </p:cNvCxnSpPr>
              <p:nvPr/>
            </p:nvCxnSpPr>
            <p:spPr>
              <a:xfrm>
                <a:off x="4813332" y="3344337"/>
                <a:ext cx="278213" cy="52190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725969" y="4114181"/>
                <a:ext cx="485321" cy="72105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5887769" y="4061215"/>
                <a:ext cx="76200" cy="80007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12" idx="4"/>
              </p:cNvCxnSpPr>
              <p:nvPr/>
            </p:nvCxnSpPr>
            <p:spPr>
              <a:xfrm flipH="1">
                <a:off x="5091545" y="4073237"/>
                <a:ext cx="83128" cy="838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5261057" y="4144343"/>
                <a:ext cx="550512" cy="76709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11" idx="4"/>
              </p:cNvCxnSpPr>
              <p:nvPr/>
            </p:nvCxnSpPr>
            <p:spPr>
              <a:xfrm flipH="1">
                <a:off x="2333069" y="4018645"/>
                <a:ext cx="403204" cy="71309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36" name="直接连接符 35"/>
            <p:cNvCxnSpPr/>
            <p:nvPr/>
          </p:nvCxnSpPr>
          <p:spPr>
            <a:xfrm flipH="1">
              <a:off x="3634686" y="5001491"/>
              <a:ext cx="403204" cy="71309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4373357" y="4073237"/>
              <a:ext cx="66612" cy="6096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772044" y="4018645"/>
              <a:ext cx="154626" cy="56356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926670" y="5017799"/>
              <a:ext cx="493982" cy="3402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059945" y="4958711"/>
              <a:ext cx="512469" cy="6548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69718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nvPr>
        </p:nvSpPr>
        <p:spPr/>
        <p:txBody>
          <a:bodyPr/>
          <a:lstStyle/>
          <a:p>
            <a:r>
              <a:rPr lang="en-US" altLang="zh-CN" dirty="0"/>
              <a:t>NASR: Estimated Cost</a:t>
            </a:r>
            <a:endParaRPr lang="zh-CN" altLang="en-US" dirty="0"/>
          </a:p>
        </p:txBody>
      </p:sp>
      <p:cxnSp>
        <p:nvCxnSpPr>
          <p:cNvPr id="91" name="直接箭头连接符 90"/>
          <p:cNvCxnSpPr>
            <a:stCxn id="189" idx="2"/>
          </p:cNvCxnSpPr>
          <p:nvPr/>
        </p:nvCxnSpPr>
        <p:spPr>
          <a:xfrm flipV="1">
            <a:off x="8336651" y="2351641"/>
            <a:ext cx="406539" cy="760828"/>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a:stCxn id="207" idx="0"/>
          </p:cNvCxnSpPr>
          <p:nvPr/>
        </p:nvCxnSpPr>
        <p:spPr>
          <a:xfrm flipH="1" flipV="1">
            <a:off x="11186838" y="2377908"/>
            <a:ext cx="334508" cy="783836"/>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3" name="矩形: 圆角 92"/>
          <p:cNvSpPr/>
          <p:nvPr/>
        </p:nvSpPr>
        <p:spPr>
          <a:xfrm>
            <a:off x="8303321" y="1899703"/>
            <a:ext cx="3281583" cy="446655"/>
          </a:xfrm>
          <a:prstGeom prst="roundRect">
            <a:avLst/>
          </a:prstGeom>
          <a:solidFill>
            <a:schemeClr val="accent3">
              <a:lumMod val="20000"/>
              <a:lumOff val="8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MLP</a:t>
            </a:r>
            <a:endParaRPr kumimoji="0" lang="zh-CN" altLang="en-US" sz="1800" b="0" i="0" u="none" strike="noStrike" kern="1200" cap="none" spc="0" normalizeH="0" baseline="0" noProof="0" dirty="0">
              <a:ln>
                <a:noFill/>
              </a:ln>
              <a:solidFill>
                <a:prstClr val="white"/>
              </a:solidFill>
              <a:effectLst/>
              <a:uLnTx/>
              <a:uFillTx/>
              <a:latin typeface="DengXian"/>
              <a:ea typeface="DengXian" panose="02010600030101010101" pitchFamily="2" charset="-122"/>
              <a:cs typeface="+mn-cs"/>
            </a:endParaRPr>
          </a:p>
        </p:txBody>
      </p:sp>
      <p:cxnSp>
        <p:nvCxnSpPr>
          <p:cNvPr id="176" name="直接箭头连接符 175"/>
          <p:cNvCxnSpPr>
            <a:stCxn id="209" idx="0"/>
            <a:endCxn id="93" idx="2"/>
          </p:cNvCxnSpPr>
          <p:nvPr/>
        </p:nvCxnSpPr>
        <p:spPr>
          <a:xfrm flipH="1" flipV="1">
            <a:off x="9944113" y="2346358"/>
            <a:ext cx="73573" cy="871759"/>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77" name="矩形 176"/>
          <p:cNvSpPr/>
          <p:nvPr/>
        </p:nvSpPr>
        <p:spPr>
          <a:xfrm>
            <a:off x="9092333" y="5566334"/>
            <a:ext cx="171040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LinBiolinumTI"/>
                <a:ea typeface="DengXian" panose="02010600030101010101" pitchFamily="2" charset="-122"/>
                <a:cs typeface="+mn-cs"/>
              </a:rPr>
              <a:t>Road Network</a:t>
            </a:r>
            <a:endParaRPr kumimoji="0" lang="zh-CN" altLang="en-US" sz="2000" b="1" i="0" u="none" strike="noStrike" kern="1200" cap="none" spc="0" normalizeH="0" baseline="0" noProof="0" dirty="0">
              <a:ln>
                <a:noFill/>
              </a:ln>
              <a:solidFill>
                <a:prstClr val="black"/>
              </a:solidFill>
              <a:effectLst/>
              <a:uLnTx/>
              <a:uFillTx/>
              <a:latin typeface="LinBiolinumTI"/>
              <a:ea typeface="DengXian" panose="02010600030101010101" pitchFamily="2" charset="-122"/>
              <a:cs typeface="+mn-cs"/>
            </a:endParaRPr>
          </a:p>
        </p:txBody>
      </p:sp>
      <p:grpSp>
        <p:nvGrpSpPr>
          <p:cNvPr id="179" name="组合 178"/>
          <p:cNvGrpSpPr/>
          <p:nvPr/>
        </p:nvGrpSpPr>
        <p:grpSpPr>
          <a:xfrm>
            <a:off x="7583178" y="2756002"/>
            <a:ext cx="4516108" cy="2780262"/>
            <a:chOff x="6500004" y="3417975"/>
            <a:chExt cx="4516108" cy="2780262"/>
          </a:xfrm>
        </p:grpSpPr>
        <p:sp>
          <p:nvSpPr>
            <p:cNvPr id="180" name="椭圆 179"/>
            <p:cNvSpPr/>
            <p:nvPr/>
          </p:nvSpPr>
          <p:spPr>
            <a:xfrm>
              <a:off x="7102329" y="5218889"/>
              <a:ext cx="274668" cy="271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81" name="椭圆 180"/>
            <p:cNvSpPr/>
            <p:nvPr/>
          </p:nvSpPr>
          <p:spPr>
            <a:xfrm>
              <a:off x="8015945" y="592679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82" name="椭圆 181"/>
            <p:cNvSpPr/>
            <p:nvPr/>
          </p:nvSpPr>
          <p:spPr>
            <a:xfrm>
              <a:off x="10394255" y="5233257"/>
              <a:ext cx="274668" cy="27144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83" name="椭圆 182"/>
            <p:cNvSpPr/>
            <p:nvPr/>
          </p:nvSpPr>
          <p:spPr>
            <a:xfrm>
              <a:off x="9310035" y="471427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84" name="直接箭头连接符 183"/>
            <p:cNvCxnSpPr>
              <a:stCxn id="180" idx="7"/>
              <a:endCxn id="196" idx="3"/>
            </p:cNvCxnSpPr>
            <p:nvPr/>
          </p:nvCxnSpPr>
          <p:spPr>
            <a:xfrm flipV="1">
              <a:off x="7336774" y="4940105"/>
              <a:ext cx="1085087" cy="318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接箭头连接符 184"/>
            <p:cNvCxnSpPr>
              <a:stCxn id="180" idx="5"/>
              <a:endCxn id="181" idx="2"/>
            </p:cNvCxnSpPr>
            <p:nvPr/>
          </p:nvCxnSpPr>
          <p:spPr>
            <a:xfrm>
              <a:off x="7336774" y="5450580"/>
              <a:ext cx="679172" cy="6119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接箭头连接符 185"/>
            <p:cNvCxnSpPr>
              <a:stCxn id="183" idx="5"/>
              <a:endCxn id="182" idx="1"/>
            </p:cNvCxnSpPr>
            <p:nvPr/>
          </p:nvCxnSpPr>
          <p:spPr>
            <a:xfrm>
              <a:off x="9544478" y="4945965"/>
              <a:ext cx="890000" cy="3270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接箭头连接符 186"/>
            <p:cNvCxnSpPr>
              <a:stCxn id="181" idx="6"/>
              <a:endCxn id="182" idx="3"/>
            </p:cNvCxnSpPr>
            <p:nvPr/>
          </p:nvCxnSpPr>
          <p:spPr>
            <a:xfrm flipV="1">
              <a:off x="8290613" y="5464946"/>
              <a:ext cx="2143865" cy="5975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a:stCxn id="180" idx="6"/>
              <a:endCxn id="198" idx="2"/>
            </p:cNvCxnSpPr>
            <p:nvPr/>
          </p:nvCxnSpPr>
          <p:spPr>
            <a:xfrm>
              <a:off x="7376997" y="5354611"/>
              <a:ext cx="1228488" cy="1500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flipV="1">
              <a:off x="7065376" y="3774442"/>
              <a:ext cx="376201" cy="719587"/>
            </a:xfrm>
            <a:prstGeom prst="rect">
              <a:avLst/>
            </a:prstGeom>
            <a:solidFill>
              <a:schemeClr val="accent5">
                <a:lumMod val="20000"/>
                <a:lumOff val="8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90" name="矩形 189"/>
            <p:cNvSpPr/>
            <p:nvPr/>
          </p:nvSpPr>
          <p:spPr>
            <a:xfrm flipV="1">
              <a:off x="10249716" y="3774440"/>
              <a:ext cx="386101" cy="719587"/>
            </a:xfrm>
            <a:prstGeom prst="rect">
              <a:avLst/>
            </a:prstGeom>
            <a:solidFill>
              <a:schemeClr val="accent5">
                <a:lumMod val="20000"/>
                <a:lumOff val="8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91" name="直接箭头连接符 190"/>
            <p:cNvCxnSpPr>
              <a:stCxn id="180" idx="0"/>
              <a:endCxn id="189" idx="0"/>
            </p:cNvCxnSpPr>
            <p:nvPr/>
          </p:nvCxnSpPr>
          <p:spPr>
            <a:xfrm flipV="1">
              <a:off x="7239663" y="4494029"/>
              <a:ext cx="13814" cy="724860"/>
            </a:xfrm>
            <a:prstGeom prst="straightConnector1">
              <a:avLst/>
            </a:prstGeom>
            <a:ln w="28575">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2" name="直接箭头连接符 191"/>
            <p:cNvCxnSpPr>
              <a:stCxn id="182" idx="0"/>
              <a:endCxn id="190" idx="0"/>
            </p:cNvCxnSpPr>
            <p:nvPr/>
          </p:nvCxnSpPr>
          <p:spPr>
            <a:xfrm flipH="1" flipV="1">
              <a:off x="10442767" y="4494027"/>
              <a:ext cx="88822" cy="739230"/>
            </a:xfrm>
            <a:prstGeom prst="straightConnector1">
              <a:avLst/>
            </a:prstGeom>
            <a:ln w="28575">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93" name="图片 192"/>
            <p:cNvPicPr>
              <a:picLocks noChangeAspect="1"/>
            </p:cNvPicPr>
            <p:nvPr/>
          </p:nvPicPr>
          <p:blipFill>
            <a:blip r:embed="rId4"/>
            <a:stretch>
              <a:fillRect/>
            </a:stretch>
          </p:blipFill>
          <p:spPr>
            <a:xfrm>
              <a:off x="6500004" y="4761055"/>
              <a:ext cx="221389" cy="369820"/>
            </a:xfrm>
            <a:prstGeom prst="rect">
              <a:avLst/>
            </a:prstGeom>
          </p:spPr>
        </p:pic>
        <p:pic>
          <p:nvPicPr>
            <p:cNvPr id="194" name="图片 193"/>
            <p:cNvPicPr>
              <a:picLocks noChangeAspect="1"/>
            </p:cNvPicPr>
            <p:nvPr/>
          </p:nvPicPr>
          <p:blipFill>
            <a:blip r:embed="rId5"/>
            <a:stretch>
              <a:fillRect/>
            </a:stretch>
          </p:blipFill>
          <p:spPr>
            <a:xfrm>
              <a:off x="10748126" y="5217724"/>
              <a:ext cx="267986" cy="315918"/>
            </a:xfrm>
            <a:prstGeom prst="rect">
              <a:avLst/>
            </a:prstGeom>
          </p:spPr>
        </p:pic>
        <p:cxnSp>
          <p:nvCxnSpPr>
            <p:cNvPr id="195" name="直接箭头连接符 194"/>
            <p:cNvCxnSpPr>
              <a:stCxn id="196" idx="4"/>
              <a:endCxn id="198" idx="0"/>
            </p:cNvCxnSpPr>
            <p:nvPr/>
          </p:nvCxnSpPr>
          <p:spPr>
            <a:xfrm>
              <a:off x="8518969" y="4979857"/>
              <a:ext cx="223850" cy="3891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6" name="椭圆 195"/>
            <p:cNvSpPr/>
            <p:nvPr/>
          </p:nvSpPr>
          <p:spPr>
            <a:xfrm>
              <a:off x="8381635" y="4708415"/>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197" name="直接箭头连接符 196"/>
            <p:cNvCxnSpPr>
              <a:stCxn id="196" idx="6"/>
              <a:endCxn id="183" idx="2"/>
            </p:cNvCxnSpPr>
            <p:nvPr/>
          </p:nvCxnSpPr>
          <p:spPr>
            <a:xfrm>
              <a:off x="8656303" y="4844136"/>
              <a:ext cx="653732" cy="58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8" name="椭圆 197"/>
            <p:cNvSpPr/>
            <p:nvPr/>
          </p:nvSpPr>
          <p:spPr>
            <a:xfrm>
              <a:off x="8605485" y="5368980"/>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199" name="椭圆 198"/>
            <p:cNvSpPr/>
            <p:nvPr/>
          </p:nvSpPr>
          <p:spPr>
            <a:xfrm>
              <a:off x="9411266" y="5887948"/>
              <a:ext cx="274668" cy="271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cxnSp>
          <p:nvCxnSpPr>
            <p:cNvPr id="200" name="直接箭头连接符 199"/>
            <p:cNvCxnSpPr>
              <a:stCxn id="198" idx="5"/>
              <a:endCxn id="199" idx="2"/>
            </p:cNvCxnSpPr>
            <p:nvPr/>
          </p:nvCxnSpPr>
          <p:spPr>
            <a:xfrm>
              <a:off x="8839929" y="5600670"/>
              <a:ext cx="571337" cy="422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接箭头连接符 200"/>
            <p:cNvCxnSpPr>
              <a:stCxn id="198" idx="6"/>
              <a:endCxn id="182" idx="2"/>
            </p:cNvCxnSpPr>
            <p:nvPr/>
          </p:nvCxnSpPr>
          <p:spPr>
            <a:xfrm flipV="1">
              <a:off x="8880153" y="5368978"/>
              <a:ext cx="1514102" cy="1357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接箭头连接符 201"/>
            <p:cNvCxnSpPr>
              <a:stCxn id="199" idx="7"/>
              <a:endCxn id="182" idx="4"/>
            </p:cNvCxnSpPr>
            <p:nvPr/>
          </p:nvCxnSpPr>
          <p:spPr>
            <a:xfrm flipV="1">
              <a:off x="9645710" y="5504701"/>
              <a:ext cx="885879" cy="422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接箭头连接符 202"/>
            <p:cNvCxnSpPr>
              <a:stCxn id="180" idx="7"/>
              <a:endCxn id="205" idx="1"/>
            </p:cNvCxnSpPr>
            <p:nvPr/>
          </p:nvCxnSpPr>
          <p:spPr>
            <a:xfrm flipV="1">
              <a:off x="7336773" y="4088451"/>
              <a:ext cx="602929" cy="1170190"/>
            </a:xfrm>
            <a:prstGeom prst="straightConnector1">
              <a:avLst/>
            </a:prstGeom>
            <a:ln w="28575">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4" name="直接箭头连接符 203"/>
            <p:cNvCxnSpPr>
              <a:stCxn id="182" idx="0"/>
              <a:endCxn id="205" idx="3"/>
            </p:cNvCxnSpPr>
            <p:nvPr/>
          </p:nvCxnSpPr>
          <p:spPr>
            <a:xfrm flipH="1" flipV="1">
              <a:off x="9948296" y="4088451"/>
              <a:ext cx="583293" cy="1144806"/>
            </a:xfrm>
            <a:prstGeom prst="straightConnector1">
              <a:avLst/>
            </a:prstGeom>
            <a:ln w="28575">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5" name="矩形 204"/>
            <p:cNvSpPr/>
            <p:nvPr/>
          </p:nvSpPr>
          <p:spPr>
            <a:xfrm flipV="1">
              <a:off x="7939702" y="3903418"/>
              <a:ext cx="2008594" cy="370067"/>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206" name="矩形 205"/>
            <p:cNvSpPr/>
            <p:nvPr/>
          </p:nvSpPr>
          <p:spPr>
            <a:xfrm>
              <a:off x="7028049" y="3844948"/>
              <a:ext cx="47160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n</a:t>
              </a:r>
              <a:r>
                <a:rPr kumimoji="0" lang="en-US" altLang="zh-CN" sz="24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li</a:t>
              </a:r>
              <a:endParaRPr kumimoji="0" lang="zh-CN" altLang="en-US" sz="24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sp>
          <p:nvSpPr>
            <p:cNvPr id="207" name="矩形 206"/>
            <p:cNvSpPr/>
            <p:nvPr/>
          </p:nvSpPr>
          <p:spPr>
            <a:xfrm>
              <a:off x="10179928" y="3823717"/>
              <a:ext cx="51648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n</a:t>
              </a:r>
              <a:r>
                <a:rPr kumimoji="0" lang="en-US" altLang="zh-CN" sz="2400" b="0" i="1" u="none" strike="noStrike" kern="1200" cap="none" spc="0" normalizeH="0" baseline="-25000" noProof="0" dirty="0" err="1">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ld</a:t>
              </a:r>
              <a:endParaRPr kumimoji="0" lang="zh-CN" altLang="en-US" sz="24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pic>
          <p:nvPicPr>
            <p:cNvPr id="208" name="图片 207"/>
            <p:cNvPicPr>
              <a:picLocks noChangeAspect="1"/>
            </p:cNvPicPr>
            <p:nvPr/>
          </p:nvPicPr>
          <p:blipFill>
            <a:blip r:embed="rId6"/>
            <a:stretch>
              <a:fillRect/>
            </a:stretch>
          </p:blipFill>
          <p:spPr>
            <a:xfrm>
              <a:off x="8582724" y="3417975"/>
              <a:ext cx="610363" cy="255622"/>
            </a:xfrm>
            <a:prstGeom prst="rect">
              <a:avLst/>
            </a:prstGeom>
          </p:spPr>
        </p:pic>
        <p:sp>
          <p:nvSpPr>
            <p:cNvPr id="209" name="矩形 208"/>
            <p:cNvSpPr/>
            <p:nvPr/>
          </p:nvSpPr>
          <p:spPr>
            <a:xfrm>
              <a:off x="7888680" y="3880090"/>
              <a:ext cx="20916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Distance from l</a:t>
              </a:r>
              <a:r>
                <a:rPr kumimoji="0" lang="en-US" altLang="zh-CN" sz="18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i</a:t>
              </a:r>
              <a:r>
                <a:rPr kumimoji="0" lang="zh-CN" altLang="en-US"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 </a:t>
              </a:r>
              <a:r>
                <a:rPr kumimoji="0" lang="en-US" altLang="zh-CN"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to</a:t>
              </a:r>
              <a:r>
                <a:rPr kumimoji="0" lang="zh-CN" altLang="en-US"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 </a:t>
              </a:r>
              <a:r>
                <a:rPr kumimoji="0" lang="en-US" altLang="zh-CN"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l</a:t>
              </a:r>
              <a:r>
                <a:rPr kumimoji="0" lang="en-US" altLang="zh-CN" sz="18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d</a:t>
              </a:r>
              <a:endParaRPr kumimoji="0" lang="zh-CN" altLang="en-US" sz="1800" b="0" i="1" u="none" strike="noStrike" kern="1200" cap="none" spc="0" normalizeH="0" baseline="-2500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grpSp>
      <p:pic>
        <p:nvPicPr>
          <p:cNvPr id="211" name="图片 210"/>
          <p:cNvPicPr>
            <a:picLocks noChangeAspect="1"/>
          </p:cNvPicPr>
          <p:nvPr/>
        </p:nvPicPr>
        <p:blipFill>
          <a:blip r:embed="rId7"/>
          <a:stretch>
            <a:fillRect/>
          </a:stretch>
        </p:blipFill>
        <p:spPr>
          <a:xfrm>
            <a:off x="8420502" y="4984544"/>
            <a:ext cx="535189" cy="250189"/>
          </a:xfrm>
          <a:prstGeom prst="rect">
            <a:avLst/>
          </a:prstGeom>
        </p:spPr>
      </p:pic>
      <p:cxnSp>
        <p:nvCxnSpPr>
          <p:cNvPr id="218" name="连接符: 曲线 217"/>
          <p:cNvCxnSpPr/>
          <p:nvPr/>
        </p:nvCxnSpPr>
        <p:spPr>
          <a:xfrm flipV="1">
            <a:off x="6286443" y="2135594"/>
            <a:ext cx="2003476" cy="3576"/>
          </a:xfrm>
          <a:prstGeom prst="curvedConnector3">
            <a:avLst>
              <a:gd name="adj1" fmla="val 50000"/>
            </a:avLst>
          </a:prstGeom>
          <a:ln w="28575">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19" name="矩形 218"/>
          <p:cNvSpPr/>
          <p:nvPr/>
        </p:nvSpPr>
        <p:spPr>
          <a:xfrm>
            <a:off x="6299845" y="1816855"/>
            <a:ext cx="952504" cy="64633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Moving</a:t>
            </a:r>
            <a:r>
              <a:rPr kumimoji="0" lang="en-US" altLang="zh-CN" sz="1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State</a:t>
            </a:r>
            <a:endParaRPr kumimoji="0" lang="zh-CN" altLang="en-US" sz="1800" b="0" i="1"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cxnSp>
        <p:nvCxnSpPr>
          <p:cNvPr id="220" name="连接符: 曲线 219"/>
          <p:cNvCxnSpPr/>
          <p:nvPr/>
        </p:nvCxnSpPr>
        <p:spPr>
          <a:xfrm>
            <a:off x="7267285" y="2147468"/>
            <a:ext cx="1420812" cy="3087265"/>
          </a:xfrm>
          <a:prstGeom prst="curvedConnector4">
            <a:avLst>
              <a:gd name="adj1" fmla="val 40583"/>
              <a:gd name="adj2" fmla="val 107405"/>
            </a:avLst>
          </a:prstGeom>
          <a:ln w="28575">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5974693" y="1946380"/>
            <a:ext cx="305049" cy="35033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mc:AlternateContent xmlns:mc="http://schemas.openxmlformats.org/markup-compatibility/2006" xmlns:a14="http://schemas.microsoft.com/office/drawing/2010/main">
        <mc:Choice Requires="a14">
          <p:sp>
            <p:nvSpPr>
              <p:cNvPr id="227" name="文本框 226"/>
              <p:cNvSpPr txBox="1"/>
              <p:nvPr/>
            </p:nvSpPr>
            <p:spPr>
              <a:xfrm flipH="1">
                <a:off x="789607" y="1825846"/>
                <a:ext cx="509921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When a location </a:t>
                </a:r>
                <a14:m>
                  <m:oMath xmlns:m="http://schemas.openxmlformats.org/officeDocument/2006/math">
                    <m:sSub>
                      <m:sSubPr>
                        <m:ctrlPr>
                          <a:rPr kumimoji="0" lang="en-US" altLang="zh-CN" sz="2000" b="0"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ctrlPr>
                      </m:sSubPr>
                      <m:e>
                        <m:r>
                          <a:rPr kumimoji="0" lang="en-US" altLang="zh-CN" sz="2000" b="0"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t>𝑙</m:t>
                        </m:r>
                      </m:e>
                      <m:sub>
                        <m:r>
                          <a:rPr kumimoji="0" lang="en-US" altLang="zh-CN" sz="2000" b="0"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t>𝑖</m:t>
                        </m:r>
                      </m:sub>
                    </m:sSub>
                  </m:oMath>
                </a14:m>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 is selected, an immediate cost </a:t>
                </a:r>
                <a14:m>
                  <m:oMath xmlns:m="http://schemas.openxmlformats.org/officeDocument/2006/math">
                    <m:sSub>
                      <m:sSubPr>
                        <m:ctrlP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ctrlPr>
                      </m:sSubPr>
                      <m:e>
                        <m:r>
                          <a:rPr kumimoji="0" lang="en-US" altLang="zh-CN" sz="2000" b="0" i="1" u="none" strike="noStrike" kern="1200" cap="none" spc="0" normalizeH="0" baseline="0" noProof="0" smtClean="0">
                            <a:ln>
                              <a:noFill/>
                            </a:ln>
                            <a:solidFill>
                              <a:srgbClr val="002060"/>
                            </a:solidFill>
                            <a:effectLst/>
                            <a:uLnTx/>
                            <a:uFillTx/>
                            <a:latin typeface="Cambria Math" panose="02040503050406030204" pitchFamily="18" charset="0"/>
                            <a:ea typeface="Microsoft YaHei" charset="-122"/>
                            <a:cs typeface="+mn-cs"/>
                          </a:rPr>
                          <m:t>𝑐</m:t>
                        </m:r>
                      </m:e>
                      <m:sub>
                        <m: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𝑖</m:t>
                        </m:r>
                      </m:sub>
                    </m:sSub>
                  </m:oMath>
                </a14:m>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 will be yielded according to:</a:t>
                </a:r>
                <a:endParaRPr kumimoji="0" lang="zh-CN" altLang="en-US" sz="2000" b="0" i="0" u="none" strike="noStrike" kern="1200" cap="none" spc="0" normalizeH="0" baseline="0" noProof="0" dirty="0">
                  <a:ln>
                    <a:noFill/>
                  </a:ln>
                  <a:solidFill>
                    <a:srgbClr val="002060"/>
                  </a:solidFill>
                  <a:effectLst/>
                  <a:uLnTx/>
                  <a:uFillTx/>
                  <a:latin typeface="Microsoft YaHei" charset="-122"/>
                  <a:ea typeface="Microsoft YaHei" charset="-122"/>
                  <a:cs typeface="+mn-cs"/>
                </a:endParaRPr>
              </a:p>
            </p:txBody>
          </p:sp>
        </mc:Choice>
        <mc:Fallback xmlns="">
          <p:sp>
            <p:nvSpPr>
              <p:cNvPr id="227" name="文本框 226"/>
              <p:cNvSpPr txBox="1">
                <a:spLocks noRot="1" noChangeAspect="1" noMove="1" noResize="1" noEditPoints="1" noAdjustHandles="1" noChangeArrowheads="1" noChangeShapeType="1" noTextEdit="1"/>
              </p:cNvSpPr>
              <p:nvPr/>
            </p:nvSpPr>
            <p:spPr>
              <a:xfrm flipH="1">
                <a:off x="771525" y="1816735"/>
                <a:ext cx="5099050" cy="1102995"/>
              </a:xfrm>
              <a:prstGeom prst="rect">
                <a:avLst/>
              </a:prstGeom>
              <a:blipFill rotWithShape="1">
                <a:blip r:embed="rId8"/>
                <a:stretch>
                  <a:fillRect l="-1316" t="-3614" b="-10241"/>
                </a:stretch>
              </a:blipFill>
            </p:spPr>
            <p:txBody>
              <a:bodyPr/>
              <a:lstStyle/>
              <a:p>
                <a:r>
                  <a:rPr lang="zh-CN" altLang="en-US">
                    <a:noFill/>
                  </a:rPr>
                  <a:t> </a:t>
                </a:r>
                <a:endParaRPr lang="zh-CN" altLang="en-US">
                  <a:noFill/>
                </a:endParaRPr>
              </a:p>
            </p:txBody>
          </p:sp>
        </mc:Fallback>
      </mc:AlternateContent>
      <p:sp>
        <p:nvSpPr>
          <p:cNvPr id="99" name="圆角矩形 23"/>
          <p:cNvSpPr/>
          <p:nvPr/>
        </p:nvSpPr>
        <p:spPr>
          <a:xfrm rot="10800000" flipV="1">
            <a:off x="382357" y="1376233"/>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0" name="文本框 99"/>
          <p:cNvSpPr txBox="1"/>
          <p:nvPr/>
        </p:nvSpPr>
        <p:spPr>
          <a:xfrm>
            <a:off x="771056" y="1316471"/>
            <a:ext cx="575749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Estimated Cost Network Training</a:t>
            </a:r>
          </a:p>
        </p:txBody>
      </p:sp>
      <p:sp>
        <p:nvSpPr>
          <p:cNvPr id="50" name="圆角矩形 23"/>
          <p:cNvSpPr/>
          <p:nvPr/>
        </p:nvSpPr>
        <p:spPr>
          <a:xfrm rot="10800000" flipV="1">
            <a:off x="563474" y="1906379"/>
            <a:ext cx="171040"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1" name="矩形 50"/>
          <p:cNvSpPr/>
          <p:nvPr/>
        </p:nvSpPr>
        <p:spPr>
          <a:xfrm>
            <a:off x="9541934" y="1031527"/>
            <a:ext cx="952505" cy="79432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pic>
        <p:nvPicPr>
          <p:cNvPr id="52" name="图片 51" descr="图片包含 物体&#10;&#10;描述已自动生成"/>
          <p:cNvPicPr>
            <a:picLocks noChangeAspect="1"/>
          </p:cNvPicPr>
          <p:nvPr/>
        </p:nvPicPr>
        <p:blipFill rotWithShape="1">
          <a:blip r:embed="rId9"/>
          <a:srcRect t="21430" r="7846" b="-319"/>
          <a:stretch>
            <a:fillRect/>
          </a:stretch>
        </p:blipFill>
        <p:spPr>
          <a:xfrm>
            <a:off x="1044804" y="2919775"/>
            <a:ext cx="3321630" cy="386648"/>
          </a:xfrm>
          <a:prstGeom prst="rect">
            <a:avLst/>
          </a:prstGeom>
        </p:spPr>
      </p:pic>
      <p:pic>
        <p:nvPicPr>
          <p:cNvPr id="53" name="图片 52"/>
          <p:cNvPicPr>
            <a:picLocks noChangeAspect="1"/>
          </p:cNvPicPr>
          <p:nvPr/>
        </p:nvPicPr>
        <p:blipFill>
          <a:blip r:embed="rId10"/>
          <a:stretch>
            <a:fillRect/>
          </a:stretch>
        </p:blipFill>
        <p:spPr>
          <a:xfrm>
            <a:off x="1173454" y="4405309"/>
            <a:ext cx="4240780" cy="1564559"/>
          </a:xfrm>
          <a:prstGeom prst="rect">
            <a:avLst/>
          </a:prstGeom>
        </p:spPr>
      </p:pic>
      <p:pic>
        <p:nvPicPr>
          <p:cNvPr id="5" name="图片 4" descr="图片包含 物体&#10;&#10;描述已自动生成"/>
          <p:cNvPicPr>
            <a:picLocks noChangeAspect="1"/>
          </p:cNvPicPr>
          <p:nvPr/>
        </p:nvPicPr>
        <p:blipFill>
          <a:blip r:embed="rId11"/>
          <a:stretch>
            <a:fillRect/>
          </a:stretch>
        </p:blipFill>
        <p:spPr>
          <a:xfrm>
            <a:off x="2107509" y="6125277"/>
            <a:ext cx="2857899" cy="724001"/>
          </a:xfrm>
          <a:prstGeom prst="rect">
            <a:avLst/>
          </a:prstGeom>
        </p:spPr>
      </p:pic>
      <p:sp>
        <p:nvSpPr>
          <p:cNvPr id="6" name="文本框 5"/>
          <p:cNvSpPr txBox="1"/>
          <p:nvPr/>
        </p:nvSpPr>
        <p:spPr>
          <a:xfrm>
            <a:off x="827100" y="3423354"/>
            <a:ext cx="203882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Estimated cost:</a:t>
            </a:r>
            <a:endPar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pic>
        <p:nvPicPr>
          <p:cNvPr id="8" name="图片 7" descr="图片包含 物体, 时钟, 手表&#10;&#10;描述已自动生成"/>
          <p:cNvPicPr>
            <a:picLocks noChangeAspect="1"/>
          </p:cNvPicPr>
          <p:nvPr/>
        </p:nvPicPr>
        <p:blipFill>
          <a:blip r:embed="rId12"/>
          <a:stretch>
            <a:fillRect/>
          </a:stretch>
        </p:blipFill>
        <p:spPr>
          <a:xfrm>
            <a:off x="3047724" y="3170521"/>
            <a:ext cx="3023522" cy="833856"/>
          </a:xfrm>
          <a:prstGeom prst="rect">
            <a:avLst/>
          </a:prstGeom>
        </p:spPr>
      </p:pic>
      <p:sp>
        <p:nvSpPr>
          <p:cNvPr id="58" name="圆角矩形 23"/>
          <p:cNvSpPr/>
          <p:nvPr/>
        </p:nvSpPr>
        <p:spPr>
          <a:xfrm rot="10800000" flipV="1">
            <a:off x="563474" y="3501747"/>
            <a:ext cx="171040"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9" name="文本框 58"/>
          <p:cNvSpPr txBox="1"/>
          <p:nvPr/>
        </p:nvSpPr>
        <p:spPr>
          <a:xfrm>
            <a:off x="827207" y="3984630"/>
            <a:ext cx="376833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Temporal difference learning:</a:t>
            </a:r>
            <a:endPar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60" name="圆角矩形 23"/>
          <p:cNvSpPr/>
          <p:nvPr/>
        </p:nvSpPr>
        <p:spPr>
          <a:xfrm rot="10800000" flipV="1">
            <a:off x="563474" y="4081122"/>
            <a:ext cx="171040"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1" name="文本框 60"/>
          <p:cNvSpPr txBox="1"/>
          <p:nvPr/>
        </p:nvSpPr>
        <p:spPr>
          <a:xfrm>
            <a:off x="909074" y="6233410"/>
            <a:ext cx="77938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Loss:</a:t>
            </a:r>
            <a:endPar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62" name="圆角矩形 23"/>
          <p:cNvSpPr/>
          <p:nvPr/>
        </p:nvSpPr>
        <p:spPr>
          <a:xfrm rot="10800000" flipV="1">
            <a:off x="563474" y="6346802"/>
            <a:ext cx="171040"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63" name="组合 62"/>
          <p:cNvGrpSpPr/>
          <p:nvPr/>
        </p:nvGrpSpPr>
        <p:grpSpPr>
          <a:xfrm>
            <a:off x="9693403" y="1207663"/>
            <a:ext cx="714467" cy="404749"/>
            <a:chOff x="8121184" y="1038296"/>
            <a:chExt cx="706567" cy="428812"/>
          </a:xfrm>
        </p:grpSpPr>
        <p:pic>
          <p:nvPicPr>
            <p:cNvPr id="64" name="图片 63"/>
            <p:cNvPicPr>
              <a:picLocks noChangeAspect="1"/>
            </p:cNvPicPr>
            <p:nvPr/>
          </p:nvPicPr>
          <p:blipFill>
            <a:blip r:embed="rId13"/>
            <a:stretch>
              <a:fillRect/>
            </a:stretch>
          </p:blipFill>
          <p:spPr>
            <a:xfrm>
              <a:off x="8156740" y="1038296"/>
              <a:ext cx="671011" cy="428812"/>
            </a:xfrm>
            <a:prstGeom prst="rect">
              <a:avLst/>
            </a:prstGeom>
          </p:spPr>
        </p:pic>
        <p:pic>
          <p:nvPicPr>
            <p:cNvPr id="65" name="图片 64"/>
            <p:cNvPicPr>
              <a:picLocks noChangeAspect="1"/>
            </p:cNvPicPr>
            <p:nvPr/>
          </p:nvPicPr>
          <p:blipFill>
            <a:blip r:embed="rId14"/>
            <a:stretch>
              <a:fillRect/>
            </a:stretch>
          </p:blipFill>
          <p:spPr>
            <a:xfrm>
              <a:off x="8121184" y="1060167"/>
              <a:ext cx="224975" cy="376554"/>
            </a:xfrm>
            <a:prstGeom prst="rect">
              <a:avLst/>
            </a:prstGeom>
          </p:spPr>
        </p:pic>
      </p:grpSp>
      <p:sp>
        <p:nvSpPr>
          <p:cNvPr id="66" name="箭头: 右 65"/>
          <p:cNvSpPr/>
          <p:nvPr/>
        </p:nvSpPr>
        <p:spPr>
          <a:xfrm rot="16200000">
            <a:off x="9828514" y="1566269"/>
            <a:ext cx="335413" cy="303895"/>
          </a:xfrm>
          <a:prstGeom prst="rightArrow">
            <a:avLst>
              <a:gd name="adj1" fmla="val 34829"/>
              <a:gd name="adj2" fmla="val 76971"/>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bldLvl="0" animBg="1"/>
      <p:bldP spid="50" grpId="0" bldLvl="0" animBg="1"/>
      <p:bldP spid="6" grpId="0"/>
      <p:bldP spid="58" grpId="0" bldLvl="0" animBg="1"/>
      <p:bldP spid="59" grpId="0"/>
      <p:bldP spid="60" grpId="0" bldLvl="0" animBg="1"/>
      <p:bldP spid="61" grpId="0"/>
      <p:bldP spid="62" grpId="0" bldLvl="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nvPr>
        </p:nvSpPr>
        <p:spPr/>
        <p:txBody>
          <a:bodyPr/>
          <a:lstStyle/>
          <a:p>
            <a:r>
              <a:rPr lang="en-US" altLang="zh-CN" dirty="0"/>
              <a:t>NASR: Model Training</a:t>
            </a:r>
            <a:endParaRPr lang="zh-CN" altLang="en-US" dirty="0"/>
          </a:p>
        </p:txBody>
      </p:sp>
      <p:sp>
        <p:nvSpPr>
          <p:cNvPr id="23" name="矩形: 圆角 22"/>
          <p:cNvSpPr/>
          <p:nvPr/>
        </p:nvSpPr>
        <p:spPr>
          <a:xfrm>
            <a:off x="8366821" y="1651271"/>
            <a:ext cx="2689895" cy="702019"/>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Pretrain observable cost network</a:t>
            </a:r>
            <a:endParaRPr kumimoji="0" lang="zh-CN" altLang="en-US"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35" name="矩形: 圆角 34"/>
          <p:cNvSpPr/>
          <p:nvPr/>
        </p:nvSpPr>
        <p:spPr>
          <a:xfrm>
            <a:off x="8034737" y="3898607"/>
            <a:ext cx="3363362" cy="998524"/>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Perform gradient descent on observable cost network </a:t>
            </a:r>
            <a:endParaRPr kumimoji="0" lang="zh-CN" altLang="en-US"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37" name="直接箭头连接符 36"/>
          <p:cNvCxnSpPr>
            <a:stCxn id="23" idx="2"/>
            <a:endCxn id="8" idx="0"/>
          </p:cNvCxnSpPr>
          <p:nvPr/>
        </p:nvCxnSpPr>
        <p:spPr>
          <a:xfrm>
            <a:off x="9711769" y="2353290"/>
            <a:ext cx="2981" cy="31368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矩形: 圆角 44"/>
          <p:cNvSpPr/>
          <p:nvPr/>
        </p:nvSpPr>
        <p:spPr>
          <a:xfrm>
            <a:off x="8116205" y="5299482"/>
            <a:ext cx="3183935" cy="998524"/>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Perform TD learning on estimated cost network</a:t>
            </a:r>
            <a:endParaRPr kumimoji="0" lang="zh-CN" altLang="en-US"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48" name="直接箭头连接符 47"/>
          <p:cNvCxnSpPr>
            <a:stCxn id="35" idx="2"/>
            <a:endCxn id="45" idx="0"/>
          </p:cNvCxnSpPr>
          <p:nvPr/>
        </p:nvCxnSpPr>
        <p:spPr>
          <a:xfrm flipH="1">
            <a:off x="9708173" y="4897131"/>
            <a:ext cx="8245" cy="40235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连接符: 肘形 39"/>
          <p:cNvCxnSpPr>
            <a:stCxn id="8" idx="2"/>
            <a:endCxn id="35" idx="0"/>
          </p:cNvCxnSpPr>
          <p:nvPr/>
        </p:nvCxnSpPr>
        <p:spPr>
          <a:xfrm rot="16200000" flipH="1">
            <a:off x="9521420" y="3703608"/>
            <a:ext cx="388329" cy="1668"/>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 name="矩形: 圆角 19"/>
          <p:cNvSpPr/>
          <p:nvPr/>
        </p:nvSpPr>
        <p:spPr>
          <a:xfrm>
            <a:off x="8777309" y="944669"/>
            <a:ext cx="1868684" cy="332653"/>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Load data</a:t>
            </a:r>
            <a:endParaRPr kumimoji="0" lang="zh-CN" altLang="en-US"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21" name="直接箭头连接符 20"/>
          <p:cNvCxnSpPr>
            <a:stCxn id="20" idx="2"/>
            <a:endCxn id="23" idx="0"/>
          </p:cNvCxnSpPr>
          <p:nvPr/>
        </p:nvCxnSpPr>
        <p:spPr>
          <a:xfrm>
            <a:off x="9711651" y="1277322"/>
            <a:ext cx="118" cy="37394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 name="流程图: 决策 7"/>
          <p:cNvSpPr/>
          <p:nvPr/>
        </p:nvSpPr>
        <p:spPr>
          <a:xfrm>
            <a:off x="8369802" y="2666971"/>
            <a:ext cx="2689895" cy="843307"/>
          </a:xfrm>
          <a:prstGeom prst="flowChartDecisio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Model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converged</a:t>
            </a:r>
            <a:endParaRPr kumimoji="0" lang="zh-CN" altLang="en-US"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27" name="连接符: 肘形 26"/>
          <p:cNvCxnSpPr>
            <a:stCxn id="45" idx="2"/>
            <a:endCxn id="8" idx="3"/>
          </p:cNvCxnSpPr>
          <p:nvPr/>
        </p:nvCxnSpPr>
        <p:spPr>
          <a:xfrm rot="5400000" flipH="1" flipV="1">
            <a:off x="8779244" y="4017554"/>
            <a:ext cx="3209381" cy="1351524"/>
          </a:xfrm>
          <a:prstGeom prst="bentConnector4">
            <a:avLst>
              <a:gd name="adj1" fmla="val -7123"/>
              <a:gd name="adj2" fmla="val 134705"/>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9714751" y="3496445"/>
            <a:ext cx="5196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No</a:t>
            </a:r>
            <a:endParaRPr kumimoji="0" lang="zh-CN" altLang="en-US"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93" name="文本框 92"/>
          <p:cNvSpPr txBox="1"/>
          <p:nvPr/>
        </p:nvSpPr>
        <p:spPr>
          <a:xfrm>
            <a:off x="7677516" y="2702783"/>
            <a:ext cx="6893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Yes</a:t>
            </a:r>
            <a:endParaRPr kumimoji="0" lang="zh-CN" altLang="en-US"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94" name="矩形: 圆角 93"/>
          <p:cNvSpPr/>
          <p:nvPr/>
        </p:nvSpPr>
        <p:spPr>
          <a:xfrm>
            <a:off x="6989613" y="4041940"/>
            <a:ext cx="940536" cy="543905"/>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End</a:t>
            </a:r>
            <a:endParaRPr kumimoji="0" lang="zh-CN" altLang="en-US"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95" name="连接符: 肘形 94"/>
          <p:cNvCxnSpPr>
            <a:stCxn id="8" idx="1"/>
            <a:endCxn id="94" idx="0"/>
          </p:cNvCxnSpPr>
          <p:nvPr/>
        </p:nvCxnSpPr>
        <p:spPr>
          <a:xfrm rot="10800000" flipV="1">
            <a:off x="7459882" y="3088624"/>
            <a:ext cx="909921" cy="953315"/>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2" name="圆角矩形 23"/>
          <p:cNvSpPr/>
          <p:nvPr/>
        </p:nvSpPr>
        <p:spPr>
          <a:xfrm rot="10800000" flipV="1">
            <a:off x="382357" y="1376233"/>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3" name="文本框 102"/>
          <p:cNvSpPr txBox="1"/>
          <p:nvPr/>
        </p:nvSpPr>
        <p:spPr>
          <a:xfrm>
            <a:off x="771056" y="1316471"/>
            <a:ext cx="575749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Pretrain</a:t>
            </a:r>
          </a:p>
        </p:txBody>
      </p:sp>
      <p:sp>
        <p:nvSpPr>
          <p:cNvPr id="104" name="文本框 103"/>
          <p:cNvSpPr txBox="1"/>
          <p:nvPr/>
        </p:nvSpPr>
        <p:spPr>
          <a:xfrm flipH="1">
            <a:off x="838198" y="2391822"/>
            <a:ext cx="5251837" cy="70788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Pre-train the observable cost network component.</a:t>
            </a:r>
            <a:endPar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05" name="圆角矩形 23"/>
          <p:cNvSpPr/>
          <p:nvPr/>
        </p:nvSpPr>
        <p:spPr>
          <a:xfrm rot="10800000" flipV="1">
            <a:off x="544924" y="2460154"/>
            <a:ext cx="171040"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6" name="圆角矩形 23"/>
          <p:cNvSpPr/>
          <p:nvPr/>
        </p:nvSpPr>
        <p:spPr>
          <a:xfrm rot="10800000" flipV="1">
            <a:off x="382357" y="4037837"/>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7" name="文本框 106"/>
          <p:cNvSpPr txBox="1"/>
          <p:nvPr/>
        </p:nvSpPr>
        <p:spPr>
          <a:xfrm>
            <a:off x="771056" y="3978075"/>
            <a:ext cx="5757499"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Joint Learning</a:t>
            </a:r>
          </a:p>
        </p:txBody>
      </p:sp>
      <p:sp>
        <p:nvSpPr>
          <p:cNvPr id="108" name="文本框 107"/>
          <p:cNvSpPr txBox="1"/>
          <p:nvPr/>
        </p:nvSpPr>
        <p:spPr>
          <a:xfrm flipH="1">
            <a:off x="870967" y="4973935"/>
            <a:ext cx="5282177" cy="70675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Train</a:t>
            </a: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 the two components </a:t>
            </a:r>
            <a:r>
              <a:rPr kumimoji="0" lang="en-US"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jointly </a:t>
            </a: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using alternative optimization </a:t>
            </a:r>
            <a:endPar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09" name="圆角矩形 23"/>
          <p:cNvSpPr/>
          <p:nvPr/>
        </p:nvSpPr>
        <p:spPr>
          <a:xfrm rot="10800000" flipV="1">
            <a:off x="577691" y="5042267"/>
            <a:ext cx="171040"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ldLvl="0" animBg="1"/>
      <p:bldP spid="103" grpId="0"/>
      <p:bldP spid="104" grpId="0"/>
      <p:bldP spid="105" grpId="0" bldLvl="0" animBg="1"/>
      <p:bldP spid="106" grpId="0" bldLvl="0" animBg="1"/>
      <p:bldP spid="107" grpId="0"/>
      <p:bldP spid="108" grpId="0"/>
      <p:bldP spid="109" grpId="0" bldLvl="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sym typeface="Arial" panose="020B0604020202020204" pitchFamily="34" charset="0"/>
              </a:rPr>
              <a:t>Experiments: Data Description</a:t>
            </a:r>
            <a:endParaRPr lang="zh-CN" altLang="en-US" dirty="0"/>
          </a:p>
        </p:txBody>
      </p:sp>
      <p:pic>
        <p:nvPicPr>
          <p:cNvPr id="6" name="图片 5"/>
          <p:cNvPicPr>
            <a:picLocks noChangeAspect="1"/>
          </p:cNvPicPr>
          <p:nvPr/>
        </p:nvPicPr>
        <p:blipFill>
          <a:blip r:embed="rId4"/>
          <a:stretch>
            <a:fillRect/>
          </a:stretch>
        </p:blipFill>
        <p:spPr>
          <a:xfrm>
            <a:off x="1866901" y="3429000"/>
            <a:ext cx="8343900" cy="3283921"/>
          </a:xfrm>
          <a:prstGeom prst="rect">
            <a:avLst/>
          </a:prstGeom>
        </p:spPr>
      </p:pic>
      <p:sp>
        <p:nvSpPr>
          <p:cNvPr id="9" name="矩形 8"/>
          <p:cNvSpPr/>
          <p:nvPr/>
        </p:nvSpPr>
        <p:spPr>
          <a:xfrm>
            <a:off x="7421090" y="1323142"/>
            <a:ext cx="130000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Map Matching</a:t>
            </a:r>
            <a:endParaRPr kumimoji="0" lang="zh-CN" altLang="en-US"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3" name="矩形 12"/>
          <p:cNvSpPr/>
          <p:nvPr/>
        </p:nvSpPr>
        <p:spPr>
          <a:xfrm>
            <a:off x="2823380" y="771282"/>
            <a:ext cx="242697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Remove stay points and noisy points</a:t>
            </a:r>
            <a:endParaRPr kumimoji="0" lang="zh-CN" altLang="en-US"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7" name="矩形: 圆角 6"/>
          <p:cNvSpPr/>
          <p:nvPr/>
        </p:nvSpPr>
        <p:spPr>
          <a:xfrm>
            <a:off x="1244630" y="1461647"/>
            <a:ext cx="1959920" cy="646331"/>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Raw</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rPr>
              <a:t> </a:t>
            </a:r>
            <a:r>
              <a:rPr kumimoji="0" lang="en-US" altLang="zh-CN"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Trajectories</a:t>
            </a:r>
            <a:endParaRPr kumimoji="0" lang="zh-CN" altLang="en-US"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6" name="矩形: 圆角 15"/>
          <p:cNvSpPr/>
          <p:nvPr/>
        </p:nvSpPr>
        <p:spPr>
          <a:xfrm>
            <a:off x="4869180" y="1455601"/>
            <a:ext cx="2426970" cy="646331"/>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Processed Trajectories</a:t>
            </a:r>
            <a:endParaRPr kumimoji="0" lang="zh-CN" altLang="en-US"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7" name="矩形: 圆角 16"/>
          <p:cNvSpPr/>
          <p:nvPr/>
        </p:nvSpPr>
        <p:spPr>
          <a:xfrm>
            <a:off x="4869180" y="2538395"/>
            <a:ext cx="2426970" cy="646331"/>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Road network from OpenStreetMap</a:t>
            </a:r>
            <a:endParaRPr kumimoji="0" lang="zh-CN" altLang="en-US"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8" name="矩形: 圆角 17"/>
          <p:cNvSpPr/>
          <p:nvPr/>
        </p:nvSpPr>
        <p:spPr>
          <a:xfrm>
            <a:off x="8183803" y="2043279"/>
            <a:ext cx="2209800" cy="646331"/>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Final Datasets</a:t>
            </a:r>
            <a:endParaRPr kumimoji="0" lang="zh-CN" altLang="en-US"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15" name="直接箭头连接符 14"/>
          <p:cNvCxnSpPr>
            <a:stCxn id="7" idx="3"/>
            <a:endCxn id="16" idx="1"/>
          </p:cNvCxnSpPr>
          <p:nvPr/>
        </p:nvCxnSpPr>
        <p:spPr>
          <a:xfrm flipV="1">
            <a:off x="3204550" y="1778767"/>
            <a:ext cx="1664630" cy="604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6" idx="3"/>
            <a:endCxn id="18" idx="1"/>
          </p:cNvCxnSpPr>
          <p:nvPr/>
        </p:nvCxnSpPr>
        <p:spPr>
          <a:xfrm>
            <a:off x="7296150" y="1778767"/>
            <a:ext cx="887653" cy="5876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7" idx="3"/>
            <a:endCxn id="18" idx="1"/>
          </p:cNvCxnSpPr>
          <p:nvPr/>
        </p:nvCxnSpPr>
        <p:spPr>
          <a:xfrm flipV="1">
            <a:off x="7296150" y="2366445"/>
            <a:ext cx="887653" cy="49511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rotWithShape="1">
          <a:blip r:embed="rId5"/>
          <a:srcRect l="18269" t="22353" r="33442" b="26148"/>
          <a:stretch>
            <a:fillRect/>
          </a:stretch>
        </p:blipFill>
        <p:spPr>
          <a:xfrm>
            <a:off x="5163820" y="3845924"/>
            <a:ext cx="414020" cy="358140"/>
          </a:xfrm>
          <a:prstGeom prst="rect">
            <a:avLst/>
          </a:prstGeom>
        </p:spPr>
      </p:pic>
      <p:pic>
        <p:nvPicPr>
          <p:cNvPr id="8" name="图片 7"/>
          <p:cNvPicPr>
            <a:picLocks noChangeAspect="1"/>
          </p:cNvPicPr>
          <p:nvPr/>
        </p:nvPicPr>
        <p:blipFill rotWithShape="1">
          <a:blip r:embed="rId6"/>
          <a:srcRect l="19248" t="28076" r="38292" b="27168"/>
          <a:stretch>
            <a:fillRect/>
          </a:stretch>
        </p:blipFill>
        <p:spPr>
          <a:xfrm>
            <a:off x="8284209" y="3845924"/>
            <a:ext cx="590550" cy="358140"/>
          </a:xfrm>
          <a:prstGeom prst="rect">
            <a:avLst/>
          </a:prstGeom>
        </p:spPr>
      </p:pic>
      <p:pic>
        <p:nvPicPr>
          <p:cNvPr id="19" name="图片 18"/>
          <p:cNvPicPr>
            <a:picLocks noChangeAspect="1"/>
          </p:cNvPicPr>
          <p:nvPr/>
        </p:nvPicPr>
        <p:blipFill rotWithShape="1">
          <a:blip r:embed="rId5"/>
          <a:srcRect l="18269" t="22353" r="33442" b="26148"/>
          <a:stretch>
            <a:fillRect/>
          </a:stretch>
        </p:blipFill>
        <p:spPr>
          <a:xfrm>
            <a:off x="6607449" y="3845924"/>
            <a:ext cx="414020" cy="35814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sym typeface="Arial" panose="020B0604020202020204" pitchFamily="34" charset="0"/>
              </a:rPr>
              <a:t>Experiments: Metric and Baselines</a:t>
            </a:r>
            <a:endParaRPr lang="zh-CN" altLang="en-US" dirty="0"/>
          </a:p>
        </p:txBody>
      </p:sp>
      <p:pic>
        <p:nvPicPr>
          <p:cNvPr id="5" name="图片 4"/>
          <p:cNvPicPr>
            <a:picLocks noChangeAspect="1"/>
          </p:cNvPicPr>
          <p:nvPr/>
        </p:nvPicPr>
        <p:blipFill>
          <a:blip r:embed="rId4"/>
          <a:stretch>
            <a:fillRect/>
          </a:stretch>
        </p:blipFill>
        <p:spPr>
          <a:xfrm>
            <a:off x="838200" y="2205916"/>
            <a:ext cx="2845255" cy="742512"/>
          </a:xfrm>
          <a:prstGeom prst="rect">
            <a:avLst/>
          </a:prstGeom>
        </p:spPr>
      </p:pic>
      <p:pic>
        <p:nvPicPr>
          <p:cNvPr id="10" name="图片 9" descr="图片包含 物体&#10;&#10;描述已自动生成"/>
          <p:cNvPicPr>
            <a:picLocks noChangeAspect="1"/>
          </p:cNvPicPr>
          <p:nvPr/>
        </p:nvPicPr>
        <p:blipFill>
          <a:blip r:embed="rId5"/>
          <a:stretch>
            <a:fillRect/>
          </a:stretch>
        </p:blipFill>
        <p:spPr>
          <a:xfrm>
            <a:off x="838200" y="3231280"/>
            <a:ext cx="2530930" cy="809121"/>
          </a:xfrm>
          <a:prstGeom prst="rect">
            <a:avLst/>
          </a:prstGeom>
        </p:spPr>
      </p:pic>
      <p:pic>
        <p:nvPicPr>
          <p:cNvPr id="12" name="图片 11" descr="图片包含 物体&#10;&#10;描述已自动生成"/>
          <p:cNvPicPr>
            <a:picLocks noChangeAspect="1"/>
          </p:cNvPicPr>
          <p:nvPr/>
        </p:nvPicPr>
        <p:blipFill>
          <a:blip r:embed="rId6"/>
          <a:stretch>
            <a:fillRect/>
          </a:stretch>
        </p:blipFill>
        <p:spPr>
          <a:xfrm>
            <a:off x="838200" y="4331232"/>
            <a:ext cx="1884124" cy="653417"/>
          </a:xfrm>
          <a:prstGeom prst="rect">
            <a:avLst/>
          </a:prstGeom>
        </p:spPr>
      </p:pic>
      <p:sp>
        <p:nvSpPr>
          <p:cNvPr id="21" name="圆角矩形 23"/>
          <p:cNvSpPr/>
          <p:nvPr/>
        </p:nvSpPr>
        <p:spPr>
          <a:xfrm rot="10800000" flipV="1">
            <a:off x="391002" y="1388698"/>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3" name="文本框 22"/>
          <p:cNvSpPr txBox="1"/>
          <p:nvPr/>
        </p:nvSpPr>
        <p:spPr>
          <a:xfrm>
            <a:off x="838200" y="1201043"/>
            <a:ext cx="9210638" cy="597213"/>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Evaluation Metrics</a:t>
            </a:r>
            <a:endParaRPr kumimoji="0" lang="zh-CN" altLang="en-US" sz="1800" b="0" i="0" u="none" strike="noStrike" kern="1200" cap="none" spc="0" normalizeH="0" baseline="0" noProof="0" dirty="0">
              <a:ln>
                <a:noFill/>
              </a:ln>
              <a:solidFill>
                <a:srgbClr val="44546A"/>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4" name="圆角矩形 23"/>
          <p:cNvSpPr/>
          <p:nvPr/>
        </p:nvSpPr>
        <p:spPr>
          <a:xfrm rot="10800000" flipV="1">
            <a:off x="4676462" y="1369239"/>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5" name="文本框 24"/>
          <p:cNvSpPr txBox="1"/>
          <p:nvPr/>
        </p:nvSpPr>
        <p:spPr>
          <a:xfrm>
            <a:off x="5123660" y="1181584"/>
            <a:ext cx="9210638" cy="605292"/>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Benchmarks</a:t>
            </a:r>
            <a:endParaRPr kumimoji="0" lang="zh-CN" altLang="en-US"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26" name="圆角矩形 23"/>
          <p:cNvSpPr/>
          <p:nvPr/>
        </p:nvSpPr>
        <p:spPr>
          <a:xfrm rot="10800000" flipV="1">
            <a:off x="4806185" y="2267667"/>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7" name="文本框 26"/>
          <p:cNvSpPr txBox="1"/>
          <p:nvPr/>
        </p:nvSpPr>
        <p:spPr>
          <a:xfrm>
            <a:off x="5123660" y="2089191"/>
            <a:ext cx="9210638" cy="895115"/>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RICK [KDD 2012]: Search-based method</a:t>
            </a:r>
            <a:endPar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8" name="圆角矩形 23"/>
          <p:cNvSpPr/>
          <p:nvPr/>
        </p:nvSpPr>
        <p:spPr>
          <a:xfrm rot="10800000" flipV="1">
            <a:off x="431224" y="2514734"/>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9" name="圆角矩形 23"/>
          <p:cNvSpPr/>
          <p:nvPr/>
        </p:nvSpPr>
        <p:spPr>
          <a:xfrm rot="10800000" flipV="1">
            <a:off x="431225" y="3537011"/>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0" name="圆角矩形 23"/>
          <p:cNvSpPr/>
          <p:nvPr/>
        </p:nvSpPr>
        <p:spPr>
          <a:xfrm rot="10800000" flipV="1">
            <a:off x="431225" y="4582976"/>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1" name="圆角矩形 23"/>
          <p:cNvSpPr/>
          <p:nvPr/>
        </p:nvSpPr>
        <p:spPr>
          <a:xfrm rot="10800000" flipV="1">
            <a:off x="4806185" y="3185058"/>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2" name="文本框 31"/>
          <p:cNvSpPr txBox="1"/>
          <p:nvPr/>
        </p:nvSpPr>
        <p:spPr>
          <a:xfrm>
            <a:off x="5123660" y="3013593"/>
            <a:ext cx="9210638" cy="532003"/>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MPR [KDD 2011]: Search-based method</a:t>
            </a:r>
            <a:endParaRPr kumimoji="0" lang="zh-CN" altLang="en-US"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33" name="圆角矩形 23"/>
          <p:cNvSpPr/>
          <p:nvPr/>
        </p:nvSpPr>
        <p:spPr>
          <a:xfrm rot="10800000" flipV="1">
            <a:off x="4806185" y="4113249"/>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4" name="文本框 33"/>
          <p:cNvSpPr txBox="1"/>
          <p:nvPr/>
        </p:nvSpPr>
        <p:spPr>
          <a:xfrm>
            <a:off x="5123660" y="3941784"/>
            <a:ext cx="9210638" cy="532003"/>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CTRR [IJDE 2018]: Collaborative filtering</a:t>
            </a:r>
            <a:endParaRPr kumimoji="0" lang="zh-CN" altLang="en-US"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35" name="圆角矩形 23"/>
          <p:cNvSpPr/>
          <p:nvPr/>
        </p:nvSpPr>
        <p:spPr>
          <a:xfrm rot="10800000" flipV="1">
            <a:off x="4806185" y="4997897"/>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6" name="文本框 35"/>
          <p:cNvSpPr txBox="1"/>
          <p:nvPr/>
        </p:nvSpPr>
        <p:spPr>
          <a:xfrm>
            <a:off x="5123660" y="4880855"/>
            <a:ext cx="9210638" cy="1005786"/>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STRNN [AAAI 2016]: RNN with spatial-temporal </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contexts</a:t>
            </a:r>
            <a:endParaRPr kumimoji="0" lang="zh-CN" altLang="en-US"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37" name="圆角矩形 23"/>
          <p:cNvSpPr/>
          <p:nvPr/>
        </p:nvSpPr>
        <p:spPr>
          <a:xfrm rot="10800000" flipV="1">
            <a:off x="4806184" y="6013263"/>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8" name="文本框 37"/>
          <p:cNvSpPr txBox="1"/>
          <p:nvPr/>
        </p:nvSpPr>
        <p:spPr>
          <a:xfrm>
            <a:off x="5123660" y="5831383"/>
            <a:ext cx="9210638" cy="532003"/>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solidFill>
                  <a:srgbClr val="002060"/>
                </a:solidFill>
                <a:effectLst/>
                <a:uLnTx/>
                <a:uFillTx/>
                <a:latin typeface="微软雅黑" panose="020B0503020204020204" pitchFamily="34" charset="-122"/>
                <a:ea typeface="微软雅黑" panose="020B0503020204020204" pitchFamily="34" charset="-122"/>
                <a:cs typeface="+mn-cs"/>
              </a:rPr>
              <a:t>DeepMove</a:t>
            </a: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 [WWW 2018]: RNN with attention</a:t>
            </a:r>
            <a:endParaRPr kumimoji="0" lang="zh-CN" altLang="en-US"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Tree>
    <p:custDataLst>
      <p:tags r:id="rId1"/>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sym typeface="Arial" panose="020B0604020202020204" pitchFamily="34" charset="0"/>
              </a:rPr>
              <a:t>Experiments: Effectiveness</a:t>
            </a:r>
            <a:endParaRPr lang="zh-CN" altLang="en-US" dirty="0"/>
          </a:p>
        </p:txBody>
      </p:sp>
      <p:pic>
        <p:nvPicPr>
          <p:cNvPr id="4" name="图片 3"/>
          <p:cNvPicPr>
            <a:picLocks noChangeAspect="1"/>
          </p:cNvPicPr>
          <p:nvPr/>
        </p:nvPicPr>
        <p:blipFill>
          <a:blip r:embed="rId4"/>
          <a:stretch>
            <a:fillRect/>
          </a:stretch>
        </p:blipFill>
        <p:spPr>
          <a:xfrm>
            <a:off x="244927" y="3670300"/>
            <a:ext cx="11702146" cy="2838392"/>
          </a:xfrm>
          <a:prstGeom prst="rect">
            <a:avLst/>
          </a:prstGeom>
        </p:spPr>
      </p:pic>
      <p:sp>
        <p:nvSpPr>
          <p:cNvPr id="9" name="圆角矩形 23"/>
          <p:cNvSpPr/>
          <p:nvPr/>
        </p:nvSpPr>
        <p:spPr>
          <a:xfrm rot="10800000" flipV="1">
            <a:off x="722193" y="1308892"/>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 name="文本框 9"/>
          <p:cNvSpPr txBox="1"/>
          <p:nvPr/>
        </p:nvSpPr>
        <p:spPr>
          <a:xfrm>
            <a:off x="1169390" y="1133937"/>
            <a:ext cx="10184409" cy="2125452"/>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We discuss three types of query</a:t>
            </a:r>
            <a:r>
              <a:rPr kumimoji="0" lang="zh-CN" altLang="en-US"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endPar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  </a:t>
            </a: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Short (</a:t>
            </a: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10 to 20 locations</a:t>
            </a: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  Medium (2</a:t>
            </a: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0 to 30 locations</a:t>
            </a: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  Long (more than</a:t>
            </a: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 30 locations</a:t>
            </a: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endParaRPr kumimoji="0" lang="zh-CN" altLang="en-US" sz="2400" b="0" i="0" u="none" strike="noStrike" kern="1200" cap="none" spc="0" normalizeH="0" baseline="0" noProof="0" dirty="0">
              <a:ln>
                <a:noFill/>
              </a:ln>
              <a:solidFill>
                <a:srgbClr val="44546A"/>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sym typeface="Arial" panose="020B0604020202020204" pitchFamily="34" charset="0"/>
              </a:rPr>
              <a:t>Experiments: Effectiveness</a:t>
            </a:r>
            <a:endParaRPr lang="zh-CN" altLang="en-US" dirty="0"/>
          </a:p>
        </p:txBody>
      </p:sp>
      <p:sp>
        <p:nvSpPr>
          <p:cNvPr id="43" name="文本框 42"/>
          <p:cNvSpPr txBox="1"/>
          <p:nvPr/>
        </p:nvSpPr>
        <p:spPr>
          <a:xfrm>
            <a:off x="1148395" y="4531034"/>
            <a:ext cx="9769976" cy="1770380"/>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O</a:t>
            </a: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ur proposed model NASR performs best among all the methods. Because it  combines both the benefits of heuristic search and neural networks.  </a:t>
            </a:r>
          </a:p>
        </p:txBody>
      </p:sp>
      <p:pic>
        <p:nvPicPr>
          <p:cNvPr id="6" name="图片 5"/>
          <p:cNvPicPr>
            <a:picLocks noChangeAspect="1"/>
          </p:cNvPicPr>
          <p:nvPr/>
        </p:nvPicPr>
        <p:blipFill>
          <a:blip r:embed="rId4"/>
          <a:stretch>
            <a:fillRect/>
          </a:stretch>
        </p:blipFill>
        <p:spPr>
          <a:xfrm>
            <a:off x="251863" y="1164418"/>
            <a:ext cx="11866756" cy="2874182"/>
          </a:xfrm>
          <a:prstGeom prst="rect">
            <a:avLst/>
          </a:prstGeom>
        </p:spPr>
      </p:pic>
      <p:sp>
        <p:nvSpPr>
          <p:cNvPr id="5" name="矩形 4"/>
          <p:cNvSpPr/>
          <p:nvPr/>
        </p:nvSpPr>
        <p:spPr>
          <a:xfrm>
            <a:off x="6379029" y="1194453"/>
            <a:ext cx="598714" cy="297477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7" name="矩形 6"/>
          <p:cNvSpPr/>
          <p:nvPr/>
        </p:nvSpPr>
        <p:spPr>
          <a:xfrm>
            <a:off x="11243859" y="1201209"/>
            <a:ext cx="598714" cy="297477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sym typeface="Arial" panose="020B0604020202020204" pitchFamily="34" charset="0"/>
              </a:rPr>
              <a:t>Experiments: Effectiveness</a:t>
            </a:r>
            <a:endParaRPr lang="zh-CN" altLang="en-US" dirty="0"/>
          </a:p>
        </p:txBody>
      </p:sp>
      <p:sp>
        <p:nvSpPr>
          <p:cNvPr id="43" name="文本框 42"/>
          <p:cNvSpPr txBox="1"/>
          <p:nvPr/>
        </p:nvSpPr>
        <p:spPr>
          <a:xfrm>
            <a:off x="1148395" y="4531034"/>
            <a:ext cx="10129206" cy="1713546"/>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Heuristic search methods perform very well, especially the RICK method. RICK fully characterizes the road network information and adopts the informed A ∗ algorithm.  </a:t>
            </a:r>
            <a:endParaRPr kumimoji="0" lang="zh-CN" altLang="en-US"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pic>
        <p:nvPicPr>
          <p:cNvPr id="6" name="图片 5"/>
          <p:cNvPicPr>
            <a:picLocks noChangeAspect="1"/>
          </p:cNvPicPr>
          <p:nvPr/>
        </p:nvPicPr>
        <p:blipFill>
          <a:blip r:embed="rId4"/>
          <a:stretch>
            <a:fillRect/>
          </a:stretch>
        </p:blipFill>
        <p:spPr>
          <a:xfrm>
            <a:off x="251863" y="1164418"/>
            <a:ext cx="11866756" cy="2874182"/>
          </a:xfrm>
          <a:prstGeom prst="rect">
            <a:avLst/>
          </a:prstGeom>
        </p:spPr>
      </p:pic>
      <p:sp>
        <p:nvSpPr>
          <p:cNvPr id="5" name="矩形 4"/>
          <p:cNvSpPr/>
          <p:nvPr/>
        </p:nvSpPr>
        <p:spPr>
          <a:xfrm>
            <a:off x="2362200" y="1205338"/>
            <a:ext cx="1284513" cy="307274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7" name="矩形 6"/>
          <p:cNvSpPr/>
          <p:nvPr/>
        </p:nvSpPr>
        <p:spPr>
          <a:xfrm>
            <a:off x="7150831" y="1205338"/>
            <a:ext cx="1394458" cy="297477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sym typeface="Arial" panose="020B0604020202020204" pitchFamily="34" charset="0"/>
              </a:rPr>
              <a:t>Experiments: Effectiveness</a:t>
            </a:r>
            <a:endParaRPr lang="zh-CN" altLang="en-US" dirty="0"/>
          </a:p>
        </p:txBody>
      </p:sp>
      <p:sp>
        <p:nvSpPr>
          <p:cNvPr id="43" name="文本框 42"/>
          <p:cNvSpPr txBox="1"/>
          <p:nvPr/>
        </p:nvSpPr>
        <p:spPr>
          <a:xfrm>
            <a:off x="1148394" y="4531034"/>
            <a:ext cx="10314263" cy="1770380"/>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The matrix factorization based method CTRR does not perform better than RICK and MPR. A possible reason is that CTRR can not </a:t>
            </a:r>
            <a:r>
              <a:rPr kumimoji="0" lang="en-US" altLang="en-US"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fully </a:t>
            </a: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utilize the road network information. </a:t>
            </a:r>
            <a:endParaRPr kumimoji="0" lang="zh-CN" altLang="en-US"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pic>
        <p:nvPicPr>
          <p:cNvPr id="6" name="图片 5"/>
          <p:cNvPicPr>
            <a:picLocks noChangeAspect="1"/>
          </p:cNvPicPr>
          <p:nvPr/>
        </p:nvPicPr>
        <p:blipFill>
          <a:blip r:embed="rId4"/>
          <a:stretch>
            <a:fillRect/>
          </a:stretch>
        </p:blipFill>
        <p:spPr>
          <a:xfrm>
            <a:off x="251863" y="1164418"/>
            <a:ext cx="11866756" cy="2874182"/>
          </a:xfrm>
          <a:prstGeom prst="rect">
            <a:avLst/>
          </a:prstGeom>
        </p:spPr>
      </p:pic>
      <p:sp>
        <p:nvSpPr>
          <p:cNvPr id="5" name="矩形 4"/>
          <p:cNvSpPr/>
          <p:nvPr/>
        </p:nvSpPr>
        <p:spPr>
          <a:xfrm>
            <a:off x="2362200" y="1205338"/>
            <a:ext cx="1948543" cy="307274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7" name="矩形 6"/>
          <p:cNvSpPr/>
          <p:nvPr/>
        </p:nvSpPr>
        <p:spPr>
          <a:xfrm>
            <a:off x="7150831" y="1205338"/>
            <a:ext cx="2123798" cy="297477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sym typeface="Arial" panose="020B0604020202020204" pitchFamily="34" charset="0"/>
              </a:rPr>
              <a:t>Experiments: Effectiveness</a:t>
            </a:r>
            <a:endParaRPr lang="zh-CN" altLang="en-US" dirty="0"/>
          </a:p>
        </p:txBody>
      </p:sp>
      <p:sp>
        <p:nvSpPr>
          <p:cNvPr id="43" name="文本框 42"/>
          <p:cNvSpPr txBox="1"/>
          <p:nvPr/>
        </p:nvSpPr>
        <p:spPr>
          <a:xfrm>
            <a:off x="1024003" y="4500999"/>
            <a:ext cx="10143994" cy="2278381"/>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Deep learning method </a:t>
            </a:r>
            <a:r>
              <a:rPr kumimoji="0" lang="en-US" altLang="zh-CN" sz="2800" b="0" i="0" u="none" strike="noStrike" kern="1200" cap="none" spc="0" normalizeH="0" baseline="0" noProof="0" dirty="0" err="1">
                <a:ln>
                  <a:noFill/>
                </a:ln>
                <a:solidFill>
                  <a:srgbClr val="002060"/>
                </a:solidFill>
                <a:effectLst/>
                <a:uLnTx/>
                <a:uFillTx/>
                <a:latin typeface="微软雅黑" panose="020B0503020204020204" pitchFamily="34" charset="-122"/>
                <a:ea typeface="微软雅黑" panose="020B0503020204020204" pitchFamily="34" charset="-122"/>
                <a:cs typeface="+mn-cs"/>
              </a:rPr>
              <a:t>DeepMove</a:t>
            </a: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 performs very well.</a:t>
            </a:r>
            <a:r>
              <a:rPr kumimoji="0" lang="en-US" altLang="zh-CN" sz="2800" b="0" i="0" u="none" strike="noStrike" kern="1200" cap="none" spc="0" normalizeH="0" baseline="0" noProof="0" dirty="0">
                <a:ln>
                  <a:noFill/>
                </a:ln>
                <a:solidFill>
                  <a:prstClr val="black"/>
                </a:solidFill>
                <a:effectLst/>
                <a:uLnTx/>
                <a:uFillTx/>
                <a:latin typeface="DengXian"/>
                <a:ea typeface="DengXian" panose="02010600030101010101" pitchFamily="2" charset="-122"/>
                <a:cs typeface="+mn-cs"/>
              </a:rPr>
              <a:t> </a:t>
            </a: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Compared with STRNN, </a:t>
            </a:r>
            <a:r>
              <a:rPr kumimoji="0" lang="en-US" altLang="zh-CN" sz="2800" b="0" i="0" u="none" strike="noStrike" kern="1200" cap="none" spc="0" normalizeH="0" baseline="0" noProof="0" dirty="0" err="1">
                <a:ln>
                  <a:noFill/>
                </a:ln>
                <a:solidFill>
                  <a:srgbClr val="002060"/>
                </a:solidFill>
                <a:effectLst/>
                <a:uLnTx/>
                <a:uFillTx/>
                <a:latin typeface="微软雅黑" panose="020B0503020204020204" pitchFamily="34" charset="-122"/>
                <a:ea typeface="微软雅黑" panose="020B0503020204020204" pitchFamily="34" charset="-122"/>
                <a:cs typeface="+mn-cs"/>
              </a:rPr>
              <a:t>DeepMove</a:t>
            </a: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 considers more kinds of context information and designs more advanced sequential neural networks.</a:t>
            </a:r>
            <a:endParaRPr kumimoji="0" lang="zh-CN" altLang="en-US"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pic>
        <p:nvPicPr>
          <p:cNvPr id="6" name="图片 5"/>
          <p:cNvPicPr>
            <a:picLocks noChangeAspect="1"/>
          </p:cNvPicPr>
          <p:nvPr/>
        </p:nvPicPr>
        <p:blipFill>
          <a:blip r:embed="rId4"/>
          <a:stretch>
            <a:fillRect/>
          </a:stretch>
        </p:blipFill>
        <p:spPr>
          <a:xfrm>
            <a:off x="251863" y="1164418"/>
            <a:ext cx="11866756" cy="2874182"/>
          </a:xfrm>
          <a:prstGeom prst="rect">
            <a:avLst/>
          </a:prstGeom>
        </p:spPr>
      </p:pic>
      <p:sp>
        <p:nvSpPr>
          <p:cNvPr id="5" name="矩形 4"/>
          <p:cNvSpPr/>
          <p:nvPr/>
        </p:nvSpPr>
        <p:spPr>
          <a:xfrm>
            <a:off x="4332515" y="1194453"/>
            <a:ext cx="1948543" cy="307274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7" name="矩形 6"/>
          <p:cNvSpPr/>
          <p:nvPr/>
        </p:nvSpPr>
        <p:spPr>
          <a:xfrm>
            <a:off x="9251771" y="1178123"/>
            <a:ext cx="1948543" cy="307274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sym typeface="Arial" panose="020B0604020202020204" pitchFamily="34" charset="0"/>
              </a:rPr>
              <a:t>Experiments: Detailed Analysis</a:t>
            </a:r>
            <a:endParaRPr lang="zh-CN" altLang="en-US" dirty="0"/>
          </a:p>
        </p:txBody>
      </p:sp>
      <p:sp>
        <p:nvSpPr>
          <p:cNvPr id="57" name="矩形 56"/>
          <p:cNvSpPr/>
          <p:nvPr/>
        </p:nvSpPr>
        <p:spPr>
          <a:xfrm>
            <a:off x="-382918" y="5738335"/>
            <a:ext cx="12132882" cy="119888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Conclusion: </a:t>
            </a: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Inter-trajectory attention 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Intra-trajectory attention are both effective.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charset="0"/>
              <a:ea typeface="DengXian" panose="02010600030101010101" pitchFamily="2" charset="-122"/>
              <a:cs typeface="Times New Roman" panose="02020603050405020304" charset="0"/>
            </a:endParaRPr>
          </a:p>
        </p:txBody>
      </p:sp>
      <p:pic>
        <p:nvPicPr>
          <p:cNvPr id="8" name="图片 7" descr="图片包含 屏幕截图&#10;&#10;描述已自动生成"/>
          <p:cNvPicPr>
            <a:picLocks noChangeAspect="1"/>
          </p:cNvPicPr>
          <p:nvPr/>
        </p:nvPicPr>
        <p:blipFill rotWithShape="1">
          <a:blip r:embed="rId4">
            <a:extLst>
              <a:ext uri="{28A0092B-C50C-407E-A947-70E740481C1C}">
                <a14:useLocalDpi xmlns:a14="http://schemas.microsoft.com/office/drawing/2010/main" val="0"/>
              </a:ext>
            </a:extLst>
          </a:blip>
          <a:srcRect r="66096"/>
          <a:stretch>
            <a:fillRect/>
          </a:stretch>
        </p:blipFill>
        <p:spPr>
          <a:xfrm>
            <a:off x="6391275" y="1343837"/>
            <a:ext cx="4543425" cy="3706425"/>
          </a:xfrm>
          <a:prstGeom prst="rect">
            <a:avLst/>
          </a:prstGeom>
        </p:spPr>
      </p:pic>
      <p:sp>
        <p:nvSpPr>
          <p:cNvPr id="14" name="文本框 13"/>
          <p:cNvSpPr txBox="1"/>
          <p:nvPr/>
        </p:nvSpPr>
        <p:spPr>
          <a:xfrm>
            <a:off x="630528" y="1297888"/>
            <a:ext cx="9210638" cy="490220"/>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NA </a:t>
            </a: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 </a:t>
            </a: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Without attention.</a:t>
            </a:r>
            <a:endPar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15" name="圆角矩形 23"/>
          <p:cNvSpPr/>
          <p:nvPr/>
        </p:nvSpPr>
        <p:spPr>
          <a:xfrm rot="10800000" flipV="1">
            <a:off x="395237" y="1440835"/>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6" name="文本框 15"/>
          <p:cNvSpPr txBox="1"/>
          <p:nvPr/>
        </p:nvSpPr>
        <p:spPr>
          <a:xfrm>
            <a:off x="630529" y="2123284"/>
            <a:ext cx="9210638" cy="490220"/>
          </a:xfrm>
          <a:prstGeom prst="rect">
            <a:avLst/>
          </a:prstGeom>
          <a:noFill/>
        </p:spPr>
        <p:txBody>
          <a:bodyPr wrap="square" lIns="91438" tIns="45719" rIns="91438" bIns="45719"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IA </a:t>
            </a: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 </a:t>
            </a: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Using only intra-trajectory attention.</a:t>
            </a:r>
            <a:endPar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17" name="圆角矩形 23"/>
          <p:cNvSpPr/>
          <p:nvPr/>
        </p:nvSpPr>
        <p:spPr>
          <a:xfrm rot="10800000" flipV="1">
            <a:off x="395238" y="2266231"/>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just"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8" name="文本框 17"/>
          <p:cNvSpPr txBox="1"/>
          <p:nvPr/>
        </p:nvSpPr>
        <p:spPr>
          <a:xfrm>
            <a:off x="630529" y="2969981"/>
            <a:ext cx="9210638" cy="890270"/>
          </a:xfrm>
          <a:prstGeom prst="rect">
            <a:avLst/>
          </a:prstGeom>
          <a:noFill/>
        </p:spPr>
        <p:txBody>
          <a:bodyPr wrap="square" lIns="91438" tIns="45719" rIns="91438" bIns="45719"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BA </a:t>
            </a: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 </a:t>
            </a: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Using both intra- and inter-trajectory </a:t>
            </a: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attention.</a:t>
            </a:r>
            <a:endPar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19" name="圆角矩形 23"/>
          <p:cNvSpPr/>
          <p:nvPr/>
        </p:nvSpPr>
        <p:spPr>
          <a:xfrm rot="10800000" flipV="1">
            <a:off x="395236" y="3112928"/>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just"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mc:AlternateContent xmlns:mc="http://schemas.openxmlformats.org/markup-compatibility/2006" xmlns:a14="http://schemas.microsoft.com/office/drawing/2010/main">
        <mc:Choice Requires="a14">
          <p:sp>
            <p:nvSpPr>
              <p:cNvPr id="20" name="文本框 19"/>
              <p:cNvSpPr txBox="1"/>
              <p:nvPr/>
            </p:nvSpPr>
            <p:spPr>
              <a:xfrm>
                <a:off x="576310" y="4049468"/>
                <a:ext cx="5224416" cy="853565"/>
              </a:xfrm>
              <a:prstGeom prst="rect">
                <a:avLst/>
              </a:prstGeom>
              <a:noFill/>
            </p:spPr>
            <p:txBody>
              <a:bodyPr wrap="square" lIns="91438" tIns="45719" rIns="91438" bIns="45719"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2060"/>
                    </a:solidFill>
                    <a:effectLst/>
                    <a:uLnTx/>
                    <a:uFillTx/>
                    <a:latin typeface="DengXian"/>
                    <a:ea typeface="Microsoft YaHei" charset="-122"/>
                    <a:cs typeface="+mn-cs"/>
                    <a:sym typeface="Arial" panose="020B0604020202020204" pitchFamily="34" charset="0"/>
                  </a:rPr>
                  <a:t> </a:t>
                </a:r>
                <a14:m>
                  <m:oMath xmlns:m="http://schemas.openxmlformats.org/officeDocument/2006/math">
                    <m:sSub>
                      <m:sSubPr>
                        <m:ctrlPr>
                          <a:rPr kumimoji="0" lang="en-US" altLang="zh-CN" sz="2000" b="1"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mn-cs"/>
                            <a:sym typeface="Arial" panose="020B0604020202020204" pitchFamily="34" charset="0"/>
                          </a:rPr>
                        </m:ctrlPr>
                      </m:sSubPr>
                      <m:e>
                        <m:r>
                          <a:rPr kumimoji="0" lang="en-US" altLang="zh-CN" sz="2000" b="1"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mn-cs"/>
                            <a:sym typeface="Arial" panose="020B0604020202020204" pitchFamily="34" charset="0"/>
                          </a:rPr>
                          <m:t>𝐁𝐀</m:t>
                        </m:r>
                      </m:e>
                      <m:sub>
                        <m:r>
                          <a:rPr kumimoji="0" lang="en-US" altLang="zh-CN" sz="2000" b="1" i="0"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mn-cs"/>
                            <a:sym typeface="Arial" panose="020B0604020202020204" pitchFamily="34" charset="0"/>
                          </a:rPr>
                          <m:t>¬</m:t>
                        </m:r>
                        <m:r>
                          <a:rPr kumimoji="0" lang="en-US" altLang="zh-CN" sz="2000" b="1"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mn-cs"/>
                            <a:sym typeface="Arial" panose="020B0604020202020204" pitchFamily="34" charset="0"/>
                          </a:rPr>
                          <m:t>𝐬</m:t>
                        </m:r>
                      </m:sub>
                    </m:sSub>
                  </m:oMath>
                </a14:m>
                <a:r>
                  <a:rPr kumimoji="0" lang="en-US" altLang="zh-CN" sz="2000" b="1" i="0" u="none" strike="noStrike" kern="1200" cap="none" spc="0" normalizeH="0" baseline="0" noProof="0" dirty="0">
                    <a:ln>
                      <a:noFill/>
                    </a:ln>
                    <a:solidFill>
                      <a:srgbClr val="002060"/>
                    </a:solidFill>
                    <a:effectLst/>
                    <a:uLnTx/>
                    <a:uFillTx/>
                    <a:latin typeface="Microsoft YaHei" charset="-122"/>
                    <a:ea typeface="Microsoft YaHei" charset="-122"/>
                    <a:cs typeface="+mn-cs"/>
                    <a:sym typeface="Arial" panose="020B0604020202020204" pitchFamily="34" charset="0"/>
                  </a:rPr>
                  <a:t> </a:t>
                </a:r>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sym typeface="Arial" panose="020B0604020202020204" pitchFamily="34" charset="0"/>
                  </a:rPr>
                  <a:t>: </a:t>
                </a:r>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The model that does not provide the moving state to the h(·) function</a:t>
                </a:r>
                <a:endParaRPr kumimoji="0" lang="zh-CN" altLang="en-US" sz="2000" b="0" i="0" u="none" strike="noStrike" kern="1200" cap="none" spc="0" normalizeH="0" baseline="0" noProof="0" dirty="0">
                  <a:ln>
                    <a:noFill/>
                  </a:ln>
                  <a:solidFill>
                    <a:srgbClr val="002060"/>
                  </a:solidFill>
                  <a:effectLst/>
                  <a:uLnTx/>
                  <a:uFillTx/>
                  <a:latin typeface="Microsoft YaHei" charset="-122"/>
                  <a:ea typeface="Microsoft YaHei" charset="-122"/>
                  <a:cs typeface="+mn-cs"/>
                  <a:sym typeface="Arial" panose="020B0604020202020204" pitchFamily="34" charset="0"/>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576580" y="4030345"/>
                <a:ext cx="5224145" cy="872490"/>
              </a:xfrm>
              <a:prstGeom prst="rect">
                <a:avLst/>
              </a:prstGeom>
              <a:blipFill rotWithShape="1">
                <a:blip r:embed="rId5"/>
                <a:stretch>
                  <a:fillRect l="-1284" r="-1167" b="-12143"/>
                </a:stretch>
              </a:blipFill>
            </p:spPr>
            <p:txBody>
              <a:bodyPr/>
              <a:lstStyle/>
              <a:p>
                <a:r>
                  <a:rPr lang="zh-CN" altLang="en-US">
                    <a:noFill/>
                  </a:rPr>
                  <a:t> </a:t>
                </a:r>
                <a:endParaRPr lang="zh-CN" altLang="en-US">
                  <a:noFill/>
                </a:endParaRPr>
              </a:p>
            </p:txBody>
          </p:sp>
        </mc:Fallback>
      </mc:AlternateContent>
      <p:sp>
        <p:nvSpPr>
          <p:cNvPr id="21" name="圆角矩形 23"/>
          <p:cNvSpPr/>
          <p:nvPr/>
        </p:nvSpPr>
        <p:spPr>
          <a:xfrm rot="10800000" flipV="1">
            <a:off x="395237" y="4192415"/>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just"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mc:AlternateContent xmlns:mc="http://schemas.openxmlformats.org/markup-compatibility/2006" xmlns:a14="http://schemas.microsoft.com/office/drawing/2010/main">
        <mc:Choice Requires="a14">
          <p:sp>
            <p:nvSpPr>
              <p:cNvPr id="22" name="文本框 21"/>
              <p:cNvSpPr txBox="1"/>
              <p:nvPr/>
            </p:nvSpPr>
            <p:spPr>
              <a:xfrm>
                <a:off x="3357581" y="5285384"/>
                <a:ext cx="9210638" cy="453455"/>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2060"/>
                    </a:solidFill>
                    <a:effectLst/>
                    <a:uLnTx/>
                    <a:uFillTx/>
                    <a:latin typeface="Microsoft YaHei" charset="-122"/>
                    <a:ea typeface="Microsoft YaHei" charset="-122"/>
                    <a:cs typeface="+mn-cs"/>
                    <a:sym typeface="Arial" panose="020B0604020202020204" pitchFamily="34" charset="0"/>
                  </a:rPr>
                  <a:t>NA </a:t>
                </a:r>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sym typeface="Arial" panose="020B0604020202020204" pitchFamily="34" charset="0"/>
                  </a:rPr>
                  <a:t>&lt; </a:t>
                </a:r>
                <a:r>
                  <a:rPr kumimoji="0" lang="en-US" altLang="zh-CN" sz="2000" b="1" i="0" u="none" strike="noStrike" kern="1200" cap="none" spc="0" normalizeH="0" baseline="0" noProof="0" dirty="0">
                    <a:ln>
                      <a:noFill/>
                    </a:ln>
                    <a:solidFill>
                      <a:srgbClr val="002060"/>
                    </a:solidFill>
                    <a:effectLst/>
                    <a:uLnTx/>
                    <a:uFillTx/>
                    <a:latin typeface="Microsoft YaHei" charset="-122"/>
                    <a:ea typeface="Microsoft YaHei" charset="-122"/>
                    <a:cs typeface="+mn-cs"/>
                    <a:sym typeface="Arial" panose="020B0604020202020204" pitchFamily="34" charset="0"/>
                  </a:rPr>
                  <a:t>IA </a:t>
                </a:r>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sym typeface="Arial" panose="020B0604020202020204" pitchFamily="34" charset="0"/>
                  </a:rPr>
                  <a:t>&lt; </a:t>
                </a:r>
                <a:r>
                  <a:rPr kumimoji="0" lang="en-US" altLang="zh-CN" sz="2000" b="1" i="0" u="none" strike="noStrike" kern="1200" cap="none" spc="0" normalizeH="0" baseline="0" noProof="0" dirty="0">
                    <a:ln>
                      <a:noFill/>
                    </a:ln>
                    <a:solidFill>
                      <a:srgbClr val="002060"/>
                    </a:solidFill>
                    <a:effectLst/>
                    <a:uLnTx/>
                    <a:uFillTx/>
                    <a:latin typeface="Microsoft YaHei" charset="-122"/>
                    <a:ea typeface="Microsoft YaHei" charset="-122"/>
                    <a:cs typeface="+mn-cs"/>
                    <a:sym typeface="Arial" panose="020B0604020202020204" pitchFamily="34" charset="0"/>
                  </a:rPr>
                  <a:t>BA </a:t>
                </a:r>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sym typeface="Arial" panose="020B0604020202020204" pitchFamily="34" charset="0"/>
                  </a:rPr>
                  <a:t>and</a:t>
                </a:r>
                <a:r>
                  <a:rPr kumimoji="0" lang="en-US" altLang="zh-CN" sz="2000" b="1" i="0" u="none" strike="noStrike" kern="1200" cap="none" spc="0" normalizeH="0" baseline="0" noProof="0" dirty="0">
                    <a:ln>
                      <a:noFill/>
                    </a:ln>
                    <a:solidFill>
                      <a:srgbClr val="002060"/>
                    </a:solidFill>
                    <a:effectLst/>
                    <a:uLnTx/>
                    <a:uFillTx/>
                    <a:latin typeface="Microsoft YaHei" charset="-122"/>
                    <a:ea typeface="Microsoft YaHei" charset="-122"/>
                    <a:cs typeface="+mn-cs"/>
                    <a:sym typeface="Arial" panose="020B0604020202020204" pitchFamily="34" charset="0"/>
                  </a:rPr>
                  <a:t> </a:t>
                </a:r>
                <a14:m>
                  <m:oMath xmlns:m="http://schemas.openxmlformats.org/officeDocument/2006/math">
                    <m:sSub>
                      <m:sSubPr>
                        <m:ctrlPr>
                          <a:rPr kumimoji="0" lang="en-US" altLang="zh-CN" sz="2000" b="1"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mn-cs"/>
                            <a:sym typeface="Arial" panose="020B0604020202020204" pitchFamily="34" charset="0"/>
                          </a:rPr>
                        </m:ctrlPr>
                      </m:sSubPr>
                      <m:e>
                        <m:r>
                          <a:rPr kumimoji="0" lang="en-US" altLang="zh-CN" sz="2000" b="1"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mn-cs"/>
                            <a:sym typeface="Arial" panose="020B0604020202020204" pitchFamily="34" charset="0"/>
                          </a:rPr>
                          <m:t>𝐁𝐀</m:t>
                        </m:r>
                      </m:e>
                      <m:sub>
                        <m:r>
                          <a:rPr kumimoji="0" lang="en-US" altLang="zh-CN" sz="2000" b="1" i="0"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mn-cs"/>
                            <a:sym typeface="Arial" panose="020B0604020202020204" pitchFamily="34" charset="0"/>
                          </a:rPr>
                          <m:t>¬</m:t>
                        </m:r>
                        <m:r>
                          <a:rPr kumimoji="0" lang="en-US" altLang="zh-CN" sz="2000" b="1" i="1" u="none" strike="noStrike" kern="1200" cap="none" spc="0" normalizeH="0" baseline="0" noProof="0" dirty="0">
                            <a:ln>
                              <a:noFill/>
                            </a:ln>
                            <a:solidFill>
                              <a:srgbClr val="002060"/>
                            </a:solidFill>
                            <a:effectLst/>
                            <a:uLnTx/>
                            <a:uFillTx/>
                            <a:latin typeface="Cambria Math" panose="02040503050406030204" pitchFamily="18" charset="0"/>
                            <a:ea typeface="Microsoft YaHei" charset="-122"/>
                            <a:cs typeface="+mn-cs"/>
                            <a:sym typeface="Arial" panose="020B0604020202020204" pitchFamily="34" charset="0"/>
                          </a:rPr>
                          <m:t>𝐬</m:t>
                        </m:r>
                      </m:sub>
                    </m:sSub>
                  </m:oMath>
                </a14:m>
                <a:r>
                  <a:rPr kumimoji="0" lang="en-US" altLang="zh-CN" sz="2000" b="1" i="0" u="none" strike="noStrike" kern="1200" cap="none" spc="0" normalizeH="0" baseline="0" noProof="0" dirty="0">
                    <a:ln>
                      <a:noFill/>
                    </a:ln>
                    <a:solidFill>
                      <a:srgbClr val="002060"/>
                    </a:solidFill>
                    <a:effectLst/>
                    <a:uLnTx/>
                    <a:uFillTx/>
                    <a:latin typeface="Microsoft YaHei" charset="-122"/>
                    <a:ea typeface="Microsoft YaHei" charset="-122"/>
                    <a:cs typeface="+mn-cs"/>
                    <a:sym typeface="Arial" panose="020B0604020202020204" pitchFamily="34" charset="0"/>
                  </a:rPr>
                  <a:t> </a:t>
                </a:r>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sym typeface="Arial" panose="020B0604020202020204" pitchFamily="34" charset="0"/>
                  </a:rPr>
                  <a:t>&lt;</a:t>
                </a:r>
                <a:r>
                  <a:rPr kumimoji="0" lang="en-US" altLang="zh-CN" sz="2000" b="1" i="0" u="none" strike="noStrike" kern="1200" cap="none" spc="0" normalizeH="0" baseline="0" noProof="0" dirty="0">
                    <a:ln>
                      <a:noFill/>
                    </a:ln>
                    <a:solidFill>
                      <a:srgbClr val="002060"/>
                    </a:solidFill>
                    <a:effectLst/>
                    <a:uLnTx/>
                    <a:uFillTx/>
                    <a:latin typeface="Microsoft YaHei" charset="-122"/>
                    <a:ea typeface="Microsoft YaHei" charset="-122"/>
                    <a:cs typeface="+mn-cs"/>
                    <a:sym typeface="Arial" panose="020B0604020202020204" pitchFamily="34" charset="0"/>
                  </a:rPr>
                  <a:t> BA </a:t>
                </a:r>
                <a:endParaRPr kumimoji="0" lang="zh-CN" altLang="en-US" sz="2000" b="0" i="0" u="none" strike="noStrike" kern="1200" cap="none" spc="0" normalizeH="0" baseline="0" noProof="0" dirty="0">
                  <a:ln>
                    <a:noFill/>
                  </a:ln>
                  <a:solidFill>
                    <a:srgbClr val="002060"/>
                  </a:solidFill>
                  <a:effectLst/>
                  <a:uLnTx/>
                  <a:uFillTx/>
                  <a:latin typeface="Microsoft YaHei" charset="-122"/>
                  <a:ea typeface="Microsoft YaHei" charset="-122"/>
                  <a:cs typeface="+mn-cs"/>
                  <a:sym typeface="Arial" panose="020B0604020202020204" pitchFamily="34" charset="0"/>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3357880" y="5224780"/>
                <a:ext cx="9210675" cy="513715"/>
              </a:xfrm>
              <a:prstGeom prst="rect">
                <a:avLst/>
              </a:prstGeom>
              <a:blipFill rotWithShape="1">
                <a:blip r:embed="rId6"/>
                <a:stretch>
                  <a:fillRect l="-728" b="-24324"/>
                </a:stretch>
              </a:blipFill>
            </p:spPr>
            <p:txBody>
              <a:bodyPr/>
              <a:lstStyle/>
              <a:p>
                <a:r>
                  <a:rPr lang="zh-CN" altLang="en-US">
                    <a:noFill/>
                  </a:rPr>
                  <a:t> </a:t>
                </a:r>
                <a:endParaRPr lang="zh-CN" altLang="en-US">
                  <a:noFill/>
                </a:endParaRP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14" grpId="0"/>
      <p:bldP spid="15" grpId="0" animBg="1"/>
      <p:bldP spid="16" grpId="0"/>
      <p:bldP spid="17" grpId="0" animBg="1"/>
      <p:bldP spid="18" grpId="0"/>
      <p:bldP spid="19" grpId="0" animBg="1"/>
      <p:bldP spid="20" grpId="0" bldLvl="0" animBg="1"/>
      <p:bldP spid="21" grpId="0" animBg="1"/>
      <p:bldP spid="22"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7" name="灯片编号占位符 5"/>
          <p:cNvSpPr>
            <a:spLocks noGrp="1"/>
          </p:cNvSpPr>
          <p:nvPr>
            <p:ph type="sldNum" sz="quarter" idx="12"/>
          </p:nvPr>
        </p:nvSpPr>
        <p:spPr>
          <a:noFill/>
        </p:spPr>
        <p:txBody>
          <a:bodyPr/>
          <a:lstStyle/>
          <a:p>
            <a:fld id="{DA7DA574-03C6-4B21-A5AA-C77B07E7D86E}" type="slidenum">
              <a:rPr lang="en-US" altLang="zh-CN" smtClean="0">
                <a:ea typeface="黑体" pitchFamily="49" charset="-122"/>
              </a:rPr>
              <a:pPr/>
              <a:t>9</a:t>
            </a:fld>
            <a:endParaRPr lang="en-US" altLang="zh-CN">
              <a:ea typeface="黑体" pitchFamily="49" charset="-122"/>
            </a:endParaRPr>
          </a:p>
        </p:txBody>
      </p:sp>
      <p:sp>
        <p:nvSpPr>
          <p:cNvPr id="54274" name="Rectangle 2"/>
          <p:cNvSpPr>
            <a:spLocks noGrp="1" noChangeArrowheads="1"/>
          </p:cNvSpPr>
          <p:nvPr>
            <p:ph type="title"/>
          </p:nvPr>
        </p:nvSpPr>
        <p:spPr/>
        <p:txBody>
          <a:bodyPr>
            <a:normAutofit/>
          </a:bodyPr>
          <a:lstStyle/>
          <a:p>
            <a:pPr>
              <a:defRPr/>
            </a:pPr>
            <a:r>
              <a:rPr lang="en-US" altLang="zh-CN" dirty="0"/>
              <a:t>1.1 </a:t>
            </a:r>
            <a:r>
              <a:rPr lang="zh-CN" altLang="en-US" dirty="0"/>
              <a:t>深度优先搜索</a:t>
            </a:r>
          </a:p>
        </p:txBody>
      </p:sp>
      <p:sp>
        <p:nvSpPr>
          <p:cNvPr id="54275" name="Rectangle 3"/>
          <p:cNvSpPr>
            <a:spLocks noGrp="1" noChangeArrowheads="1"/>
          </p:cNvSpPr>
          <p:nvPr>
            <p:ph type="body" idx="1"/>
          </p:nvPr>
        </p:nvSpPr>
        <p:spPr>
          <a:xfrm>
            <a:off x="2209800" y="1981200"/>
            <a:ext cx="7696200" cy="4114800"/>
          </a:xfrm>
        </p:spPr>
        <p:txBody>
          <a:bodyPr>
            <a:normAutofit/>
          </a:bodyPr>
          <a:lstStyle/>
          <a:p>
            <a:pPr eaLnBrk="1" hangingPunct="1"/>
            <a:r>
              <a:rPr lang="zh-CN" altLang="en-US" sz="3200" dirty="0"/>
              <a:t>优先扩展深度深的节点</a:t>
            </a:r>
            <a:endParaRPr lang="en-US" altLang="zh-CN" sz="3200" dirty="0"/>
          </a:p>
          <a:p>
            <a:pPr eaLnBrk="1" hangingPunct="1"/>
            <a:r>
              <a:rPr lang="zh-CN" altLang="en-US" sz="3200" dirty="0"/>
              <a:t>例：皇后问题</a:t>
            </a:r>
          </a:p>
        </p:txBody>
      </p:sp>
      <p:graphicFrame>
        <p:nvGraphicFramePr>
          <p:cNvPr id="54276" name="Object 4"/>
          <p:cNvGraphicFramePr>
            <a:graphicFrameLocks noChangeAspect="1"/>
          </p:cNvGraphicFramePr>
          <p:nvPr/>
        </p:nvGraphicFramePr>
        <p:xfrm>
          <a:off x="3817938" y="3129541"/>
          <a:ext cx="3822700" cy="3200851"/>
        </p:xfrm>
        <a:graphic>
          <a:graphicData uri="http://schemas.openxmlformats.org/presentationml/2006/ole">
            <mc:AlternateContent xmlns:mc="http://schemas.openxmlformats.org/markup-compatibility/2006">
              <mc:Choice xmlns:v="urn:schemas-microsoft-com:vml" Requires="v">
                <p:oleObj spid="_x0000_s1034" name="Document" r:id="rId3" imgW="6948886" imgH="4221152" progId="Word.Document.8">
                  <p:embed/>
                </p:oleObj>
              </mc:Choice>
              <mc:Fallback>
                <p:oleObj name="Document" r:id="rId3" imgW="6948886" imgH="4221152" progId="Word.Document.8">
                  <p:embed/>
                  <p:pic>
                    <p:nvPicPr>
                      <p:cNvPr id="5427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7938" y="3129541"/>
                        <a:ext cx="3822700" cy="3200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 calcmode="lin" valueType="num">
                                      <p:cBhvr additive="base">
                                        <p:cTn id="7" dur="500" fill="hold"/>
                                        <p:tgtEl>
                                          <p:spTgt spid="542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42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4275">
                                            <p:txEl>
                                              <p:pRg st="1" end="1"/>
                                            </p:txEl>
                                          </p:spTgt>
                                        </p:tgtEl>
                                        <p:attrNameLst>
                                          <p:attrName>style.visibility</p:attrName>
                                        </p:attrNameLst>
                                      </p:cBhvr>
                                      <p:to>
                                        <p:strVal val="visible"/>
                                      </p:to>
                                    </p:set>
                                    <p:anim calcmode="lin" valueType="num">
                                      <p:cBhvr additive="base">
                                        <p:cTn id="13" dur="500" fill="hold"/>
                                        <p:tgtEl>
                                          <p:spTgt spid="5427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427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54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sym typeface="Arial" panose="020B0604020202020204" pitchFamily="34" charset="0"/>
              </a:rPr>
              <a:t>Experiments: Detailed Analysis</a:t>
            </a:r>
            <a:endParaRPr lang="zh-CN" altLang="en-US" dirty="0"/>
          </a:p>
        </p:txBody>
      </p:sp>
      <p:pic>
        <p:nvPicPr>
          <p:cNvPr id="55" name="图片 54" descr="图片包含 屏幕截图&#10;&#10;描述已自动生成"/>
          <p:cNvPicPr>
            <a:picLocks noChangeAspect="1"/>
          </p:cNvPicPr>
          <p:nvPr/>
        </p:nvPicPr>
        <p:blipFill rotWithShape="1">
          <a:blip r:embed="rId4">
            <a:extLst>
              <a:ext uri="{28A0092B-C50C-407E-A947-70E740481C1C}">
                <a14:useLocalDpi xmlns:a14="http://schemas.microsoft.com/office/drawing/2010/main" val="0"/>
              </a:ext>
            </a:extLst>
          </a:blip>
          <a:srcRect l="66792"/>
          <a:stretch>
            <a:fillRect/>
          </a:stretch>
        </p:blipFill>
        <p:spPr>
          <a:xfrm>
            <a:off x="7405606" y="3770735"/>
            <a:ext cx="3653841" cy="3043162"/>
          </a:xfrm>
          <a:prstGeom prst="rect">
            <a:avLst/>
          </a:prstGeom>
        </p:spPr>
      </p:pic>
      <p:pic>
        <p:nvPicPr>
          <p:cNvPr id="7" name="图片 6" descr="图片包含 屏幕截图&#10;&#10;描述已自动生成"/>
          <p:cNvPicPr>
            <a:picLocks noChangeAspect="1"/>
          </p:cNvPicPr>
          <p:nvPr/>
        </p:nvPicPr>
        <p:blipFill rotWithShape="1">
          <a:blip r:embed="rId4">
            <a:extLst>
              <a:ext uri="{28A0092B-C50C-407E-A947-70E740481C1C}">
                <a14:useLocalDpi xmlns:a14="http://schemas.microsoft.com/office/drawing/2010/main" val="0"/>
              </a:ext>
            </a:extLst>
          </a:blip>
          <a:srcRect l="33980" t="371" r="32811" b="-371"/>
          <a:stretch>
            <a:fillRect/>
          </a:stretch>
        </p:blipFill>
        <p:spPr>
          <a:xfrm>
            <a:off x="1035400" y="3686024"/>
            <a:ext cx="3828057" cy="3188262"/>
          </a:xfrm>
          <a:prstGeom prst="rect">
            <a:avLst/>
          </a:prstGeom>
        </p:spPr>
      </p:pic>
      <p:sp>
        <p:nvSpPr>
          <p:cNvPr id="13" name="文本框 12"/>
          <p:cNvSpPr txBox="1"/>
          <p:nvPr/>
        </p:nvSpPr>
        <p:spPr>
          <a:xfrm>
            <a:off x="850558" y="834052"/>
            <a:ext cx="9210638" cy="490220"/>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ED </a:t>
            </a: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 </a:t>
            </a: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Using </a:t>
            </a: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Euclid distance.</a:t>
            </a:r>
            <a:endPar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18" name="圆角矩形 23"/>
          <p:cNvSpPr/>
          <p:nvPr/>
        </p:nvSpPr>
        <p:spPr>
          <a:xfrm rot="10800000" flipV="1">
            <a:off x="615267" y="976999"/>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9" name="文本框 18"/>
          <p:cNvSpPr txBox="1"/>
          <p:nvPr/>
        </p:nvSpPr>
        <p:spPr>
          <a:xfrm>
            <a:off x="850558" y="1326058"/>
            <a:ext cx="9210638" cy="890270"/>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SP </a:t>
            </a: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 </a:t>
            </a: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Using scalar product between the embeddings </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of the candidate and destination locations.</a:t>
            </a:r>
            <a:endPar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20" name="圆角矩形 23"/>
          <p:cNvSpPr/>
          <p:nvPr/>
        </p:nvSpPr>
        <p:spPr>
          <a:xfrm rot="10800000" flipV="1">
            <a:off x="615267" y="1469005"/>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1" name="文本框 20"/>
          <p:cNvSpPr txBox="1"/>
          <p:nvPr/>
        </p:nvSpPr>
        <p:spPr>
          <a:xfrm>
            <a:off x="850560" y="2121614"/>
            <a:ext cx="6736119" cy="890270"/>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o-GAT </a:t>
            </a: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 </a:t>
            </a: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Using the original implementation of graph </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attention networks.</a:t>
            </a:r>
            <a:endPar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22" name="圆角矩形 23"/>
          <p:cNvSpPr/>
          <p:nvPr/>
        </p:nvSpPr>
        <p:spPr>
          <a:xfrm rot="10800000" flipV="1">
            <a:off x="615267" y="2264561"/>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3" name="文本框 22"/>
          <p:cNvSpPr txBox="1"/>
          <p:nvPr/>
        </p:nvSpPr>
        <p:spPr>
          <a:xfrm>
            <a:off x="796341" y="2896367"/>
            <a:ext cx="9210638" cy="853565"/>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i</a:t>
            </a: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-GAT</a:t>
            </a: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 Using </a:t>
            </a: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our improved GAT by incorporating</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 context information.</a:t>
            </a:r>
            <a:endPar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24" name="圆角矩形 23"/>
          <p:cNvSpPr/>
          <p:nvPr/>
        </p:nvSpPr>
        <p:spPr>
          <a:xfrm rot="10800000" flipV="1">
            <a:off x="615268" y="3039314"/>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3" name="文本框 32"/>
          <p:cNvSpPr txBox="1"/>
          <p:nvPr/>
        </p:nvSpPr>
        <p:spPr>
          <a:xfrm>
            <a:off x="7640899" y="978731"/>
            <a:ext cx="9210638" cy="490220"/>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SL </a:t>
            </a: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 </a:t>
            </a: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Using supervised learning.</a:t>
            </a:r>
            <a:endPar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34" name="圆角矩形 23"/>
          <p:cNvSpPr/>
          <p:nvPr/>
        </p:nvSpPr>
        <p:spPr>
          <a:xfrm rot="10800000" flipV="1">
            <a:off x="7405608" y="1121678"/>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文本框 34"/>
          <p:cNvSpPr txBox="1"/>
          <p:nvPr/>
        </p:nvSpPr>
        <p:spPr>
          <a:xfrm>
            <a:off x="7640899" y="1750851"/>
            <a:ext cx="9210638" cy="490220"/>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MC </a:t>
            </a: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 </a:t>
            </a: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Using Monte Carlo method.</a:t>
            </a:r>
            <a:endPar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36" name="圆角矩形 23"/>
          <p:cNvSpPr/>
          <p:nvPr/>
        </p:nvSpPr>
        <p:spPr>
          <a:xfrm rot="10800000" flipV="1">
            <a:off x="7405606" y="1893798"/>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7" name="文本框 36"/>
          <p:cNvSpPr txBox="1"/>
          <p:nvPr/>
        </p:nvSpPr>
        <p:spPr>
          <a:xfrm>
            <a:off x="7586681" y="2512034"/>
            <a:ext cx="9210638" cy="890270"/>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n-TD</a:t>
            </a: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 Using t</a:t>
            </a: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emporal difference </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learning.</a:t>
            </a:r>
            <a:endPar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38" name="圆角矩形 23"/>
          <p:cNvSpPr/>
          <p:nvPr/>
        </p:nvSpPr>
        <p:spPr>
          <a:xfrm rot="10800000" flipV="1">
            <a:off x="7405608" y="2654981"/>
            <a:ext cx="181073" cy="168244"/>
          </a:xfrm>
          <a:prstGeom prst="roundRect">
            <a:avLst>
              <a:gd name="adj" fmla="val 5039"/>
            </a:avLst>
          </a:prstGeom>
          <a:solidFill>
            <a:srgbClr val="00B0F0"/>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35" grpId="0"/>
      <p:bldP spid="36" grpId="0" animBg="1"/>
      <p:bldP spid="37" grpId="0"/>
      <p:bldP spid="3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93670" y="12948"/>
            <a:ext cx="10515600" cy="702019"/>
          </a:xfrm>
        </p:spPr>
        <p:txBody>
          <a:bodyPr>
            <a:normAutofit/>
          </a:bodyPr>
          <a:lstStyle/>
          <a:p>
            <a:pPr algn="ctr"/>
            <a:r>
              <a:rPr lang="en-US" altLang="zh-CN" dirty="0">
                <a:sym typeface="Arial" panose="020B0604020202020204" pitchFamily="34" charset="0"/>
              </a:rPr>
              <a:t> Experiments: Qualitative Analysis(1)</a:t>
            </a:r>
          </a:p>
        </p:txBody>
      </p:sp>
      <p:pic>
        <p:nvPicPr>
          <p:cNvPr id="36" name="图片 35" descr="图片包含 文字, 地图&#10;&#10;描述已自动生成"/>
          <p:cNvPicPr>
            <a:picLocks noChangeAspect="1"/>
          </p:cNvPicPr>
          <p:nvPr/>
        </p:nvPicPr>
        <p:blipFill rotWithShape="1">
          <a:blip r:embed="rId4">
            <a:extLst>
              <a:ext uri="{28A0092B-C50C-407E-A947-70E740481C1C}">
                <a14:useLocalDpi xmlns:a14="http://schemas.microsoft.com/office/drawing/2010/main" val="0"/>
              </a:ext>
            </a:extLst>
          </a:blip>
          <a:srcRect l="6088" t="4856" r="7611" b="4179"/>
          <a:stretch>
            <a:fillRect/>
          </a:stretch>
        </p:blipFill>
        <p:spPr>
          <a:xfrm>
            <a:off x="2533652" y="714967"/>
            <a:ext cx="6739587" cy="4796163"/>
          </a:xfrm>
          <a:prstGeom prst="rect">
            <a:avLst/>
          </a:prstGeom>
        </p:spPr>
      </p:pic>
      <mc:AlternateContent xmlns:mc="http://schemas.openxmlformats.org/markup-compatibility/2006" xmlns:a14="http://schemas.microsoft.com/office/drawing/2010/main">
        <mc:Choice Requires="a14">
          <p:sp>
            <p:nvSpPr>
              <p:cNvPr id="37" name="文本框 36"/>
              <p:cNvSpPr txBox="1"/>
              <p:nvPr/>
            </p:nvSpPr>
            <p:spPr>
              <a:xfrm>
                <a:off x="790575" y="5541252"/>
                <a:ext cx="10323739" cy="132343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Visualization of the learned association scores using improved graph attention networks. The colored circles denote locations in the road network. A darker color indicates a larger importance degree </a:t>
                </a:r>
                <a:r>
                  <a:rPr kumimoji="0" lang="en-US" altLang="zh-CN" sz="2000" b="0" i="0" u="none" strike="noStrike" kern="1200" cap="none" spc="0" normalizeH="0" baseline="0" noProof="0" dirty="0" err="1">
                    <a:ln>
                      <a:noFill/>
                    </a:ln>
                    <a:solidFill>
                      <a:srgbClr val="002060"/>
                    </a:solidFill>
                    <a:effectLst/>
                    <a:uLnTx/>
                    <a:uFillTx/>
                    <a:latin typeface="Microsoft YaHei" charset="-122"/>
                    <a:ea typeface="Microsoft YaHei" charset="-122"/>
                    <a:cs typeface="+mn-cs"/>
                  </a:rPr>
                  <a:t>w.r.t.</a:t>
                </a:r>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 current location </a:t>
                </a:r>
                <a14:m>
                  <m:oMath xmlns:m="http://schemas.openxmlformats.org/officeDocument/2006/math">
                    <m:sSub>
                      <m:sSubPr>
                        <m:ctrlP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ctrlPr>
                      </m:sSubPr>
                      <m:e>
                        <m:r>
                          <a:rPr kumimoji="0" lang="en-US" altLang="zh-CN" sz="2000" b="0" i="0"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𝑙</m:t>
                        </m:r>
                      </m:e>
                      <m:sub>
                        <m:r>
                          <a:rPr kumimoji="0" lang="en-US" altLang="zh-CN" sz="2000" b="0" i="0"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𝑖</m:t>
                        </m:r>
                      </m:sub>
                    </m:sSub>
                  </m:oMath>
                </a14:m>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 and destination </a:t>
                </a:r>
                <a14:m>
                  <m:oMath xmlns:m="http://schemas.openxmlformats.org/officeDocument/2006/math">
                    <m:sSub>
                      <m:sSubPr>
                        <m:ctrlP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ctrlPr>
                      </m:sSubPr>
                      <m:e>
                        <m:r>
                          <a:rPr kumimoji="0" lang="en-US" altLang="zh-CN" sz="2000" b="0" i="0"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𝑙</m:t>
                        </m:r>
                      </m:e>
                      <m:sub>
                        <m:r>
                          <a:rPr kumimoji="0" lang="en-US" altLang="zh-CN" sz="2000" b="0" i="0"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𝑑</m:t>
                        </m:r>
                      </m:sub>
                    </m:sSub>
                    <m:r>
                      <a:rPr kumimoji="0" lang="en-US" altLang="zh-CN" sz="2000" b="0" i="0"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m:t>
                    </m:r>
                  </m:oMath>
                </a14:m>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 “</a:t>
                </a:r>
                <a14:m>
                  <m:oMath xmlns:m="http://schemas.openxmlformats.org/officeDocument/2006/math">
                    <m:r>
                      <a:rPr kumimoji="0" lang="en-US" altLang="zh-CN" sz="2000" b="0" i="0"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𝑓𝑟𝑒𝑞</m:t>
                    </m:r>
                    <m:r>
                      <a:rPr kumimoji="0" lang="en-US" altLang="zh-CN" sz="2000" b="0" i="0"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 "</m:t>
                    </m:r>
                  </m:oMath>
                </a14:m>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 denotes the visit frequency by the user in historical trajectories.</a:t>
                </a:r>
                <a:endParaRPr kumimoji="0" lang="zh-CN" altLang="en-US" sz="2000" b="0" i="0" u="none" strike="noStrike" kern="1200" cap="none" spc="0" normalizeH="0" baseline="0" noProof="0" dirty="0">
                  <a:ln>
                    <a:noFill/>
                  </a:ln>
                  <a:solidFill>
                    <a:srgbClr val="002060"/>
                  </a:solidFill>
                  <a:effectLst/>
                  <a:uLnTx/>
                  <a:uFillTx/>
                  <a:latin typeface="Microsoft YaHei" charset="-122"/>
                  <a:ea typeface="Microsoft YaHei" charset="-122"/>
                  <a:cs typeface="+mn-cs"/>
                </a:endParaRPr>
              </a:p>
            </p:txBody>
          </p:sp>
        </mc:Choice>
        <mc:Fallback xmlns="">
          <p:sp>
            <p:nvSpPr>
              <p:cNvPr id="37" name="文本框 36"/>
              <p:cNvSpPr txBox="1">
                <a:spLocks noRot="1" noChangeAspect="1" noMove="1" noResize="1" noEditPoints="1" noAdjustHandles="1" noChangeArrowheads="1" noChangeShapeType="1" noTextEdit="1"/>
              </p:cNvSpPr>
              <p:nvPr/>
            </p:nvSpPr>
            <p:spPr>
              <a:xfrm>
                <a:off x="790575" y="5541252"/>
                <a:ext cx="10323739" cy="1323439"/>
              </a:xfrm>
              <a:prstGeom prst="rect">
                <a:avLst/>
              </a:prstGeom>
              <a:blipFill rotWithShape="1">
                <a:blip r:embed="rId5"/>
                <a:stretch>
                  <a:fillRect l="-650" t="-2765" r="-591" b="-7373"/>
                </a:stretch>
              </a:blipFill>
            </p:spPr>
            <p:txBody>
              <a:bodyPr/>
              <a:lstStyle/>
              <a:p>
                <a:r>
                  <a:rPr lang="zh-CN" altLang="en-US">
                    <a:noFill/>
                  </a:rPr>
                  <a:t> </a:t>
                </a:r>
                <a:endParaRPr lang="zh-CN" altLang="en-US">
                  <a:noFill/>
                </a:endParaRPr>
              </a:p>
            </p:txBody>
          </p:sp>
        </mc:Fallback>
      </mc:AlternateContent>
      <p:sp>
        <p:nvSpPr>
          <p:cNvPr id="39" name="椭圆 38"/>
          <p:cNvSpPr/>
          <p:nvPr/>
        </p:nvSpPr>
        <p:spPr>
          <a:xfrm>
            <a:off x="2520951" y="699537"/>
            <a:ext cx="6752287" cy="833422"/>
          </a:xfrm>
          <a:prstGeom prst="ellipse">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sp>
        <p:nvSpPr>
          <p:cNvPr id="40" name="椭圆 39"/>
          <p:cNvSpPr/>
          <p:nvPr/>
        </p:nvSpPr>
        <p:spPr>
          <a:xfrm rot="5400000">
            <a:off x="7192147" y="3494049"/>
            <a:ext cx="3200741" cy="833422"/>
          </a:xfrm>
          <a:prstGeom prst="ellipse">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pic>
        <p:nvPicPr>
          <p:cNvPr id="4" name="图片 3" descr="图片包含 物体, 时钟&#10;&#10;描述已自动生成"/>
          <p:cNvPicPr>
            <a:picLocks noChangeAspect="1"/>
          </p:cNvPicPr>
          <p:nvPr/>
        </p:nvPicPr>
        <p:blipFill>
          <a:blip r:embed="rId6"/>
          <a:stretch>
            <a:fillRect/>
          </a:stretch>
        </p:blipFill>
        <p:spPr>
          <a:xfrm>
            <a:off x="9521952" y="2618893"/>
            <a:ext cx="2380658" cy="521346"/>
          </a:xfrm>
          <a:prstGeom prst="rect">
            <a:avLst/>
          </a:prstGeom>
        </p:spPr>
      </p:pic>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85085" y="22614"/>
            <a:ext cx="10515600" cy="702019"/>
          </a:xfrm>
        </p:spPr>
        <p:txBody>
          <a:bodyPr/>
          <a:lstStyle/>
          <a:p>
            <a:pPr algn="ctr"/>
            <a:r>
              <a:rPr lang="en-US" altLang="zh-CN" dirty="0">
                <a:sym typeface="Arial" panose="020B0604020202020204" pitchFamily="34" charset="0"/>
              </a:rPr>
              <a:t> Experiments: Qualitative Analysis(2)</a:t>
            </a:r>
          </a:p>
        </p:txBody>
      </p:sp>
      <p:pic>
        <p:nvPicPr>
          <p:cNvPr id="5" name="图片 4" descr="图片包含 文字&#10;&#10;描述已自动生成"/>
          <p:cNvPicPr>
            <a:picLocks noChangeAspect="1"/>
          </p:cNvPicPr>
          <p:nvPr/>
        </p:nvPicPr>
        <p:blipFill rotWithShape="1">
          <a:blip r:embed="rId4">
            <a:extLst>
              <a:ext uri="{28A0092B-C50C-407E-A947-70E740481C1C}">
                <a14:useLocalDpi xmlns:a14="http://schemas.microsoft.com/office/drawing/2010/main" val="0"/>
              </a:ext>
            </a:extLst>
          </a:blip>
          <a:srcRect t="-42567" r="47885" b="53997"/>
          <a:stretch>
            <a:fillRect/>
          </a:stretch>
        </p:blipFill>
        <p:spPr>
          <a:xfrm>
            <a:off x="181492" y="-294858"/>
            <a:ext cx="5359986" cy="4693209"/>
          </a:xfrm>
          <a:prstGeom prst="rect">
            <a:avLst/>
          </a:prstGeom>
        </p:spPr>
      </p:pic>
      <p:sp>
        <p:nvSpPr>
          <p:cNvPr id="6" name="矩形 5"/>
          <p:cNvSpPr/>
          <p:nvPr/>
        </p:nvSpPr>
        <p:spPr>
          <a:xfrm>
            <a:off x="2231059" y="5272965"/>
            <a:ext cx="7099456" cy="1015663"/>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By comparing (a) (the original search space) and (b) (the reduced search space by NASR)</a:t>
            </a:r>
            <a:r>
              <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it can be seen that our model is able to effectively reduce the search space. </a:t>
            </a:r>
          </a:p>
        </p:txBody>
      </p:sp>
      <p:sp>
        <p:nvSpPr>
          <p:cNvPr id="2" name="箭头: 右 1"/>
          <p:cNvSpPr/>
          <p:nvPr/>
        </p:nvSpPr>
        <p:spPr>
          <a:xfrm>
            <a:off x="6096000" y="3076430"/>
            <a:ext cx="358619" cy="35257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a:ea typeface="DengXian" panose="02010600030101010101" pitchFamily="2" charset="-122"/>
              <a:cs typeface="+mn-cs"/>
            </a:endParaRPr>
          </a:p>
        </p:txBody>
      </p:sp>
      <p:pic>
        <p:nvPicPr>
          <p:cNvPr id="7" name="图片 6" descr="图片包含 文字&#10;&#10;描述已自动生成"/>
          <p:cNvPicPr>
            <a:picLocks noChangeAspect="1"/>
          </p:cNvPicPr>
          <p:nvPr/>
        </p:nvPicPr>
        <p:blipFill rotWithShape="1">
          <a:blip r:embed="rId4">
            <a:extLst>
              <a:ext uri="{28A0092B-C50C-407E-A947-70E740481C1C}">
                <a14:useLocalDpi xmlns:a14="http://schemas.microsoft.com/office/drawing/2010/main" val="0"/>
              </a:ext>
            </a:extLst>
          </a:blip>
          <a:srcRect l="51848" t="-42567" r="-1" b="53997"/>
          <a:stretch>
            <a:fillRect/>
          </a:stretch>
        </p:blipFill>
        <p:spPr>
          <a:xfrm>
            <a:off x="6837779" y="-383072"/>
            <a:ext cx="5045626" cy="4781423"/>
          </a:xfrm>
          <a:prstGeom prst="rect">
            <a:avLst/>
          </a:prstGeom>
        </p:spPr>
      </p:pic>
    </p:spTree>
    <p:custDataLst>
      <p:tags r:id="rId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85085" y="22614"/>
            <a:ext cx="10515600" cy="702019"/>
          </a:xfrm>
        </p:spPr>
        <p:txBody>
          <a:bodyPr/>
          <a:lstStyle/>
          <a:p>
            <a:pPr algn="ctr"/>
            <a:r>
              <a:rPr lang="en-US" altLang="zh-CN" dirty="0">
                <a:sym typeface="Arial" panose="020B0604020202020204" pitchFamily="34" charset="0"/>
              </a:rPr>
              <a:t> Experiments: Qualitative Analysis(3)</a:t>
            </a:r>
          </a:p>
        </p:txBody>
      </p:sp>
      <p:pic>
        <p:nvPicPr>
          <p:cNvPr id="5" name="图片 4" descr="图片包含 文字&#10;&#10;描述已自动生成"/>
          <p:cNvPicPr>
            <a:picLocks noChangeAspect="1"/>
          </p:cNvPicPr>
          <p:nvPr/>
        </p:nvPicPr>
        <p:blipFill rotWithShape="1">
          <a:blip r:embed="rId4">
            <a:extLst>
              <a:ext uri="{28A0092B-C50C-407E-A947-70E740481C1C}">
                <a14:useLocalDpi xmlns:a14="http://schemas.microsoft.com/office/drawing/2010/main" val="0"/>
              </a:ext>
            </a:extLst>
          </a:blip>
          <a:srcRect t="46102"/>
          <a:stretch>
            <a:fillRect/>
          </a:stretch>
        </p:blipFill>
        <p:spPr>
          <a:xfrm>
            <a:off x="780686" y="1553337"/>
            <a:ext cx="10630628" cy="2951987"/>
          </a:xfrm>
          <a:prstGeom prst="rect">
            <a:avLst/>
          </a:prstGeom>
        </p:spPr>
      </p:pic>
      <mc:AlternateContent xmlns:mc="http://schemas.openxmlformats.org/markup-compatibility/2006" xmlns:a14="http://schemas.microsoft.com/office/drawing/2010/main">
        <mc:Choice Requires="a14">
          <p:sp>
            <p:nvSpPr>
              <p:cNvPr id="6" name="矩形 5"/>
              <p:cNvSpPr/>
              <p:nvPr/>
            </p:nvSpPr>
            <p:spPr>
              <a:xfrm>
                <a:off x="1896085" y="4924092"/>
                <a:ext cx="8686190" cy="1253677"/>
              </a:xfrm>
              <a:prstGeom prst="rect">
                <a:avLst/>
              </a:prstGeom>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Visualization of the search procedure with the estimated costs by the NASR model. In (c), red points have been already explored and green points are candidate locations to extend in </a:t>
                </a:r>
                <a14:m>
                  <m:oMath xmlns:m="http://schemas.openxmlformats.org/officeDocument/2006/math">
                    <m:sSup>
                      <m:sSupPr>
                        <m:ctrlPr>
                          <a:rPr kumimoji="0" lang="en-US" altLang="zh-CN" sz="2000" b="0" i="1"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ctrlPr>
                      </m:sSupPr>
                      <m:e>
                        <m:r>
                          <a:rPr kumimoji="0" lang="en-US" altLang="zh-CN" sz="2000" b="0" i="0"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𝐴</m:t>
                        </m:r>
                      </m:e>
                      <m:sup>
                        <m:r>
                          <a:rPr kumimoji="0" lang="en-US" altLang="zh-CN" sz="2000" b="0" i="0" u="none" strike="noStrike" kern="1200" cap="none" spc="0" normalizeH="0" baseline="0" noProof="0">
                            <a:ln>
                              <a:noFill/>
                            </a:ln>
                            <a:solidFill>
                              <a:srgbClr val="002060"/>
                            </a:solidFill>
                            <a:effectLst/>
                            <a:uLnTx/>
                            <a:uFillTx/>
                            <a:latin typeface="Cambria Math" panose="02040503050406030204" pitchFamily="18" charset="0"/>
                            <a:ea typeface="Microsoft YaHei" charset="-122"/>
                            <a:cs typeface="+mn-cs"/>
                          </a:rPr>
                          <m:t>∗</m:t>
                        </m:r>
                      </m:sup>
                    </m:sSup>
                  </m:oMath>
                </a14:m>
                <a:r>
                  <a:rPr kumimoji="0" lang="en-US" altLang="zh-CN" sz="2000" b="0" i="0" u="none" strike="noStrike" kern="1200" cap="none" spc="0" normalizeH="0" baseline="0" noProof="0" dirty="0">
                    <a:ln>
                      <a:noFill/>
                    </a:ln>
                    <a:solidFill>
                      <a:srgbClr val="002060"/>
                    </a:solidFill>
                    <a:effectLst/>
                    <a:uLnTx/>
                    <a:uFillTx/>
                    <a:latin typeface="Microsoft YaHei" charset="-122"/>
                    <a:ea typeface="Microsoft YaHei" charset="-122"/>
                    <a:cs typeface="+mn-cs"/>
                  </a:rPr>
                  <a:t>search algorithm.</a:t>
                </a:r>
              </a:p>
            </p:txBody>
          </p:sp>
        </mc:Choice>
        <mc:Fallback xmlns="">
          <p:sp>
            <p:nvSpPr>
              <p:cNvPr id="6" name="矩形 5"/>
              <p:cNvSpPr>
                <a:spLocks noRot="1" noChangeAspect="1" noMove="1" noResize="1" noEditPoints="1" noAdjustHandles="1" noChangeArrowheads="1" noChangeShapeType="1" noTextEdit="1"/>
              </p:cNvSpPr>
              <p:nvPr/>
            </p:nvSpPr>
            <p:spPr>
              <a:xfrm>
                <a:off x="1896085" y="4924092"/>
                <a:ext cx="8686190" cy="1253677"/>
              </a:xfrm>
              <a:prstGeom prst="rect">
                <a:avLst/>
              </a:prstGeom>
              <a:blipFill rotWithShape="1">
                <a:blip r:embed="rId5"/>
                <a:stretch>
                  <a:fillRect l="-702" r="-772" b="-8293"/>
                </a:stretch>
              </a:blipFill>
            </p:spPr>
            <p:txBody>
              <a:bodyPr/>
              <a:lstStyle/>
              <a:p>
                <a:r>
                  <a:rPr lang="zh-CN" altLang="en-US">
                    <a:noFill/>
                  </a:rPr>
                  <a:t> </a:t>
                </a:r>
                <a:endParaRPr lang="zh-CN" altLang="en-US">
                  <a:noFill/>
                </a:endParaRPr>
              </a:p>
            </p:txBody>
          </p:sp>
        </mc:Fallback>
      </mc:AlternateContent>
    </p:spTree>
    <p:custDataLst>
      <p:tags r:id="rId1"/>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61950" y="-7329"/>
            <a:ext cx="10515600" cy="702019"/>
          </a:xfrm>
        </p:spPr>
        <p:txBody>
          <a:bodyPr>
            <a:normAutofit/>
          </a:bodyPr>
          <a:lstStyle/>
          <a:p>
            <a:r>
              <a:rPr lang="en-US" altLang="zh-CN" dirty="0">
                <a:sym typeface="Arial" panose="020B0604020202020204" pitchFamily="34" charset="0"/>
              </a:rPr>
              <a:t>Conclusion</a:t>
            </a:r>
            <a:endParaRPr lang="zh-CN" altLang="en-US" dirty="0">
              <a:sym typeface="Arial" panose="020B0604020202020204" pitchFamily="34" charset="0"/>
            </a:endParaRPr>
          </a:p>
        </p:txBody>
      </p:sp>
      <p:sp>
        <p:nvSpPr>
          <p:cNvPr id="25" name="圆角矩形 23"/>
          <p:cNvSpPr/>
          <p:nvPr/>
        </p:nvSpPr>
        <p:spPr>
          <a:xfrm rot="10800000" flipV="1">
            <a:off x="535302" y="1296900"/>
            <a:ext cx="303412"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6" name="圆角矩形 23"/>
          <p:cNvSpPr/>
          <p:nvPr/>
        </p:nvSpPr>
        <p:spPr>
          <a:xfrm rot="10800000" flipV="1">
            <a:off x="535301" y="3274260"/>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7" name="圆角矩形 23"/>
          <p:cNvSpPr/>
          <p:nvPr/>
        </p:nvSpPr>
        <p:spPr>
          <a:xfrm rot="10800000" flipV="1">
            <a:off x="535302" y="5069118"/>
            <a:ext cx="37125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8" name="文本框 27"/>
          <p:cNvSpPr txBox="1"/>
          <p:nvPr/>
        </p:nvSpPr>
        <p:spPr>
          <a:xfrm>
            <a:off x="983593" y="1096383"/>
            <a:ext cx="10838294" cy="95313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We first presented a simple A ∗ solution for solving the PRR task, and formally defined the suitable form </a:t>
            </a:r>
            <a:r>
              <a:rPr kumimoji="0" lang="en-US" altLang="en-US"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of</a:t>
            </a: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 the  cost.</a:t>
            </a:r>
            <a:endParaRPr kumimoji="0" lang="zh-CN" altLang="en-US"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29" name="文本框 28"/>
          <p:cNvSpPr txBox="1"/>
          <p:nvPr/>
        </p:nvSpPr>
        <p:spPr>
          <a:xfrm>
            <a:off x="983590" y="3075546"/>
            <a:ext cx="10838293" cy="95313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We set up two components to learn the two cost respectively, i.e., the </a:t>
            </a:r>
            <a:r>
              <a:rPr kumimoji="0" lang="en-US" altLang="en-US"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GRU </a:t>
            </a: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component for g(·) and the value network for h(·).</a:t>
            </a:r>
            <a:endParaRPr kumimoji="0" lang="zh-CN" altLang="en-US"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30" name="文本框 29"/>
          <p:cNvSpPr txBox="1"/>
          <p:nvPr/>
        </p:nvSpPr>
        <p:spPr>
          <a:xfrm>
            <a:off x="983593" y="4868602"/>
            <a:ext cx="10838294" cy="13836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Currently, we focus on the PRR task. We will also study whether our solution can be generalized to solve other complex search tasks.</a:t>
            </a:r>
            <a:endParaRPr kumimoji="0" lang="zh-CN" altLang="en-US"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Tree>
    <p:custDataLst>
      <p:tags r:id="rId1"/>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a:t>Question?</a:t>
            </a:r>
          </a:p>
        </p:txBody>
      </p:sp>
      <p:sp>
        <p:nvSpPr>
          <p:cNvPr id="9" name="圆角矩形 23"/>
          <p:cNvSpPr/>
          <p:nvPr/>
        </p:nvSpPr>
        <p:spPr>
          <a:xfrm rot="10800000" flipV="1">
            <a:off x="722193" y="1308892"/>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 name="文本框 9"/>
          <p:cNvSpPr txBox="1"/>
          <p:nvPr/>
        </p:nvSpPr>
        <p:spPr>
          <a:xfrm>
            <a:off x="1169390" y="1133937"/>
            <a:ext cx="10184409" cy="3449955"/>
          </a:xfrm>
          <a:prstGeom prst="rect">
            <a:avLst/>
          </a:prstGeom>
          <a:noFill/>
        </p:spPr>
        <p:txBody>
          <a:bodyPr wrap="squar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Email  to the authors:</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4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		</a:t>
            </a:r>
            <a:r>
              <a:rPr kumimoji="0" lang="en-US" sz="4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jywang@buaa.edu.cn</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		wuning@buaa.edu.cn</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5"/>
          <p:cNvSpPr>
            <a:spLocks noGrp="1"/>
          </p:cNvSpPr>
          <p:nvPr>
            <p:ph type="sldNum" sz="quarter" idx="12"/>
          </p:nvPr>
        </p:nvSpPr>
        <p:spPr>
          <a:noFill/>
        </p:spPr>
        <p:txBody>
          <a:bodyPr/>
          <a:lstStyle/>
          <a:p>
            <a:fld id="{78F0654D-BC70-4395-9C49-82A16E122667}" type="slidenum">
              <a:rPr lang="en-US" altLang="zh-CN" smtClean="0">
                <a:ea typeface="黑体" pitchFamily="49" charset="-122"/>
              </a:rPr>
              <a:pPr/>
              <a:t>96</a:t>
            </a:fld>
            <a:endParaRPr lang="en-US" altLang="zh-CN">
              <a:ea typeface="黑体" pitchFamily="49" charset="-122"/>
            </a:endParaRPr>
          </a:p>
        </p:txBody>
      </p:sp>
      <p:sp>
        <p:nvSpPr>
          <p:cNvPr id="124930" name="Rectangle 2"/>
          <p:cNvSpPr>
            <a:spLocks noGrp="1" noChangeArrowheads="1"/>
          </p:cNvSpPr>
          <p:nvPr>
            <p:ph type="title"/>
          </p:nvPr>
        </p:nvSpPr>
        <p:spPr/>
        <p:txBody>
          <a:bodyPr/>
          <a:lstStyle/>
          <a:p>
            <a:pPr eaLnBrk="1" hangingPunct="1">
              <a:defRPr/>
            </a:pPr>
            <a:r>
              <a:rPr lang="en-US" altLang="zh-CN"/>
              <a:t>3</a:t>
            </a:r>
            <a:r>
              <a:rPr lang="zh-CN" altLang="en-US"/>
              <a:t>，</a:t>
            </a:r>
            <a:r>
              <a:rPr lang="en-US" altLang="zh-CN"/>
              <a:t>A*</a:t>
            </a:r>
            <a:r>
              <a:rPr lang="zh-CN" altLang="en-US"/>
              <a:t>算法的改进</a:t>
            </a:r>
          </a:p>
        </p:txBody>
      </p:sp>
      <p:sp>
        <p:nvSpPr>
          <p:cNvPr id="80900" name="Rectangle 3"/>
          <p:cNvSpPr>
            <a:spLocks noGrp="1" noChangeArrowheads="1"/>
          </p:cNvSpPr>
          <p:nvPr>
            <p:ph type="body" idx="1"/>
          </p:nvPr>
        </p:nvSpPr>
        <p:spPr>
          <a:xfrm>
            <a:off x="2438400" y="1815152"/>
            <a:ext cx="7772400" cy="4204648"/>
          </a:xfrm>
        </p:spPr>
        <p:txBody>
          <a:bodyPr>
            <a:normAutofit/>
          </a:bodyPr>
          <a:lstStyle/>
          <a:p>
            <a:pPr eaLnBrk="1" hangingPunct="1"/>
            <a:r>
              <a:rPr lang="zh-CN" altLang="en-US" sz="3200" dirty="0"/>
              <a:t>问题的提出：</a:t>
            </a:r>
          </a:p>
          <a:p>
            <a:pPr eaLnBrk="1" hangingPunct="1">
              <a:buFont typeface="Wingdings" pitchFamily="2" charset="2"/>
              <a:buNone/>
            </a:pPr>
            <a:r>
              <a:rPr lang="zh-CN" altLang="en-US" sz="3200" dirty="0"/>
              <a:t>	因</a:t>
            </a:r>
            <a:r>
              <a:rPr lang="en-US" altLang="zh-CN" sz="3200" dirty="0"/>
              <a:t>A</a:t>
            </a:r>
            <a:r>
              <a:rPr lang="zh-CN" altLang="en-US" sz="3200" dirty="0"/>
              <a:t>算法第</a:t>
            </a:r>
            <a:r>
              <a:rPr lang="en-US" altLang="zh-CN" sz="3200" dirty="0"/>
              <a:t>6</a:t>
            </a:r>
            <a:r>
              <a:rPr lang="zh-CN" altLang="en-US" sz="3200" dirty="0"/>
              <a:t>步对</a:t>
            </a:r>
            <a:r>
              <a:rPr lang="en-US" altLang="zh-CN" sz="3200" dirty="0"/>
              <a:t>m</a:t>
            </a:r>
            <a:r>
              <a:rPr lang="en-US" altLang="zh-CN" sz="3200" baseline="-25000" dirty="0"/>
              <a:t>l</a:t>
            </a:r>
            <a:r>
              <a:rPr lang="zh-CN" altLang="en-US" sz="3200" dirty="0"/>
              <a:t>类节点可能要重新放回到</a:t>
            </a:r>
            <a:r>
              <a:rPr lang="en-US" altLang="zh-CN" sz="3200" dirty="0"/>
              <a:t>OPEN</a:t>
            </a:r>
            <a:r>
              <a:rPr lang="zh-CN" altLang="en-US" sz="3200" dirty="0"/>
              <a:t>表中，因此可能会导致多次重复扩展同一个节点，导致搜索效率下降。</a:t>
            </a:r>
          </a:p>
        </p:txBody>
      </p:sp>
    </p:spTree>
    <p:extLst>
      <p:ext uri="{BB962C8B-B14F-4D97-AF65-F5344CB8AC3E}">
        <p14:creationId xmlns:p14="http://schemas.microsoft.com/office/powerpoint/2010/main" val="27487842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3"/>
          <p:cNvSpPr>
            <a:spLocks noGrp="1"/>
          </p:cNvSpPr>
          <p:nvPr>
            <p:ph type="sldNum" sz="quarter" idx="12"/>
          </p:nvPr>
        </p:nvSpPr>
        <p:spPr>
          <a:noFill/>
        </p:spPr>
        <p:txBody>
          <a:bodyPr/>
          <a:lstStyle/>
          <a:p>
            <a:fld id="{9FEF3F18-AAFB-414A-8062-82866A7FD945}" type="slidenum">
              <a:rPr lang="en-US" altLang="zh-CN" smtClean="0">
                <a:ea typeface="黑体" pitchFamily="49" charset="-122"/>
              </a:rPr>
              <a:pPr/>
              <a:t>97</a:t>
            </a:fld>
            <a:endParaRPr lang="en-US" altLang="zh-CN">
              <a:ea typeface="黑体" pitchFamily="49" charset="-122"/>
            </a:endParaRPr>
          </a:p>
        </p:txBody>
      </p:sp>
      <p:sp>
        <p:nvSpPr>
          <p:cNvPr id="81923" name="Oval 2"/>
          <p:cNvSpPr>
            <a:spLocks noChangeArrowheads="1"/>
          </p:cNvSpPr>
          <p:nvPr/>
        </p:nvSpPr>
        <p:spPr bwMode="auto">
          <a:xfrm flipH="1">
            <a:off x="2895600" y="1965325"/>
            <a:ext cx="152400" cy="152400"/>
          </a:xfrm>
          <a:prstGeom prst="ellipse">
            <a:avLst/>
          </a:prstGeom>
          <a:solidFill>
            <a:srgbClr val="FFFFFF"/>
          </a:solidFill>
          <a:ln w="57150">
            <a:solidFill>
              <a:schemeClr val="tx1"/>
            </a:solidFill>
            <a:round/>
            <a:headEnd/>
            <a:tailEnd/>
          </a:ln>
        </p:spPr>
        <p:txBody>
          <a:bodyPr wrap="none" anchor="ctr"/>
          <a:lstStyle/>
          <a:p>
            <a:endParaRPr lang="zh-CN" altLang="en-US"/>
          </a:p>
        </p:txBody>
      </p:sp>
      <p:sp>
        <p:nvSpPr>
          <p:cNvPr id="81924" name="Oval 3"/>
          <p:cNvSpPr>
            <a:spLocks noChangeArrowheads="1"/>
          </p:cNvSpPr>
          <p:nvPr/>
        </p:nvSpPr>
        <p:spPr bwMode="auto">
          <a:xfrm flipH="1">
            <a:off x="2133600" y="2803525"/>
            <a:ext cx="152400" cy="152400"/>
          </a:xfrm>
          <a:prstGeom prst="ellipse">
            <a:avLst/>
          </a:prstGeom>
          <a:solidFill>
            <a:srgbClr val="FFFFFF"/>
          </a:solidFill>
          <a:ln w="57150">
            <a:solidFill>
              <a:schemeClr val="tx1"/>
            </a:solidFill>
            <a:round/>
            <a:headEnd/>
            <a:tailEnd/>
          </a:ln>
        </p:spPr>
        <p:txBody>
          <a:bodyPr wrap="none" anchor="ctr"/>
          <a:lstStyle/>
          <a:p>
            <a:endParaRPr lang="zh-CN" altLang="en-US"/>
          </a:p>
        </p:txBody>
      </p:sp>
      <p:sp>
        <p:nvSpPr>
          <p:cNvPr id="81925" name="Oval 4"/>
          <p:cNvSpPr>
            <a:spLocks noChangeArrowheads="1"/>
          </p:cNvSpPr>
          <p:nvPr/>
        </p:nvSpPr>
        <p:spPr bwMode="auto">
          <a:xfrm flipH="1">
            <a:off x="2819400" y="3260725"/>
            <a:ext cx="152400" cy="152400"/>
          </a:xfrm>
          <a:prstGeom prst="ellipse">
            <a:avLst/>
          </a:prstGeom>
          <a:solidFill>
            <a:srgbClr val="FFFFFF"/>
          </a:solidFill>
          <a:ln w="57150">
            <a:solidFill>
              <a:schemeClr val="tx1"/>
            </a:solidFill>
            <a:round/>
            <a:headEnd/>
            <a:tailEnd/>
          </a:ln>
        </p:spPr>
        <p:txBody>
          <a:bodyPr wrap="none" anchor="ctr"/>
          <a:lstStyle/>
          <a:p>
            <a:endParaRPr lang="zh-CN" altLang="en-US"/>
          </a:p>
        </p:txBody>
      </p:sp>
      <p:sp>
        <p:nvSpPr>
          <p:cNvPr id="81926" name="Oval 5"/>
          <p:cNvSpPr>
            <a:spLocks noChangeArrowheads="1"/>
          </p:cNvSpPr>
          <p:nvPr/>
        </p:nvSpPr>
        <p:spPr bwMode="auto">
          <a:xfrm flipH="1">
            <a:off x="3581400" y="3641725"/>
            <a:ext cx="152400" cy="152400"/>
          </a:xfrm>
          <a:prstGeom prst="ellipse">
            <a:avLst/>
          </a:prstGeom>
          <a:solidFill>
            <a:srgbClr val="FFFFFF"/>
          </a:solidFill>
          <a:ln w="57150">
            <a:solidFill>
              <a:schemeClr val="tx1"/>
            </a:solidFill>
            <a:round/>
            <a:headEnd/>
            <a:tailEnd/>
          </a:ln>
        </p:spPr>
        <p:txBody>
          <a:bodyPr wrap="none" anchor="ctr"/>
          <a:lstStyle/>
          <a:p>
            <a:endParaRPr lang="zh-CN" altLang="en-US"/>
          </a:p>
        </p:txBody>
      </p:sp>
      <p:sp>
        <p:nvSpPr>
          <p:cNvPr id="81927" name="Oval 6"/>
          <p:cNvSpPr>
            <a:spLocks noChangeArrowheads="1"/>
          </p:cNvSpPr>
          <p:nvPr/>
        </p:nvSpPr>
        <p:spPr bwMode="auto">
          <a:xfrm flipH="1">
            <a:off x="2514600" y="4784725"/>
            <a:ext cx="152400" cy="152400"/>
          </a:xfrm>
          <a:prstGeom prst="ellipse">
            <a:avLst/>
          </a:prstGeom>
          <a:solidFill>
            <a:srgbClr val="FFFFFF"/>
          </a:solidFill>
          <a:ln w="57150">
            <a:solidFill>
              <a:schemeClr val="tx1"/>
            </a:solidFill>
            <a:round/>
            <a:headEnd/>
            <a:tailEnd/>
          </a:ln>
        </p:spPr>
        <p:txBody>
          <a:bodyPr wrap="none" anchor="ctr"/>
          <a:lstStyle/>
          <a:p>
            <a:endParaRPr lang="zh-CN" altLang="en-US"/>
          </a:p>
        </p:txBody>
      </p:sp>
      <p:sp>
        <p:nvSpPr>
          <p:cNvPr id="81928" name="Line 7"/>
          <p:cNvSpPr>
            <a:spLocks noChangeShapeType="1"/>
          </p:cNvSpPr>
          <p:nvPr/>
        </p:nvSpPr>
        <p:spPr bwMode="auto">
          <a:xfrm flipH="1">
            <a:off x="2286000" y="2117725"/>
            <a:ext cx="609600" cy="6858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81929" name="Line 8"/>
          <p:cNvSpPr>
            <a:spLocks noChangeShapeType="1"/>
          </p:cNvSpPr>
          <p:nvPr/>
        </p:nvSpPr>
        <p:spPr bwMode="auto">
          <a:xfrm flipH="1">
            <a:off x="2895600" y="2193925"/>
            <a:ext cx="76200" cy="10668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81930" name="Line 9"/>
          <p:cNvSpPr>
            <a:spLocks noChangeShapeType="1"/>
          </p:cNvSpPr>
          <p:nvPr/>
        </p:nvSpPr>
        <p:spPr bwMode="auto">
          <a:xfrm>
            <a:off x="3048000" y="2117725"/>
            <a:ext cx="609600" cy="15240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81931" name="Line 10"/>
          <p:cNvSpPr>
            <a:spLocks noChangeShapeType="1"/>
          </p:cNvSpPr>
          <p:nvPr/>
        </p:nvSpPr>
        <p:spPr bwMode="auto">
          <a:xfrm flipH="1">
            <a:off x="2590800" y="3794125"/>
            <a:ext cx="990600" cy="9906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81932" name="Line 11"/>
          <p:cNvSpPr>
            <a:spLocks noChangeShapeType="1"/>
          </p:cNvSpPr>
          <p:nvPr/>
        </p:nvSpPr>
        <p:spPr bwMode="auto">
          <a:xfrm>
            <a:off x="2286000" y="2955925"/>
            <a:ext cx="533400" cy="3810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81933" name="Line 12"/>
          <p:cNvSpPr>
            <a:spLocks noChangeShapeType="1"/>
          </p:cNvSpPr>
          <p:nvPr/>
        </p:nvSpPr>
        <p:spPr bwMode="auto">
          <a:xfrm>
            <a:off x="2971800" y="3413125"/>
            <a:ext cx="609600" cy="3048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81934" name="Text Box 13"/>
          <p:cNvSpPr txBox="1">
            <a:spLocks noChangeArrowheads="1"/>
          </p:cNvSpPr>
          <p:nvPr/>
        </p:nvSpPr>
        <p:spPr bwMode="auto">
          <a:xfrm>
            <a:off x="2967456" y="1704331"/>
            <a:ext cx="865943" cy="461665"/>
          </a:xfrm>
          <a:prstGeom prst="rect">
            <a:avLst/>
          </a:prstGeom>
          <a:noFill/>
          <a:ln w="9525">
            <a:noFill/>
            <a:miter lim="800000"/>
            <a:headEnd/>
            <a:tailEnd/>
          </a:ln>
        </p:spPr>
        <p:txBody>
          <a:bodyPr wrap="none" anchor="ctr">
            <a:spAutoFit/>
          </a:bodyPr>
          <a:lstStyle/>
          <a:p>
            <a:pPr algn="ctr">
              <a:spcBef>
                <a:spcPct val="50000"/>
              </a:spcBef>
            </a:pPr>
            <a:r>
              <a:rPr lang="en-US" altLang="zh-CN" sz="2400" b="1" dirty="0"/>
              <a:t>s(10)</a:t>
            </a:r>
          </a:p>
        </p:txBody>
      </p:sp>
      <p:sp>
        <p:nvSpPr>
          <p:cNvPr id="81935" name="Text Box 14"/>
          <p:cNvSpPr txBox="1">
            <a:spLocks noChangeArrowheads="1"/>
          </p:cNvSpPr>
          <p:nvPr/>
        </p:nvSpPr>
        <p:spPr bwMode="auto">
          <a:xfrm>
            <a:off x="3646254" y="3533131"/>
            <a:ext cx="768159" cy="461665"/>
          </a:xfrm>
          <a:prstGeom prst="rect">
            <a:avLst/>
          </a:prstGeom>
          <a:noFill/>
          <a:ln w="9525">
            <a:noFill/>
            <a:miter lim="800000"/>
            <a:headEnd/>
            <a:tailEnd/>
          </a:ln>
        </p:spPr>
        <p:txBody>
          <a:bodyPr wrap="none" anchor="ctr">
            <a:spAutoFit/>
          </a:bodyPr>
          <a:lstStyle/>
          <a:p>
            <a:pPr algn="ctr">
              <a:spcBef>
                <a:spcPct val="50000"/>
              </a:spcBef>
            </a:pPr>
            <a:r>
              <a:rPr lang="en-US" altLang="zh-CN" sz="2400" b="1" dirty="0"/>
              <a:t>A(1)</a:t>
            </a:r>
          </a:p>
        </p:txBody>
      </p:sp>
      <p:sp>
        <p:nvSpPr>
          <p:cNvPr id="81936" name="Text Box 15"/>
          <p:cNvSpPr txBox="1">
            <a:spLocks noChangeArrowheads="1"/>
          </p:cNvSpPr>
          <p:nvPr/>
        </p:nvSpPr>
        <p:spPr bwMode="auto">
          <a:xfrm>
            <a:off x="2488449" y="3392152"/>
            <a:ext cx="747320" cy="461665"/>
          </a:xfrm>
          <a:prstGeom prst="rect">
            <a:avLst/>
          </a:prstGeom>
          <a:noFill/>
          <a:ln w="9525">
            <a:noFill/>
            <a:miter lim="800000"/>
            <a:headEnd/>
            <a:tailEnd/>
          </a:ln>
        </p:spPr>
        <p:txBody>
          <a:bodyPr wrap="none" anchor="ctr">
            <a:spAutoFit/>
          </a:bodyPr>
          <a:lstStyle/>
          <a:p>
            <a:pPr algn="ctr">
              <a:spcBef>
                <a:spcPct val="50000"/>
              </a:spcBef>
            </a:pPr>
            <a:r>
              <a:rPr lang="en-US" altLang="zh-CN" sz="2400" b="1" dirty="0"/>
              <a:t>B(5)</a:t>
            </a:r>
          </a:p>
        </p:txBody>
      </p:sp>
      <p:sp>
        <p:nvSpPr>
          <p:cNvPr id="81937" name="Text Box 16"/>
          <p:cNvSpPr txBox="1">
            <a:spLocks noChangeArrowheads="1"/>
          </p:cNvSpPr>
          <p:nvPr/>
        </p:nvSpPr>
        <p:spPr bwMode="auto">
          <a:xfrm>
            <a:off x="1624981" y="2390131"/>
            <a:ext cx="752129" cy="461665"/>
          </a:xfrm>
          <a:prstGeom prst="rect">
            <a:avLst/>
          </a:prstGeom>
          <a:noFill/>
          <a:ln w="9525">
            <a:noFill/>
            <a:miter lim="800000"/>
            <a:headEnd/>
            <a:tailEnd/>
          </a:ln>
        </p:spPr>
        <p:txBody>
          <a:bodyPr wrap="none" anchor="ctr">
            <a:spAutoFit/>
          </a:bodyPr>
          <a:lstStyle/>
          <a:p>
            <a:pPr algn="ctr">
              <a:spcBef>
                <a:spcPct val="50000"/>
              </a:spcBef>
            </a:pPr>
            <a:r>
              <a:rPr lang="en-US" altLang="zh-CN" sz="2400" b="1"/>
              <a:t>C(8)</a:t>
            </a:r>
          </a:p>
        </p:txBody>
      </p:sp>
      <p:sp>
        <p:nvSpPr>
          <p:cNvPr id="81938" name="Text Box 17"/>
          <p:cNvSpPr txBox="1">
            <a:spLocks noChangeArrowheads="1"/>
          </p:cNvSpPr>
          <p:nvPr/>
        </p:nvSpPr>
        <p:spPr bwMode="auto">
          <a:xfrm>
            <a:off x="2066211" y="5133331"/>
            <a:ext cx="1099981" cy="461665"/>
          </a:xfrm>
          <a:prstGeom prst="rect">
            <a:avLst/>
          </a:prstGeom>
          <a:noFill/>
          <a:ln w="9525">
            <a:noFill/>
            <a:miter lim="800000"/>
            <a:headEnd/>
            <a:tailEnd/>
          </a:ln>
        </p:spPr>
        <p:txBody>
          <a:bodyPr wrap="none" anchor="ctr">
            <a:spAutoFit/>
          </a:bodyPr>
          <a:lstStyle/>
          <a:p>
            <a:pPr algn="ctr">
              <a:spcBef>
                <a:spcPct val="50000"/>
              </a:spcBef>
            </a:pPr>
            <a:r>
              <a:rPr lang="en-US" altLang="zh-CN" sz="2400" b="1" dirty="0"/>
              <a:t>G </a:t>
            </a:r>
            <a:r>
              <a:rPr lang="zh-CN" altLang="en-US" sz="2400" b="1" dirty="0"/>
              <a:t>目标</a:t>
            </a:r>
          </a:p>
        </p:txBody>
      </p:sp>
      <p:sp>
        <p:nvSpPr>
          <p:cNvPr id="81939" name="Text Box 18"/>
          <p:cNvSpPr txBox="1">
            <a:spLocks noChangeArrowheads="1"/>
          </p:cNvSpPr>
          <p:nvPr/>
        </p:nvSpPr>
        <p:spPr bwMode="auto">
          <a:xfrm>
            <a:off x="3429000" y="2618731"/>
            <a:ext cx="356188" cy="461665"/>
          </a:xfrm>
          <a:prstGeom prst="rect">
            <a:avLst/>
          </a:prstGeom>
          <a:noFill/>
          <a:ln w="9525">
            <a:noFill/>
            <a:miter lim="800000"/>
            <a:headEnd/>
            <a:tailEnd/>
          </a:ln>
        </p:spPr>
        <p:txBody>
          <a:bodyPr wrap="none" anchor="ctr">
            <a:spAutoFit/>
          </a:bodyPr>
          <a:lstStyle/>
          <a:p>
            <a:pPr>
              <a:spcBef>
                <a:spcPct val="50000"/>
              </a:spcBef>
            </a:pPr>
            <a:r>
              <a:rPr lang="en-US" altLang="en-US" sz="2400" b="1"/>
              <a:t>6</a:t>
            </a:r>
            <a:endParaRPr lang="en-US" altLang="zh-CN" sz="2400" b="1"/>
          </a:p>
        </p:txBody>
      </p:sp>
      <p:sp>
        <p:nvSpPr>
          <p:cNvPr id="81940" name="Text Box 19"/>
          <p:cNvSpPr txBox="1">
            <a:spLocks noChangeArrowheads="1"/>
          </p:cNvSpPr>
          <p:nvPr/>
        </p:nvSpPr>
        <p:spPr bwMode="auto">
          <a:xfrm>
            <a:off x="2667000" y="2466331"/>
            <a:ext cx="356188" cy="461665"/>
          </a:xfrm>
          <a:prstGeom prst="rect">
            <a:avLst/>
          </a:prstGeom>
          <a:noFill/>
          <a:ln w="9525">
            <a:noFill/>
            <a:miter lim="800000"/>
            <a:headEnd/>
            <a:tailEnd/>
          </a:ln>
        </p:spPr>
        <p:txBody>
          <a:bodyPr wrap="none" anchor="ctr">
            <a:spAutoFit/>
          </a:bodyPr>
          <a:lstStyle/>
          <a:p>
            <a:pPr>
              <a:spcBef>
                <a:spcPct val="50000"/>
              </a:spcBef>
            </a:pPr>
            <a:r>
              <a:rPr lang="en-US" altLang="en-US" sz="2400" b="1"/>
              <a:t>3</a:t>
            </a:r>
            <a:endParaRPr lang="en-US" altLang="zh-CN" sz="2400" b="1"/>
          </a:p>
        </p:txBody>
      </p:sp>
      <p:sp>
        <p:nvSpPr>
          <p:cNvPr id="81941" name="Text Box 20"/>
          <p:cNvSpPr txBox="1">
            <a:spLocks noChangeArrowheads="1"/>
          </p:cNvSpPr>
          <p:nvPr/>
        </p:nvSpPr>
        <p:spPr bwMode="auto">
          <a:xfrm>
            <a:off x="2438400" y="2009131"/>
            <a:ext cx="356188" cy="461665"/>
          </a:xfrm>
          <a:prstGeom prst="rect">
            <a:avLst/>
          </a:prstGeom>
          <a:noFill/>
          <a:ln w="9525">
            <a:noFill/>
            <a:miter lim="800000"/>
            <a:headEnd/>
            <a:tailEnd/>
          </a:ln>
        </p:spPr>
        <p:txBody>
          <a:bodyPr wrap="none" anchor="ctr">
            <a:spAutoFit/>
          </a:bodyPr>
          <a:lstStyle/>
          <a:p>
            <a:pPr>
              <a:spcBef>
                <a:spcPct val="50000"/>
              </a:spcBef>
            </a:pPr>
            <a:r>
              <a:rPr lang="en-US" altLang="en-US" sz="2400" b="1"/>
              <a:t>1</a:t>
            </a:r>
            <a:endParaRPr lang="en-US" altLang="zh-CN" sz="2400" b="1"/>
          </a:p>
        </p:txBody>
      </p:sp>
      <p:sp>
        <p:nvSpPr>
          <p:cNvPr id="81942" name="Text Box 21"/>
          <p:cNvSpPr txBox="1">
            <a:spLocks noChangeArrowheads="1"/>
          </p:cNvSpPr>
          <p:nvPr/>
        </p:nvSpPr>
        <p:spPr bwMode="auto">
          <a:xfrm>
            <a:off x="2286000" y="3054323"/>
            <a:ext cx="356188" cy="461665"/>
          </a:xfrm>
          <a:prstGeom prst="rect">
            <a:avLst/>
          </a:prstGeom>
          <a:noFill/>
          <a:ln w="9525">
            <a:noFill/>
            <a:miter lim="800000"/>
            <a:headEnd/>
            <a:tailEnd/>
          </a:ln>
        </p:spPr>
        <p:txBody>
          <a:bodyPr wrap="none" anchor="ctr">
            <a:spAutoFit/>
          </a:bodyPr>
          <a:lstStyle/>
          <a:p>
            <a:pPr>
              <a:spcBef>
                <a:spcPct val="50000"/>
              </a:spcBef>
            </a:pPr>
            <a:r>
              <a:rPr lang="en-US" altLang="en-US" sz="2400" b="1" dirty="0"/>
              <a:t>1</a:t>
            </a:r>
            <a:endParaRPr lang="en-US" altLang="zh-CN" sz="2400" b="1" dirty="0"/>
          </a:p>
        </p:txBody>
      </p:sp>
      <p:sp>
        <p:nvSpPr>
          <p:cNvPr id="81943" name="Text Box 22"/>
          <p:cNvSpPr txBox="1">
            <a:spLocks noChangeArrowheads="1"/>
          </p:cNvSpPr>
          <p:nvPr/>
        </p:nvSpPr>
        <p:spPr bwMode="auto">
          <a:xfrm>
            <a:off x="3124200" y="3152131"/>
            <a:ext cx="356188" cy="461665"/>
          </a:xfrm>
          <a:prstGeom prst="rect">
            <a:avLst/>
          </a:prstGeom>
          <a:noFill/>
          <a:ln w="9525">
            <a:noFill/>
            <a:miter lim="800000"/>
            <a:headEnd/>
            <a:tailEnd/>
          </a:ln>
        </p:spPr>
        <p:txBody>
          <a:bodyPr wrap="none" anchor="ctr">
            <a:spAutoFit/>
          </a:bodyPr>
          <a:lstStyle/>
          <a:p>
            <a:pPr>
              <a:spcBef>
                <a:spcPct val="50000"/>
              </a:spcBef>
            </a:pPr>
            <a:r>
              <a:rPr lang="en-US" altLang="en-US" sz="2400" b="1"/>
              <a:t>1</a:t>
            </a:r>
            <a:endParaRPr lang="en-US" altLang="zh-CN" sz="2400" b="1"/>
          </a:p>
        </p:txBody>
      </p:sp>
      <p:sp>
        <p:nvSpPr>
          <p:cNvPr id="81944" name="Text Box 23"/>
          <p:cNvSpPr txBox="1">
            <a:spLocks noChangeArrowheads="1"/>
          </p:cNvSpPr>
          <p:nvPr/>
        </p:nvSpPr>
        <p:spPr bwMode="auto">
          <a:xfrm>
            <a:off x="2819400" y="3990331"/>
            <a:ext cx="356188" cy="461665"/>
          </a:xfrm>
          <a:prstGeom prst="rect">
            <a:avLst/>
          </a:prstGeom>
          <a:noFill/>
          <a:ln w="9525">
            <a:noFill/>
            <a:miter lim="800000"/>
            <a:headEnd/>
            <a:tailEnd/>
          </a:ln>
        </p:spPr>
        <p:txBody>
          <a:bodyPr wrap="none" anchor="ctr">
            <a:spAutoFit/>
          </a:bodyPr>
          <a:lstStyle/>
          <a:p>
            <a:pPr>
              <a:spcBef>
                <a:spcPct val="50000"/>
              </a:spcBef>
            </a:pPr>
            <a:r>
              <a:rPr lang="en-US" altLang="en-US" sz="2400" b="1"/>
              <a:t>8</a:t>
            </a:r>
            <a:endParaRPr lang="en-US" altLang="zh-CN" sz="2400" b="1"/>
          </a:p>
        </p:txBody>
      </p:sp>
      <p:sp>
        <p:nvSpPr>
          <p:cNvPr id="128025" name="Text Box 25"/>
          <p:cNvSpPr txBox="1">
            <a:spLocks noChangeArrowheads="1"/>
          </p:cNvSpPr>
          <p:nvPr/>
        </p:nvSpPr>
        <p:spPr bwMode="auto">
          <a:xfrm>
            <a:off x="2286001" y="652791"/>
            <a:ext cx="1980029" cy="523220"/>
          </a:xfrm>
          <a:prstGeom prst="rect">
            <a:avLst/>
          </a:prstGeom>
          <a:noFill/>
          <a:ln w="9525">
            <a:noFill/>
            <a:miter lim="800000"/>
            <a:headEnd/>
            <a:tailEnd/>
          </a:ln>
        </p:spPr>
        <p:txBody>
          <a:bodyPr wrap="none" anchor="ctr">
            <a:spAutoFit/>
          </a:bodyPr>
          <a:lstStyle/>
          <a:p>
            <a:pPr>
              <a:spcBef>
                <a:spcPct val="50000"/>
              </a:spcBef>
            </a:pPr>
            <a:r>
              <a:rPr lang="zh-CN" altLang="en-US" sz="2800" b="1" dirty="0"/>
              <a:t>一个例子：</a:t>
            </a:r>
          </a:p>
        </p:txBody>
      </p:sp>
      <p:grpSp>
        <p:nvGrpSpPr>
          <p:cNvPr id="2" name="Group 32"/>
          <p:cNvGrpSpPr>
            <a:grpSpLocks/>
          </p:cNvGrpSpPr>
          <p:nvPr/>
        </p:nvGrpSpPr>
        <p:grpSpPr bwMode="auto">
          <a:xfrm>
            <a:off x="5334000" y="1293813"/>
            <a:ext cx="4800600" cy="4421188"/>
            <a:chOff x="2400" y="815"/>
            <a:chExt cx="3024" cy="2785"/>
          </a:xfrm>
        </p:grpSpPr>
        <p:sp>
          <p:nvSpPr>
            <p:cNvPr id="81969" name="Line 26"/>
            <p:cNvSpPr>
              <a:spLocks noChangeShapeType="1"/>
            </p:cNvSpPr>
            <p:nvPr/>
          </p:nvSpPr>
          <p:spPr bwMode="auto">
            <a:xfrm>
              <a:off x="2400" y="1152"/>
              <a:ext cx="3024" cy="0"/>
            </a:xfrm>
            <a:prstGeom prst="line">
              <a:avLst/>
            </a:prstGeom>
            <a:noFill/>
            <a:ln w="19050">
              <a:solidFill>
                <a:schemeClr val="tx1"/>
              </a:solidFill>
              <a:round/>
              <a:headEnd/>
              <a:tailEnd/>
            </a:ln>
          </p:spPr>
          <p:txBody>
            <a:bodyPr wrap="none" anchor="ctr"/>
            <a:lstStyle/>
            <a:p>
              <a:endParaRPr lang="zh-CN" altLang="en-US" sz="2400" b="1"/>
            </a:p>
          </p:txBody>
        </p:sp>
        <p:sp>
          <p:nvSpPr>
            <p:cNvPr id="81970" name="Line 27"/>
            <p:cNvSpPr>
              <a:spLocks noChangeShapeType="1"/>
            </p:cNvSpPr>
            <p:nvPr/>
          </p:nvSpPr>
          <p:spPr bwMode="auto">
            <a:xfrm>
              <a:off x="3696" y="864"/>
              <a:ext cx="0" cy="2736"/>
            </a:xfrm>
            <a:prstGeom prst="line">
              <a:avLst/>
            </a:prstGeom>
            <a:noFill/>
            <a:ln w="19050">
              <a:solidFill>
                <a:schemeClr val="tx1"/>
              </a:solidFill>
              <a:round/>
              <a:headEnd/>
              <a:tailEnd/>
            </a:ln>
          </p:spPr>
          <p:txBody>
            <a:bodyPr wrap="none" anchor="ctr"/>
            <a:lstStyle/>
            <a:p>
              <a:endParaRPr lang="zh-CN" altLang="en-US" sz="2400" b="1"/>
            </a:p>
          </p:txBody>
        </p:sp>
        <p:sp>
          <p:nvSpPr>
            <p:cNvPr id="81971" name="Text Box 29"/>
            <p:cNvSpPr txBox="1">
              <a:spLocks noChangeArrowheads="1"/>
            </p:cNvSpPr>
            <p:nvPr/>
          </p:nvSpPr>
          <p:spPr bwMode="auto">
            <a:xfrm>
              <a:off x="2496" y="815"/>
              <a:ext cx="818" cy="291"/>
            </a:xfrm>
            <a:prstGeom prst="rect">
              <a:avLst/>
            </a:prstGeom>
            <a:noFill/>
            <a:ln w="9525">
              <a:noFill/>
              <a:miter lim="800000"/>
              <a:headEnd/>
              <a:tailEnd/>
            </a:ln>
          </p:spPr>
          <p:txBody>
            <a:bodyPr wrap="none" anchor="ctr">
              <a:spAutoFit/>
            </a:bodyPr>
            <a:lstStyle/>
            <a:p>
              <a:pPr>
                <a:spcBef>
                  <a:spcPct val="50000"/>
                </a:spcBef>
              </a:pPr>
              <a:r>
                <a:rPr lang="en-US" altLang="zh-CN" sz="2400" b="1" dirty="0"/>
                <a:t>OPEN</a:t>
              </a:r>
              <a:r>
                <a:rPr lang="zh-CN" altLang="en-US" sz="2400" b="1" dirty="0"/>
                <a:t>表</a:t>
              </a:r>
            </a:p>
          </p:txBody>
        </p:sp>
        <p:sp>
          <p:nvSpPr>
            <p:cNvPr id="81972" name="Text Box 30"/>
            <p:cNvSpPr txBox="1">
              <a:spLocks noChangeArrowheads="1"/>
            </p:cNvSpPr>
            <p:nvPr/>
          </p:nvSpPr>
          <p:spPr bwMode="auto">
            <a:xfrm>
              <a:off x="3936" y="815"/>
              <a:ext cx="1017" cy="291"/>
            </a:xfrm>
            <a:prstGeom prst="rect">
              <a:avLst/>
            </a:prstGeom>
            <a:noFill/>
            <a:ln w="9525">
              <a:noFill/>
              <a:miter lim="800000"/>
              <a:headEnd/>
              <a:tailEnd/>
            </a:ln>
          </p:spPr>
          <p:txBody>
            <a:bodyPr wrap="none" anchor="ctr">
              <a:spAutoFit/>
            </a:bodyPr>
            <a:lstStyle/>
            <a:p>
              <a:pPr>
                <a:spcBef>
                  <a:spcPct val="50000"/>
                </a:spcBef>
              </a:pPr>
              <a:r>
                <a:rPr lang="en-US" altLang="zh-CN" sz="2400" b="1" dirty="0"/>
                <a:t>CLOSED</a:t>
              </a:r>
              <a:r>
                <a:rPr lang="zh-CN" altLang="en-US" sz="2400" b="1" dirty="0"/>
                <a:t>表</a:t>
              </a:r>
            </a:p>
          </p:txBody>
        </p:sp>
      </p:grpSp>
      <p:sp>
        <p:nvSpPr>
          <p:cNvPr id="128033" name="Text Box 33"/>
          <p:cNvSpPr txBox="1">
            <a:spLocks noChangeArrowheads="1"/>
          </p:cNvSpPr>
          <p:nvPr/>
        </p:nvSpPr>
        <p:spPr bwMode="auto">
          <a:xfrm>
            <a:off x="5105401" y="1902769"/>
            <a:ext cx="865943" cy="461665"/>
          </a:xfrm>
          <a:prstGeom prst="rect">
            <a:avLst/>
          </a:prstGeom>
          <a:noFill/>
          <a:ln w="9525">
            <a:noFill/>
            <a:miter lim="800000"/>
            <a:headEnd/>
            <a:tailEnd/>
          </a:ln>
        </p:spPr>
        <p:txBody>
          <a:bodyPr wrap="none" anchor="ctr">
            <a:spAutoFit/>
          </a:bodyPr>
          <a:lstStyle/>
          <a:p>
            <a:pPr>
              <a:spcBef>
                <a:spcPct val="50000"/>
              </a:spcBef>
            </a:pPr>
            <a:r>
              <a:rPr lang="en-US" altLang="zh-CN" sz="2400" b="1"/>
              <a:t>s(10)</a:t>
            </a:r>
          </a:p>
        </p:txBody>
      </p:sp>
      <p:sp>
        <p:nvSpPr>
          <p:cNvPr id="128034" name="Text Box 34"/>
          <p:cNvSpPr txBox="1">
            <a:spLocks noChangeArrowheads="1"/>
          </p:cNvSpPr>
          <p:nvPr/>
        </p:nvSpPr>
        <p:spPr bwMode="auto">
          <a:xfrm>
            <a:off x="7543801" y="1902769"/>
            <a:ext cx="865943" cy="461665"/>
          </a:xfrm>
          <a:prstGeom prst="rect">
            <a:avLst/>
          </a:prstGeom>
          <a:noFill/>
          <a:ln w="9525">
            <a:noFill/>
            <a:miter lim="800000"/>
            <a:headEnd/>
            <a:tailEnd/>
          </a:ln>
        </p:spPr>
        <p:txBody>
          <a:bodyPr wrap="none" anchor="ctr">
            <a:spAutoFit/>
          </a:bodyPr>
          <a:lstStyle/>
          <a:p>
            <a:pPr>
              <a:spcBef>
                <a:spcPct val="50000"/>
              </a:spcBef>
            </a:pPr>
            <a:r>
              <a:rPr lang="en-US" altLang="zh-CN" sz="2400" b="1"/>
              <a:t>s(10)</a:t>
            </a:r>
          </a:p>
        </p:txBody>
      </p:sp>
      <p:sp>
        <p:nvSpPr>
          <p:cNvPr id="128035" name="Text Box 35"/>
          <p:cNvSpPr txBox="1">
            <a:spLocks noChangeArrowheads="1"/>
          </p:cNvSpPr>
          <p:nvPr/>
        </p:nvSpPr>
        <p:spPr bwMode="auto">
          <a:xfrm>
            <a:off x="5105401" y="2359969"/>
            <a:ext cx="2068195" cy="461665"/>
          </a:xfrm>
          <a:prstGeom prst="rect">
            <a:avLst/>
          </a:prstGeom>
          <a:noFill/>
          <a:ln w="9525">
            <a:noFill/>
            <a:miter lim="800000"/>
            <a:headEnd/>
            <a:tailEnd/>
          </a:ln>
        </p:spPr>
        <p:txBody>
          <a:bodyPr wrap="none" anchor="ctr">
            <a:spAutoFit/>
          </a:bodyPr>
          <a:lstStyle/>
          <a:p>
            <a:pPr>
              <a:spcBef>
                <a:spcPct val="50000"/>
              </a:spcBef>
            </a:pPr>
            <a:r>
              <a:rPr lang="en-US" altLang="zh-CN" sz="2400" b="1"/>
              <a:t>A(7) B(8) C(9)</a:t>
            </a:r>
          </a:p>
        </p:txBody>
      </p:sp>
      <p:sp>
        <p:nvSpPr>
          <p:cNvPr id="128036" name="Text Box 36"/>
          <p:cNvSpPr txBox="1">
            <a:spLocks noChangeArrowheads="1"/>
          </p:cNvSpPr>
          <p:nvPr/>
        </p:nvSpPr>
        <p:spPr bwMode="auto">
          <a:xfrm>
            <a:off x="7543800" y="2283769"/>
            <a:ext cx="1534394" cy="461665"/>
          </a:xfrm>
          <a:prstGeom prst="rect">
            <a:avLst/>
          </a:prstGeom>
          <a:noFill/>
          <a:ln w="9525">
            <a:noFill/>
            <a:miter lim="800000"/>
            <a:headEnd/>
            <a:tailEnd/>
          </a:ln>
        </p:spPr>
        <p:txBody>
          <a:bodyPr wrap="none" anchor="ctr">
            <a:spAutoFit/>
          </a:bodyPr>
          <a:lstStyle/>
          <a:p>
            <a:pPr>
              <a:spcBef>
                <a:spcPct val="50000"/>
              </a:spcBef>
            </a:pPr>
            <a:r>
              <a:rPr lang="en-US" altLang="zh-CN" sz="2400" b="1"/>
              <a:t>A(7) s(10)</a:t>
            </a:r>
          </a:p>
        </p:txBody>
      </p:sp>
      <p:sp>
        <p:nvSpPr>
          <p:cNvPr id="128037" name="Text Box 37"/>
          <p:cNvSpPr txBox="1">
            <a:spLocks noChangeArrowheads="1"/>
          </p:cNvSpPr>
          <p:nvPr/>
        </p:nvSpPr>
        <p:spPr bwMode="auto">
          <a:xfrm>
            <a:off x="5105401" y="2817169"/>
            <a:ext cx="2247731" cy="461665"/>
          </a:xfrm>
          <a:prstGeom prst="rect">
            <a:avLst/>
          </a:prstGeom>
          <a:noFill/>
          <a:ln w="9525">
            <a:noFill/>
            <a:miter lim="800000"/>
            <a:headEnd/>
            <a:tailEnd/>
          </a:ln>
        </p:spPr>
        <p:txBody>
          <a:bodyPr wrap="none" anchor="ctr">
            <a:spAutoFit/>
          </a:bodyPr>
          <a:lstStyle/>
          <a:p>
            <a:pPr>
              <a:spcBef>
                <a:spcPct val="50000"/>
              </a:spcBef>
            </a:pPr>
            <a:r>
              <a:rPr lang="en-US" altLang="zh-CN" sz="2400" b="1" dirty="0"/>
              <a:t>B(8) C(9) G(14)</a:t>
            </a:r>
          </a:p>
        </p:txBody>
      </p:sp>
      <p:sp>
        <p:nvSpPr>
          <p:cNvPr id="128038" name="Text Box 38"/>
          <p:cNvSpPr txBox="1">
            <a:spLocks noChangeArrowheads="1"/>
          </p:cNvSpPr>
          <p:nvPr/>
        </p:nvSpPr>
        <p:spPr bwMode="auto">
          <a:xfrm>
            <a:off x="5105400" y="3350569"/>
            <a:ext cx="2268570" cy="461665"/>
          </a:xfrm>
          <a:prstGeom prst="rect">
            <a:avLst/>
          </a:prstGeom>
          <a:noFill/>
          <a:ln w="9525">
            <a:noFill/>
            <a:miter lim="800000"/>
            <a:headEnd/>
            <a:tailEnd/>
          </a:ln>
        </p:spPr>
        <p:txBody>
          <a:bodyPr wrap="none" anchor="ctr">
            <a:spAutoFit/>
          </a:bodyPr>
          <a:lstStyle/>
          <a:p>
            <a:pPr>
              <a:spcBef>
                <a:spcPct val="50000"/>
              </a:spcBef>
            </a:pPr>
            <a:r>
              <a:rPr lang="en-US" altLang="zh-CN" sz="2400" b="1"/>
              <a:t>A(5) C(9) G(14)</a:t>
            </a:r>
          </a:p>
        </p:txBody>
      </p:sp>
      <p:sp>
        <p:nvSpPr>
          <p:cNvPr id="128039" name="Text Box 39"/>
          <p:cNvSpPr txBox="1">
            <a:spLocks noChangeArrowheads="1"/>
          </p:cNvSpPr>
          <p:nvPr/>
        </p:nvSpPr>
        <p:spPr bwMode="auto">
          <a:xfrm>
            <a:off x="5105400" y="3807769"/>
            <a:ext cx="1600118" cy="461665"/>
          </a:xfrm>
          <a:prstGeom prst="rect">
            <a:avLst/>
          </a:prstGeom>
          <a:noFill/>
          <a:ln w="9525">
            <a:noFill/>
            <a:miter lim="800000"/>
            <a:headEnd/>
            <a:tailEnd/>
          </a:ln>
        </p:spPr>
        <p:txBody>
          <a:bodyPr wrap="none" anchor="ctr">
            <a:spAutoFit/>
          </a:bodyPr>
          <a:lstStyle/>
          <a:p>
            <a:pPr>
              <a:spcBef>
                <a:spcPct val="50000"/>
              </a:spcBef>
            </a:pPr>
            <a:r>
              <a:rPr lang="en-US" altLang="zh-CN" sz="2400" b="1"/>
              <a:t>C(9) G(12)</a:t>
            </a:r>
          </a:p>
        </p:txBody>
      </p:sp>
      <p:sp>
        <p:nvSpPr>
          <p:cNvPr id="128040" name="Text Box 40"/>
          <p:cNvSpPr txBox="1">
            <a:spLocks noChangeArrowheads="1"/>
          </p:cNvSpPr>
          <p:nvPr/>
        </p:nvSpPr>
        <p:spPr bwMode="auto">
          <a:xfrm>
            <a:off x="5181601" y="4264969"/>
            <a:ext cx="1595309" cy="461665"/>
          </a:xfrm>
          <a:prstGeom prst="rect">
            <a:avLst/>
          </a:prstGeom>
          <a:noFill/>
          <a:ln w="9525">
            <a:noFill/>
            <a:miter lim="800000"/>
            <a:headEnd/>
            <a:tailEnd/>
          </a:ln>
        </p:spPr>
        <p:txBody>
          <a:bodyPr wrap="none" anchor="ctr">
            <a:spAutoFit/>
          </a:bodyPr>
          <a:lstStyle/>
          <a:p>
            <a:pPr>
              <a:spcBef>
                <a:spcPct val="50000"/>
              </a:spcBef>
            </a:pPr>
            <a:r>
              <a:rPr lang="en-US" altLang="zh-CN" sz="2400" b="1"/>
              <a:t>B(7) G(12)</a:t>
            </a:r>
          </a:p>
        </p:txBody>
      </p:sp>
      <p:sp>
        <p:nvSpPr>
          <p:cNvPr id="128041" name="Text Box 41"/>
          <p:cNvSpPr txBox="1">
            <a:spLocks noChangeArrowheads="1"/>
          </p:cNvSpPr>
          <p:nvPr/>
        </p:nvSpPr>
        <p:spPr bwMode="auto">
          <a:xfrm>
            <a:off x="5181600" y="4722169"/>
            <a:ext cx="1616148" cy="461665"/>
          </a:xfrm>
          <a:prstGeom prst="rect">
            <a:avLst/>
          </a:prstGeom>
          <a:noFill/>
          <a:ln w="9525">
            <a:noFill/>
            <a:miter lim="800000"/>
            <a:headEnd/>
            <a:tailEnd/>
          </a:ln>
        </p:spPr>
        <p:txBody>
          <a:bodyPr wrap="none" anchor="ctr">
            <a:spAutoFit/>
          </a:bodyPr>
          <a:lstStyle/>
          <a:p>
            <a:pPr>
              <a:spcBef>
                <a:spcPct val="50000"/>
              </a:spcBef>
            </a:pPr>
            <a:r>
              <a:rPr lang="en-US" altLang="zh-CN" sz="2400" b="1"/>
              <a:t>A(4) G(12)</a:t>
            </a:r>
          </a:p>
        </p:txBody>
      </p:sp>
      <p:sp>
        <p:nvSpPr>
          <p:cNvPr id="128042" name="Text Box 42"/>
          <p:cNvSpPr txBox="1">
            <a:spLocks noChangeArrowheads="1"/>
          </p:cNvSpPr>
          <p:nvPr/>
        </p:nvSpPr>
        <p:spPr bwMode="auto">
          <a:xfrm>
            <a:off x="5181601" y="5255569"/>
            <a:ext cx="947695" cy="461665"/>
          </a:xfrm>
          <a:prstGeom prst="rect">
            <a:avLst/>
          </a:prstGeom>
          <a:noFill/>
          <a:ln w="9525">
            <a:noFill/>
            <a:miter lim="800000"/>
            <a:headEnd/>
            <a:tailEnd/>
          </a:ln>
        </p:spPr>
        <p:txBody>
          <a:bodyPr wrap="none" anchor="ctr">
            <a:spAutoFit/>
          </a:bodyPr>
          <a:lstStyle/>
          <a:p>
            <a:pPr>
              <a:spcBef>
                <a:spcPct val="50000"/>
              </a:spcBef>
            </a:pPr>
            <a:r>
              <a:rPr lang="en-US" altLang="zh-CN" sz="2400" b="1"/>
              <a:t>G(11)</a:t>
            </a:r>
          </a:p>
        </p:txBody>
      </p:sp>
      <p:sp>
        <p:nvSpPr>
          <p:cNvPr id="128043" name="Text Box 43"/>
          <p:cNvSpPr txBox="1">
            <a:spLocks noChangeArrowheads="1"/>
          </p:cNvSpPr>
          <p:nvPr/>
        </p:nvSpPr>
        <p:spPr bwMode="auto">
          <a:xfrm>
            <a:off x="7620000" y="2817169"/>
            <a:ext cx="1513556" cy="461665"/>
          </a:xfrm>
          <a:prstGeom prst="rect">
            <a:avLst/>
          </a:prstGeom>
          <a:noFill/>
          <a:ln w="9525">
            <a:noFill/>
            <a:miter lim="800000"/>
            <a:headEnd/>
            <a:tailEnd/>
          </a:ln>
        </p:spPr>
        <p:txBody>
          <a:bodyPr wrap="none" anchor="ctr">
            <a:spAutoFit/>
          </a:bodyPr>
          <a:lstStyle/>
          <a:p>
            <a:pPr>
              <a:spcBef>
                <a:spcPct val="50000"/>
              </a:spcBef>
            </a:pPr>
            <a:r>
              <a:rPr lang="en-US" altLang="zh-CN" sz="2400" b="1"/>
              <a:t>B(8) s(10)</a:t>
            </a:r>
          </a:p>
        </p:txBody>
      </p:sp>
      <p:sp>
        <p:nvSpPr>
          <p:cNvPr id="128044" name="Text Box 44"/>
          <p:cNvSpPr txBox="1">
            <a:spLocks noChangeArrowheads="1"/>
          </p:cNvSpPr>
          <p:nvPr/>
        </p:nvSpPr>
        <p:spPr bwMode="auto">
          <a:xfrm>
            <a:off x="7620000" y="3274369"/>
            <a:ext cx="2182008" cy="461665"/>
          </a:xfrm>
          <a:prstGeom prst="rect">
            <a:avLst/>
          </a:prstGeom>
          <a:noFill/>
          <a:ln w="9525">
            <a:noFill/>
            <a:miter lim="800000"/>
            <a:headEnd/>
            <a:tailEnd/>
          </a:ln>
        </p:spPr>
        <p:txBody>
          <a:bodyPr wrap="none" anchor="ctr">
            <a:spAutoFit/>
          </a:bodyPr>
          <a:lstStyle/>
          <a:p>
            <a:pPr>
              <a:spcBef>
                <a:spcPct val="50000"/>
              </a:spcBef>
            </a:pPr>
            <a:r>
              <a:rPr lang="en-US" altLang="zh-CN" sz="2400" b="1"/>
              <a:t>A(5) B(8) s(10)</a:t>
            </a:r>
          </a:p>
        </p:txBody>
      </p:sp>
      <p:sp>
        <p:nvSpPr>
          <p:cNvPr id="128045" name="Text Box 45"/>
          <p:cNvSpPr txBox="1">
            <a:spLocks noChangeArrowheads="1"/>
          </p:cNvSpPr>
          <p:nvPr/>
        </p:nvSpPr>
        <p:spPr bwMode="auto">
          <a:xfrm>
            <a:off x="7620001" y="3731569"/>
            <a:ext cx="2186817" cy="461665"/>
          </a:xfrm>
          <a:prstGeom prst="rect">
            <a:avLst/>
          </a:prstGeom>
          <a:noFill/>
          <a:ln w="9525">
            <a:noFill/>
            <a:miter lim="800000"/>
            <a:headEnd/>
            <a:tailEnd/>
          </a:ln>
        </p:spPr>
        <p:txBody>
          <a:bodyPr wrap="none" anchor="ctr">
            <a:spAutoFit/>
          </a:bodyPr>
          <a:lstStyle/>
          <a:p>
            <a:pPr>
              <a:spcBef>
                <a:spcPct val="50000"/>
              </a:spcBef>
            </a:pPr>
            <a:r>
              <a:rPr lang="en-US" altLang="zh-CN" sz="2400" b="1"/>
              <a:t>C(9) A(5) s(10)</a:t>
            </a:r>
          </a:p>
        </p:txBody>
      </p:sp>
      <p:sp>
        <p:nvSpPr>
          <p:cNvPr id="128046" name="Text Box 46"/>
          <p:cNvSpPr txBox="1">
            <a:spLocks noChangeArrowheads="1"/>
          </p:cNvSpPr>
          <p:nvPr/>
        </p:nvSpPr>
        <p:spPr bwMode="auto">
          <a:xfrm>
            <a:off x="7620000" y="4188769"/>
            <a:ext cx="2165978" cy="461665"/>
          </a:xfrm>
          <a:prstGeom prst="rect">
            <a:avLst/>
          </a:prstGeom>
          <a:noFill/>
          <a:ln w="9525">
            <a:noFill/>
            <a:miter lim="800000"/>
            <a:headEnd/>
            <a:tailEnd/>
          </a:ln>
        </p:spPr>
        <p:txBody>
          <a:bodyPr wrap="none" anchor="ctr">
            <a:spAutoFit/>
          </a:bodyPr>
          <a:lstStyle/>
          <a:p>
            <a:pPr>
              <a:spcBef>
                <a:spcPct val="50000"/>
              </a:spcBef>
            </a:pPr>
            <a:r>
              <a:rPr lang="en-US" altLang="zh-CN" sz="2400" b="1"/>
              <a:t>B(7) C(9) s(10)</a:t>
            </a:r>
          </a:p>
        </p:txBody>
      </p:sp>
      <p:sp>
        <p:nvSpPr>
          <p:cNvPr id="128047" name="Text Box 47"/>
          <p:cNvSpPr txBox="1">
            <a:spLocks noChangeArrowheads="1"/>
          </p:cNvSpPr>
          <p:nvPr/>
        </p:nvSpPr>
        <p:spPr bwMode="auto">
          <a:xfrm>
            <a:off x="7620000" y="4645969"/>
            <a:ext cx="2834430" cy="461665"/>
          </a:xfrm>
          <a:prstGeom prst="rect">
            <a:avLst/>
          </a:prstGeom>
          <a:noFill/>
          <a:ln w="9525">
            <a:noFill/>
            <a:miter lim="800000"/>
            <a:headEnd/>
            <a:tailEnd/>
          </a:ln>
        </p:spPr>
        <p:txBody>
          <a:bodyPr wrap="none" anchor="ctr">
            <a:spAutoFit/>
          </a:bodyPr>
          <a:lstStyle/>
          <a:p>
            <a:pPr>
              <a:spcBef>
                <a:spcPct val="50000"/>
              </a:spcBef>
            </a:pPr>
            <a:r>
              <a:rPr lang="en-US" altLang="zh-CN" sz="2400" b="1"/>
              <a:t>A(4) B(7) C(9) s(10)</a:t>
            </a:r>
          </a:p>
        </p:txBody>
      </p:sp>
      <p:grpSp>
        <p:nvGrpSpPr>
          <p:cNvPr id="3" name="Group 51"/>
          <p:cNvGrpSpPr>
            <a:grpSpLocks/>
          </p:cNvGrpSpPr>
          <p:nvPr/>
        </p:nvGrpSpPr>
        <p:grpSpPr bwMode="auto">
          <a:xfrm>
            <a:off x="5181600" y="2819400"/>
            <a:ext cx="533400" cy="2286000"/>
            <a:chOff x="1872" y="1776"/>
            <a:chExt cx="336" cy="1440"/>
          </a:xfrm>
        </p:grpSpPr>
        <p:sp>
          <p:nvSpPr>
            <p:cNvPr id="81966" name="Line 48"/>
            <p:cNvSpPr>
              <a:spLocks noChangeShapeType="1"/>
            </p:cNvSpPr>
            <p:nvPr/>
          </p:nvSpPr>
          <p:spPr bwMode="auto">
            <a:xfrm>
              <a:off x="1872" y="1776"/>
              <a:ext cx="288" cy="0"/>
            </a:xfrm>
            <a:prstGeom prst="line">
              <a:avLst/>
            </a:prstGeom>
            <a:noFill/>
            <a:ln w="57150">
              <a:solidFill>
                <a:srgbClr val="FF0000"/>
              </a:solidFill>
              <a:round/>
              <a:headEnd/>
              <a:tailEnd/>
            </a:ln>
          </p:spPr>
          <p:txBody>
            <a:bodyPr wrap="none" anchor="ctr"/>
            <a:lstStyle/>
            <a:p>
              <a:endParaRPr lang="zh-CN" altLang="en-US" b="1"/>
            </a:p>
          </p:txBody>
        </p:sp>
        <p:sp>
          <p:nvSpPr>
            <p:cNvPr id="81967" name="Line 49"/>
            <p:cNvSpPr>
              <a:spLocks noChangeShapeType="1"/>
            </p:cNvSpPr>
            <p:nvPr/>
          </p:nvSpPr>
          <p:spPr bwMode="auto">
            <a:xfrm>
              <a:off x="1872" y="2352"/>
              <a:ext cx="288" cy="0"/>
            </a:xfrm>
            <a:prstGeom prst="line">
              <a:avLst/>
            </a:prstGeom>
            <a:noFill/>
            <a:ln w="57150">
              <a:solidFill>
                <a:srgbClr val="FF0000"/>
              </a:solidFill>
              <a:round/>
              <a:headEnd/>
              <a:tailEnd/>
            </a:ln>
          </p:spPr>
          <p:txBody>
            <a:bodyPr wrap="none" anchor="ctr"/>
            <a:lstStyle/>
            <a:p>
              <a:endParaRPr lang="zh-CN" altLang="en-US" b="1"/>
            </a:p>
          </p:txBody>
        </p:sp>
        <p:sp>
          <p:nvSpPr>
            <p:cNvPr id="81968" name="Line 50"/>
            <p:cNvSpPr>
              <a:spLocks noChangeShapeType="1"/>
            </p:cNvSpPr>
            <p:nvPr/>
          </p:nvSpPr>
          <p:spPr bwMode="auto">
            <a:xfrm>
              <a:off x="1920" y="3216"/>
              <a:ext cx="288" cy="0"/>
            </a:xfrm>
            <a:prstGeom prst="line">
              <a:avLst/>
            </a:prstGeom>
            <a:noFill/>
            <a:ln w="57150">
              <a:solidFill>
                <a:srgbClr val="FF0000"/>
              </a:solidFill>
              <a:round/>
              <a:headEnd/>
              <a:tailEnd/>
            </a:ln>
          </p:spPr>
          <p:txBody>
            <a:bodyPr wrap="none" anchor="ctr"/>
            <a:lstStyle/>
            <a:p>
              <a:endParaRPr lang="zh-CN" altLang="en-US" b="1"/>
            </a:p>
          </p:txBody>
        </p:sp>
      </p:grpSp>
      <p:grpSp>
        <p:nvGrpSpPr>
          <p:cNvPr id="4" name="Group 54"/>
          <p:cNvGrpSpPr>
            <a:grpSpLocks/>
          </p:cNvGrpSpPr>
          <p:nvPr/>
        </p:nvGrpSpPr>
        <p:grpSpPr bwMode="auto">
          <a:xfrm>
            <a:off x="5181600" y="3200400"/>
            <a:ext cx="533400" cy="1524000"/>
            <a:chOff x="1872" y="2016"/>
            <a:chExt cx="336" cy="960"/>
          </a:xfrm>
        </p:grpSpPr>
        <p:sp>
          <p:nvSpPr>
            <p:cNvPr id="81964" name="Line 52"/>
            <p:cNvSpPr>
              <a:spLocks noChangeShapeType="1"/>
            </p:cNvSpPr>
            <p:nvPr/>
          </p:nvSpPr>
          <p:spPr bwMode="auto">
            <a:xfrm>
              <a:off x="1872" y="2016"/>
              <a:ext cx="336" cy="0"/>
            </a:xfrm>
            <a:prstGeom prst="line">
              <a:avLst/>
            </a:prstGeom>
            <a:noFill/>
            <a:ln w="57150">
              <a:solidFill>
                <a:srgbClr val="FF0000"/>
              </a:solidFill>
              <a:round/>
              <a:headEnd/>
              <a:tailEnd/>
            </a:ln>
          </p:spPr>
          <p:txBody>
            <a:bodyPr wrap="none" anchor="ctr"/>
            <a:lstStyle/>
            <a:p>
              <a:endParaRPr lang="zh-CN" altLang="en-US" b="1"/>
            </a:p>
          </p:txBody>
        </p:sp>
        <p:sp>
          <p:nvSpPr>
            <p:cNvPr id="81965" name="Line 53"/>
            <p:cNvSpPr>
              <a:spLocks noChangeShapeType="1"/>
            </p:cNvSpPr>
            <p:nvPr/>
          </p:nvSpPr>
          <p:spPr bwMode="auto">
            <a:xfrm>
              <a:off x="1872" y="2976"/>
              <a:ext cx="336" cy="0"/>
            </a:xfrm>
            <a:prstGeom prst="line">
              <a:avLst/>
            </a:prstGeom>
            <a:noFill/>
            <a:ln w="57150">
              <a:solidFill>
                <a:srgbClr val="FF0000"/>
              </a:solidFill>
              <a:round/>
              <a:headEnd/>
              <a:tailEnd/>
            </a:ln>
          </p:spPr>
          <p:txBody>
            <a:bodyPr wrap="none" anchor="ctr"/>
            <a:lstStyle/>
            <a:p>
              <a:endParaRPr lang="zh-CN" altLang="en-US" b="1"/>
            </a:p>
          </p:txBody>
        </p:sp>
      </p:grpSp>
    </p:spTree>
    <p:extLst>
      <p:ext uri="{BB962C8B-B14F-4D97-AF65-F5344CB8AC3E}">
        <p14:creationId xmlns:p14="http://schemas.microsoft.com/office/powerpoint/2010/main" val="52371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80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80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80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8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8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280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280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280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280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280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280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2804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280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12804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12804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499"/>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33" grpId="0" autoUpdateAnimBg="0"/>
      <p:bldP spid="128034" grpId="0" autoUpdateAnimBg="0"/>
      <p:bldP spid="128035" grpId="0" autoUpdateAnimBg="0"/>
      <p:bldP spid="128036" grpId="0" autoUpdateAnimBg="0"/>
      <p:bldP spid="128037" grpId="0" autoUpdateAnimBg="0"/>
      <p:bldP spid="128038" grpId="0" autoUpdateAnimBg="0"/>
      <p:bldP spid="128039" grpId="0" autoUpdateAnimBg="0"/>
      <p:bldP spid="128040" grpId="0" autoUpdateAnimBg="0"/>
      <p:bldP spid="128041" grpId="0" autoUpdateAnimBg="0"/>
      <p:bldP spid="128042" grpId="0" autoUpdateAnimBg="0"/>
      <p:bldP spid="128043" grpId="0" autoUpdateAnimBg="0"/>
      <p:bldP spid="128044" grpId="0" autoUpdateAnimBg="0"/>
      <p:bldP spid="128045" grpId="0" autoUpdateAnimBg="0"/>
      <p:bldP spid="128046" grpId="0" autoUpdateAnimBg="0"/>
      <p:bldP spid="128047"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灯片编号占位符 5"/>
          <p:cNvSpPr>
            <a:spLocks noGrp="1"/>
          </p:cNvSpPr>
          <p:nvPr>
            <p:ph type="sldNum" sz="quarter" idx="12"/>
          </p:nvPr>
        </p:nvSpPr>
        <p:spPr>
          <a:noFill/>
        </p:spPr>
        <p:txBody>
          <a:bodyPr/>
          <a:lstStyle/>
          <a:p>
            <a:fld id="{509174B5-97BD-43ED-8AE5-EC6214D8D91F}" type="slidenum">
              <a:rPr lang="en-US" altLang="zh-CN" smtClean="0">
                <a:ea typeface="黑体" pitchFamily="49" charset="-122"/>
              </a:rPr>
              <a:pPr/>
              <a:t>98</a:t>
            </a:fld>
            <a:endParaRPr lang="en-US" altLang="zh-CN">
              <a:ea typeface="黑体" pitchFamily="49" charset="-122"/>
            </a:endParaRPr>
          </a:p>
        </p:txBody>
      </p:sp>
      <p:sp>
        <p:nvSpPr>
          <p:cNvPr id="129026" name="Rectangle 2"/>
          <p:cNvSpPr>
            <a:spLocks noGrp="1" noChangeArrowheads="1"/>
          </p:cNvSpPr>
          <p:nvPr>
            <p:ph type="title"/>
          </p:nvPr>
        </p:nvSpPr>
        <p:spPr/>
        <p:txBody>
          <a:bodyPr/>
          <a:lstStyle/>
          <a:p>
            <a:pPr eaLnBrk="1" hangingPunct="1">
              <a:defRPr/>
            </a:pPr>
            <a:r>
              <a:rPr lang="zh-CN" altLang="en-US"/>
              <a:t>出现多次扩展节点的原因</a:t>
            </a:r>
          </a:p>
        </p:txBody>
      </p:sp>
      <p:sp>
        <p:nvSpPr>
          <p:cNvPr id="82948" name="Rectangle 3"/>
          <p:cNvSpPr>
            <a:spLocks noGrp="1" noChangeArrowheads="1"/>
          </p:cNvSpPr>
          <p:nvPr>
            <p:ph type="body" idx="1"/>
          </p:nvPr>
        </p:nvSpPr>
        <p:spPr>
          <a:xfrm>
            <a:off x="2209800" y="1981200"/>
            <a:ext cx="4476750" cy="4114800"/>
          </a:xfrm>
        </p:spPr>
        <p:txBody>
          <a:bodyPr>
            <a:normAutofit/>
          </a:bodyPr>
          <a:lstStyle/>
          <a:p>
            <a:pPr eaLnBrk="1" hangingPunct="1"/>
            <a:r>
              <a:rPr lang="zh-CN" altLang="en-US" sz="3200" dirty="0"/>
              <a:t>在前面的扩展中，并没有找到从初始节点到当前节点的最短路径，如节点</a:t>
            </a:r>
            <a:r>
              <a:rPr lang="en-US" altLang="zh-CN" sz="3200" dirty="0"/>
              <a:t>A</a:t>
            </a:r>
            <a:r>
              <a:rPr lang="zh-CN" altLang="en-US" sz="3200" dirty="0"/>
              <a:t>。</a:t>
            </a:r>
          </a:p>
          <a:p>
            <a:pPr eaLnBrk="1" hangingPunct="1"/>
            <a:endParaRPr lang="zh-CN" altLang="en-US" sz="3200" dirty="0"/>
          </a:p>
          <a:p>
            <a:pPr eaLnBrk="1" hangingPunct="1"/>
            <a:r>
              <a:rPr lang="zh-CN" altLang="en-US" sz="3200" dirty="0"/>
              <a:t>问题的突破口？</a:t>
            </a:r>
          </a:p>
        </p:txBody>
      </p:sp>
      <p:sp>
        <p:nvSpPr>
          <p:cNvPr id="82949" name="Oval 5"/>
          <p:cNvSpPr>
            <a:spLocks noChangeArrowheads="1"/>
          </p:cNvSpPr>
          <p:nvPr/>
        </p:nvSpPr>
        <p:spPr bwMode="auto">
          <a:xfrm flipH="1">
            <a:off x="8420100" y="2403475"/>
            <a:ext cx="152400" cy="152400"/>
          </a:xfrm>
          <a:prstGeom prst="ellipse">
            <a:avLst/>
          </a:prstGeom>
          <a:solidFill>
            <a:srgbClr val="FFFFFF"/>
          </a:solidFill>
          <a:ln w="57150">
            <a:solidFill>
              <a:schemeClr val="tx1"/>
            </a:solidFill>
            <a:round/>
            <a:headEnd/>
            <a:tailEnd/>
          </a:ln>
        </p:spPr>
        <p:txBody>
          <a:bodyPr wrap="none" anchor="ctr"/>
          <a:lstStyle/>
          <a:p>
            <a:endParaRPr lang="zh-CN" altLang="en-US"/>
          </a:p>
        </p:txBody>
      </p:sp>
      <p:sp>
        <p:nvSpPr>
          <p:cNvPr id="82950" name="Oval 6"/>
          <p:cNvSpPr>
            <a:spLocks noChangeArrowheads="1"/>
          </p:cNvSpPr>
          <p:nvPr/>
        </p:nvSpPr>
        <p:spPr bwMode="auto">
          <a:xfrm flipH="1">
            <a:off x="7658100" y="3241675"/>
            <a:ext cx="152400" cy="152400"/>
          </a:xfrm>
          <a:prstGeom prst="ellipse">
            <a:avLst/>
          </a:prstGeom>
          <a:solidFill>
            <a:srgbClr val="FFFFFF"/>
          </a:solidFill>
          <a:ln w="57150">
            <a:solidFill>
              <a:schemeClr val="tx1"/>
            </a:solidFill>
            <a:round/>
            <a:headEnd/>
            <a:tailEnd/>
          </a:ln>
        </p:spPr>
        <p:txBody>
          <a:bodyPr wrap="none" anchor="ctr"/>
          <a:lstStyle/>
          <a:p>
            <a:endParaRPr lang="zh-CN" altLang="en-US"/>
          </a:p>
        </p:txBody>
      </p:sp>
      <p:sp>
        <p:nvSpPr>
          <p:cNvPr id="82951" name="Oval 7"/>
          <p:cNvSpPr>
            <a:spLocks noChangeArrowheads="1"/>
          </p:cNvSpPr>
          <p:nvPr/>
        </p:nvSpPr>
        <p:spPr bwMode="auto">
          <a:xfrm flipH="1">
            <a:off x="8343900" y="3698875"/>
            <a:ext cx="152400" cy="152400"/>
          </a:xfrm>
          <a:prstGeom prst="ellipse">
            <a:avLst/>
          </a:prstGeom>
          <a:solidFill>
            <a:srgbClr val="FFFFFF"/>
          </a:solidFill>
          <a:ln w="57150">
            <a:solidFill>
              <a:schemeClr val="tx1"/>
            </a:solidFill>
            <a:round/>
            <a:headEnd/>
            <a:tailEnd/>
          </a:ln>
        </p:spPr>
        <p:txBody>
          <a:bodyPr wrap="none" anchor="ctr"/>
          <a:lstStyle/>
          <a:p>
            <a:endParaRPr lang="zh-CN" altLang="en-US"/>
          </a:p>
        </p:txBody>
      </p:sp>
      <p:sp>
        <p:nvSpPr>
          <p:cNvPr id="82952" name="Oval 8"/>
          <p:cNvSpPr>
            <a:spLocks noChangeArrowheads="1"/>
          </p:cNvSpPr>
          <p:nvPr/>
        </p:nvSpPr>
        <p:spPr bwMode="auto">
          <a:xfrm flipH="1">
            <a:off x="9105900" y="4079875"/>
            <a:ext cx="152400" cy="152400"/>
          </a:xfrm>
          <a:prstGeom prst="ellipse">
            <a:avLst/>
          </a:prstGeom>
          <a:solidFill>
            <a:srgbClr val="FFFFFF"/>
          </a:solidFill>
          <a:ln w="57150">
            <a:solidFill>
              <a:schemeClr val="tx1"/>
            </a:solidFill>
            <a:round/>
            <a:headEnd/>
            <a:tailEnd/>
          </a:ln>
        </p:spPr>
        <p:txBody>
          <a:bodyPr wrap="none" anchor="ctr"/>
          <a:lstStyle/>
          <a:p>
            <a:endParaRPr lang="zh-CN" altLang="en-US"/>
          </a:p>
        </p:txBody>
      </p:sp>
      <p:sp>
        <p:nvSpPr>
          <p:cNvPr id="82953" name="Oval 9"/>
          <p:cNvSpPr>
            <a:spLocks noChangeArrowheads="1"/>
          </p:cNvSpPr>
          <p:nvPr/>
        </p:nvSpPr>
        <p:spPr bwMode="auto">
          <a:xfrm flipH="1">
            <a:off x="8039100" y="5222875"/>
            <a:ext cx="152400" cy="152400"/>
          </a:xfrm>
          <a:prstGeom prst="ellipse">
            <a:avLst/>
          </a:prstGeom>
          <a:solidFill>
            <a:srgbClr val="FFFFFF"/>
          </a:solidFill>
          <a:ln w="57150">
            <a:solidFill>
              <a:schemeClr val="tx1"/>
            </a:solidFill>
            <a:round/>
            <a:headEnd/>
            <a:tailEnd/>
          </a:ln>
        </p:spPr>
        <p:txBody>
          <a:bodyPr wrap="none" anchor="ctr"/>
          <a:lstStyle/>
          <a:p>
            <a:endParaRPr lang="zh-CN" altLang="en-US"/>
          </a:p>
        </p:txBody>
      </p:sp>
      <p:sp>
        <p:nvSpPr>
          <p:cNvPr id="82954" name="Line 10"/>
          <p:cNvSpPr>
            <a:spLocks noChangeShapeType="1"/>
          </p:cNvSpPr>
          <p:nvPr/>
        </p:nvSpPr>
        <p:spPr bwMode="auto">
          <a:xfrm flipH="1">
            <a:off x="7810500" y="2555875"/>
            <a:ext cx="609600" cy="6858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82955" name="Line 11"/>
          <p:cNvSpPr>
            <a:spLocks noChangeShapeType="1"/>
          </p:cNvSpPr>
          <p:nvPr/>
        </p:nvSpPr>
        <p:spPr bwMode="auto">
          <a:xfrm flipH="1">
            <a:off x="8420100" y="2632075"/>
            <a:ext cx="76200" cy="10668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82956" name="Line 12"/>
          <p:cNvSpPr>
            <a:spLocks noChangeShapeType="1"/>
          </p:cNvSpPr>
          <p:nvPr/>
        </p:nvSpPr>
        <p:spPr bwMode="auto">
          <a:xfrm>
            <a:off x="8572500" y="2555875"/>
            <a:ext cx="609600" cy="15240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82957" name="Line 13"/>
          <p:cNvSpPr>
            <a:spLocks noChangeShapeType="1"/>
          </p:cNvSpPr>
          <p:nvPr/>
        </p:nvSpPr>
        <p:spPr bwMode="auto">
          <a:xfrm flipH="1">
            <a:off x="8115300" y="4232275"/>
            <a:ext cx="990600" cy="9906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82958" name="Line 14"/>
          <p:cNvSpPr>
            <a:spLocks noChangeShapeType="1"/>
          </p:cNvSpPr>
          <p:nvPr/>
        </p:nvSpPr>
        <p:spPr bwMode="auto">
          <a:xfrm>
            <a:off x="7810500" y="3394075"/>
            <a:ext cx="533400" cy="3810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82959" name="Line 15"/>
          <p:cNvSpPr>
            <a:spLocks noChangeShapeType="1"/>
          </p:cNvSpPr>
          <p:nvPr/>
        </p:nvSpPr>
        <p:spPr bwMode="auto">
          <a:xfrm>
            <a:off x="8496300" y="3851275"/>
            <a:ext cx="609600" cy="304800"/>
          </a:xfrm>
          <a:prstGeom prst="line">
            <a:avLst/>
          </a:prstGeom>
          <a:noFill/>
          <a:ln w="57150">
            <a:solidFill>
              <a:schemeClr val="tx1"/>
            </a:solidFill>
            <a:round/>
            <a:headEnd/>
            <a:tailEnd type="triangle" w="med" len="med"/>
          </a:ln>
        </p:spPr>
        <p:txBody>
          <a:bodyPr wrap="none" anchor="ctr"/>
          <a:lstStyle/>
          <a:p>
            <a:endParaRPr lang="zh-CN" altLang="en-US"/>
          </a:p>
        </p:txBody>
      </p:sp>
      <p:sp>
        <p:nvSpPr>
          <p:cNvPr id="82960" name="Text Box 16"/>
          <p:cNvSpPr txBox="1">
            <a:spLocks noChangeArrowheads="1"/>
          </p:cNvSpPr>
          <p:nvPr/>
        </p:nvSpPr>
        <p:spPr bwMode="auto">
          <a:xfrm>
            <a:off x="8491956" y="2142481"/>
            <a:ext cx="865943" cy="461665"/>
          </a:xfrm>
          <a:prstGeom prst="rect">
            <a:avLst/>
          </a:prstGeom>
          <a:noFill/>
          <a:ln w="9525">
            <a:noFill/>
            <a:miter lim="800000"/>
            <a:headEnd/>
            <a:tailEnd/>
          </a:ln>
        </p:spPr>
        <p:txBody>
          <a:bodyPr wrap="none" anchor="ctr">
            <a:spAutoFit/>
          </a:bodyPr>
          <a:lstStyle/>
          <a:p>
            <a:pPr algn="ctr">
              <a:spcBef>
                <a:spcPct val="50000"/>
              </a:spcBef>
            </a:pPr>
            <a:r>
              <a:rPr lang="en-US" altLang="zh-CN" sz="2400" b="1"/>
              <a:t>s(10)</a:t>
            </a:r>
          </a:p>
        </p:txBody>
      </p:sp>
      <p:sp>
        <p:nvSpPr>
          <p:cNvPr id="82961" name="Text Box 17"/>
          <p:cNvSpPr txBox="1">
            <a:spLocks noChangeArrowheads="1"/>
          </p:cNvSpPr>
          <p:nvPr/>
        </p:nvSpPr>
        <p:spPr bwMode="auto">
          <a:xfrm>
            <a:off x="9157106" y="3971281"/>
            <a:ext cx="768159" cy="461665"/>
          </a:xfrm>
          <a:prstGeom prst="rect">
            <a:avLst/>
          </a:prstGeom>
          <a:noFill/>
          <a:ln w="9525">
            <a:noFill/>
            <a:miter lim="800000"/>
            <a:headEnd/>
            <a:tailEnd/>
          </a:ln>
        </p:spPr>
        <p:txBody>
          <a:bodyPr wrap="none" anchor="ctr">
            <a:spAutoFit/>
          </a:bodyPr>
          <a:lstStyle/>
          <a:p>
            <a:pPr algn="ctr">
              <a:spcBef>
                <a:spcPct val="50000"/>
              </a:spcBef>
            </a:pPr>
            <a:r>
              <a:rPr lang="en-US" altLang="zh-CN" sz="2400" b="1" dirty="0"/>
              <a:t>A(1)</a:t>
            </a:r>
          </a:p>
        </p:txBody>
      </p:sp>
      <p:sp>
        <p:nvSpPr>
          <p:cNvPr id="82962" name="Text Box 18"/>
          <p:cNvSpPr txBox="1">
            <a:spLocks noChangeArrowheads="1"/>
          </p:cNvSpPr>
          <p:nvPr/>
        </p:nvSpPr>
        <p:spPr bwMode="auto">
          <a:xfrm>
            <a:off x="8026597" y="3830302"/>
            <a:ext cx="747320" cy="461665"/>
          </a:xfrm>
          <a:prstGeom prst="rect">
            <a:avLst/>
          </a:prstGeom>
          <a:noFill/>
          <a:ln w="9525">
            <a:noFill/>
            <a:miter lim="800000"/>
            <a:headEnd/>
            <a:tailEnd/>
          </a:ln>
        </p:spPr>
        <p:txBody>
          <a:bodyPr wrap="none" anchor="ctr">
            <a:spAutoFit/>
          </a:bodyPr>
          <a:lstStyle/>
          <a:p>
            <a:pPr algn="ctr">
              <a:spcBef>
                <a:spcPct val="50000"/>
              </a:spcBef>
            </a:pPr>
            <a:r>
              <a:rPr lang="en-US" altLang="zh-CN" sz="2400" b="1" dirty="0"/>
              <a:t>B(5)</a:t>
            </a:r>
          </a:p>
        </p:txBody>
      </p:sp>
      <p:sp>
        <p:nvSpPr>
          <p:cNvPr id="82963" name="Text Box 19"/>
          <p:cNvSpPr txBox="1">
            <a:spLocks noChangeArrowheads="1"/>
          </p:cNvSpPr>
          <p:nvPr/>
        </p:nvSpPr>
        <p:spPr bwMode="auto">
          <a:xfrm>
            <a:off x="7149481" y="2828281"/>
            <a:ext cx="752129" cy="461665"/>
          </a:xfrm>
          <a:prstGeom prst="rect">
            <a:avLst/>
          </a:prstGeom>
          <a:noFill/>
          <a:ln w="9525">
            <a:noFill/>
            <a:miter lim="800000"/>
            <a:headEnd/>
            <a:tailEnd/>
          </a:ln>
        </p:spPr>
        <p:txBody>
          <a:bodyPr wrap="none" anchor="ctr">
            <a:spAutoFit/>
          </a:bodyPr>
          <a:lstStyle/>
          <a:p>
            <a:pPr algn="ctr">
              <a:spcBef>
                <a:spcPct val="50000"/>
              </a:spcBef>
            </a:pPr>
            <a:r>
              <a:rPr lang="en-US" altLang="zh-CN" sz="2400" b="1" dirty="0"/>
              <a:t>C(8)</a:t>
            </a:r>
          </a:p>
        </p:txBody>
      </p:sp>
      <p:sp>
        <p:nvSpPr>
          <p:cNvPr id="82964" name="Text Box 20"/>
          <p:cNvSpPr txBox="1">
            <a:spLocks noChangeArrowheads="1"/>
          </p:cNvSpPr>
          <p:nvPr/>
        </p:nvSpPr>
        <p:spPr bwMode="auto">
          <a:xfrm>
            <a:off x="7590711" y="5571481"/>
            <a:ext cx="1099981" cy="461665"/>
          </a:xfrm>
          <a:prstGeom prst="rect">
            <a:avLst/>
          </a:prstGeom>
          <a:noFill/>
          <a:ln w="9525">
            <a:noFill/>
            <a:miter lim="800000"/>
            <a:headEnd/>
            <a:tailEnd/>
          </a:ln>
        </p:spPr>
        <p:txBody>
          <a:bodyPr wrap="none" anchor="ctr">
            <a:spAutoFit/>
          </a:bodyPr>
          <a:lstStyle/>
          <a:p>
            <a:pPr algn="ctr">
              <a:spcBef>
                <a:spcPct val="50000"/>
              </a:spcBef>
            </a:pPr>
            <a:r>
              <a:rPr lang="en-US" altLang="zh-CN" sz="2400" b="1"/>
              <a:t>G </a:t>
            </a:r>
            <a:r>
              <a:rPr lang="zh-CN" altLang="en-US" sz="2400" b="1"/>
              <a:t>目标</a:t>
            </a:r>
          </a:p>
        </p:txBody>
      </p:sp>
      <p:sp>
        <p:nvSpPr>
          <p:cNvPr id="82965" name="Text Box 21"/>
          <p:cNvSpPr txBox="1">
            <a:spLocks noChangeArrowheads="1"/>
          </p:cNvSpPr>
          <p:nvPr/>
        </p:nvSpPr>
        <p:spPr bwMode="auto">
          <a:xfrm>
            <a:off x="8953500" y="3056881"/>
            <a:ext cx="356188" cy="461665"/>
          </a:xfrm>
          <a:prstGeom prst="rect">
            <a:avLst/>
          </a:prstGeom>
          <a:noFill/>
          <a:ln w="9525">
            <a:noFill/>
            <a:miter lim="800000"/>
            <a:headEnd/>
            <a:tailEnd/>
          </a:ln>
        </p:spPr>
        <p:txBody>
          <a:bodyPr wrap="none" anchor="ctr">
            <a:spAutoFit/>
          </a:bodyPr>
          <a:lstStyle/>
          <a:p>
            <a:pPr>
              <a:spcBef>
                <a:spcPct val="50000"/>
              </a:spcBef>
            </a:pPr>
            <a:r>
              <a:rPr lang="en-US" altLang="en-US" sz="2400" b="1"/>
              <a:t>6</a:t>
            </a:r>
            <a:endParaRPr lang="en-US" altLang="zh-CN" sz="2400" b="1"/>
          </a:p>
        </p:txBody>
      </p:sp>
      <p:sp>
        <p:nvSpPr>
          <p:cNvPr id="82966" name="Text Box 22"/>
          <p:cNvSpPr txBox="1">
            <a:spLocks noChangeArrowheads="1"/>
          </p:cNvSpPr>
          <p:nvPr/>
        </p:nvSpPr>
        <p:spPr bwMode="auto">
          <a:xfrm>
            <a:off x="8191500" y="2904481"/>
            <a:ext cx="356188" cy="461665"/>
          </a:xfrm>
          <a:prstGeom prst="rect">
            <a:avLst/>
          </a:prstGeom>
          <a:noFill/>
          <a:ln w="9525">
            <a:noFill/>
            <a:miter lim="800000"/>
            <a:headEnd/>
            <a:tailEnd/>
          </a:ln>
        </p:spPr>
        <p:txBody>
          <a:bodyPr wrap="none" anchor="ctr">
            <a:spAutoFit/>
          </a:bodyPr>
          <a:lstStyle/>
          <a:p>
            <a:pPr>
              <a:spcBef>
                <a:spcPct val="50000"/>
              </a:spcBef>
            </a:pPr>
            <a:r>
              <a:rPr lang="en-US" altLang="en-US" sz="2400" b="1"/>
              <a:t>3</a:t>
            </a:r>
            <a:endParaRPr lang="en-US" altLang="zh-CN" sz="2400" b="1"/>
          </a:p>
        </p:txBody>
      </p:sp>
      <p:sp>
        <p:nvSpPr>
          <p:cNvPr id="82967" name="Text Box 23"/>
          <p:cNvSpPr txBox="1">
            <a:spLocks noChangeArrowheads="1"/>
          </p:cNvSpPr>
          <p:nvPr/>
        </p:nvSpPr>
        <p:spPr bwMode="auto">
          <a:xfrm>
            <a:off x="7962900" y="2447281"/>
            <a:ext cx="356188" cy="461665"/>
          </a:xfrm>
          <a:prstGeom prst="rect">
            <a:avLst/>
          </a:prstGeom>
          <a:noFill/>
          <a:ln w="9525">
            <a:noFill/>
            <a:miter lim="800000"/>
            <a:headEnd/>
            <a:tailEnd/>
          </a:ln>
        </p:spPr>
        <p:txBody>
          <a:bodyPr wrap="none" anchor="ctr">
            <a:spAutoFit/>
          </a:bodyPr>
          <a:lstStyle/>
          <a:p>
            <a:pPr>
              <a:spcBef>
                <a:spcPct val="50000"/>
              </a:spcBef>
            </a:pPr>
            <a:r>
              <a:rPr lang="en-US" altLang="en-US" sz="2400" b="1" dirty="0"/>
              <a:t>1</a:t>
            </a:r>
            <a:endParaRPr lang="en-US" altLang="zh-CN" sz="2400" b="1" dirty="0"/>
          </a:p>
        </p:txBody>
      </p:sp>
      <p:sp>
        <p:nvSpPr>
          <p:cNvPr id="82968" name="Text Box 24"/>
          <p:cNvSpPr txBox="1">
            <a:spLocks noChangeArrowheads="1"/>
          </p:cNvSpPr>
          <p:nvPr/>
        </p:nvSpPr>
        <p:spPr bwMode="auto">
          <a:xfrm>
            <a:off x="7796852" y="3465177"/>
            <a:ext cx="356188" cy="461665"/>
          </a:xfrm>
          <a:prstGeom prst="rect">
            <a:avLst/>
          </a:prstGeom>
          <a:noFill/>
          <a:ln w="9525">
            <a:noFill/>
            <a:miter lim="800000"/>
            <a:headEnd/>
            <a:tailEnd/>
          </a:ln>
        </p:spPr>
        <p:txBody>
          <a:bodyPr wrap="none" anchor="ctr">
            <a:spAutoFit/>
          </a:bodyPr>
          <a:lstStyle/>
          <a:p>
            <a:pPr>
              <a:spcBef>
                <a:spcPct val="50000"/>
              </a:spcBef>
            </a:pPr>
            <a:r>
              <a:rPr lang="en-US" altLang="en-US" sz="2400" b="1" dirty="0"/>
              <a:t>1</a:t>
            </a:r>
            <a:endParaRPr lang="en-US" altLang="zh-CN" sz="2400" b="1" dirty="0"/>
          </a:p>
        </p:txBody>
      </p:sp>
      <p:sp>
        <p:nvSpPr>
          <p:cNvPr id="82969" name="Text Box 25"/>
          <p:cNvSpPr txBox="1">
            <a:spLocks noChangeArrowheads="1"/>
          </p:cNvSpPr>
          <p:nvPr/>
        </p:nvSpPr>
        <p:spPr bwMode="auto">
          <a:xfrm>
            <a:off x="8648700" y="3590281"/>
            <a:ext cx="356188" cy="461665"/>
          </a:xfrm>
          <a:prstGeom prst="rect">
            <a:avLst/>
          </a:prstGeom>
          <a:noFill/>
          <a:ln w="9525">
            <a:noFill/>
            <a:miter lim="800000"/>
            <a:headEnd/>
            <a:tailEnd/>
          </a:ln>
        </p:spPr>
        <p:txBody>
          <a:bodyPr wrap="none" anchor="ctr">
            <a:spAutoFit/>
          </a:bodyPr>
          <a:lstStyle/>
          <a:p>
            <a:pPr>
              <a:spcBef>
                <a:spcPct val="50000"/>
              </a:spcBef>
            </a:pPr>
            <a:r>
              <a:rPr lang="en-US" altLang="en-US" sz="2400" b="1"/>
              <a:t>1</a:t>
            </a:r>
            <a:endParaRPr lang="en-US" altLang="zh-CN" sz="2400" b="1"/>
          </a:p>
        </p:txBody>
      </p:sp>
      <p:sp>
        <p:nvSpPr>
          <p:cNvPr id="82970" name="Text Box 26"/>
          <p:cNvSpPr txBox="1">
            <a:spLocks noChangeArrowheads="1"/>
          </p:cNvSpPr>
          <p:nvPr/>
        </p:nvSpPr>
        <p:spPr bwMode="auto">
          <a:xfrm>
            <a:off x="8343900" y="4428481"/>
            <a:ext cx="356188" cy="461665"/>
          </a:xfrm>
          <a:prstGeom prst="rect">
            <a:avLst/>
          </a:prstGeom>
          <a:noFill/>
          <a:ln w="9525">
            <a:noFill/>
            <a:miter lim="800000"/>
            <a:headEnd/>
            <a:tailEnd/>
          </a:ln>
        </p:spPr>
        <p:txBody>
          <a:bodyPr wrap="none" anchor="ctr">
            <a:spAutoFit/>
          </a:bodyPr>
          <a:lstStyle/>
          <a:p>
            <a:pPr>
              <a:spcBef>
                <a:spcPct val="50000"/>
              </a:spcBef>
            </a:pPr>
            <a:r>
              <a:rPr lang="en-US" altLang="en-US" sz="2400" b="1"/>
              <a:t>8</a:t>
            </a:r>
            <a:endParaRPr lang="en-US" altLang="zh-CN" sz="2400" b="1"/>
          </a:p>
        </p:txBody>
      </p:sp>
    </p:spTree>
    <p:extLst>
      <p:ext uri="{BB962C8B-B14F-4D97-AF65-F5344CB8AC3E}">
        <p14:creationId xmlns:p14="http://schemas.microsoft.com/office/powerpoint/2010/main" val="41238847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5"/>
          <p:cNvSpPr>
            <a:spLocks noGrp="1"/>
          </p:cNvSpPr>
          <p:nvPr>
            <p:ph type="sldNum" sz="quarter" idx="12"/>
          </p:nvPr>
        </p:nvSpPr>
        <p:spPr>
          <a:noFill/>
        </p:spPr>
        <p:txBody>
          <a:bodyPr/>
          <a:lstStyle/>
          <a:p>
            <a:fld id="{62F3694B-1DE9-4B35-BDA2-1EAFD50D190C}" type="slidenum">
              <a:rPr lang="en-US" altLang="zh-CN" smtClean="0">
                <a:ea typeface="黑体" pitchFamily="49" charset="-122"/>
              </a:rPr>
              <a:pPr/>
              <a:t>99</a:t>
            </a:fld>
            <a:endParaRPr lang="en-US" altLang="zh-CN">
              <a:ea typeface="黑体" pitchFamily="49" charset="-122"/>
            </a:endParaRPr>
          </a:p>
        </p:txBody>
      </p:sp>
      <p:sp>
        <p:nvSpPr>
          <p:cNvPr id="130050" name="Rectangle 2"/>
          <p:cNvSpPr>
            <a:spLocks noGrp="1" noChangeArrowheads="1"/>
          </p:cNvSpPr>
          <p:nvPr>
            <p:ph type="title"/>
          </p:nvPr>
        </p:nvSpPr>
        <p:spPr/>
        <p:txBody>
          <a:bodyPr/>
          <a:lstStyle/>
          <a:p>
            <a:pPr eaLnBrk="1" hangingPunct="1">
              <a:defRPr/>
            </a:pPr>
            <a:r>
              <a:rPr lang="zh-CN" altLang="en-US"/>
              <a:t>解决的途径</a:t>
            </a:r>
          </a:p>
        </p:txBody>
      </p:sp>
      <p:sp>
        <p:nvSpPr>
          <p:cNvPr id="83972" name="Rectangle 3"/>
          <p:cNvSpPr>
            <a:spLocks noGrp="1" noChangeArrowheads="1"/>
          </p:cNvSpPr>
          <p:nvPr>
            <p:ph type="body" idx="1"/>
          </p:nvPr>
        </p:nvSpPr>
        <p:spPr>
          <a:xfrm>
            <a:off x="2438400" y="1746913"/>
            <a:ext cx="7772400" cy="4272887"/>
          </a:xfrm>
        </p:spPr>
        <p:txBody>
          <a:bodyPr>
            <a:normAutofit/>
          </a:bodyPr>
          <a:lstStyle/>
          <a:p>
            <a:pPr eaLnBrk="1" hangingPunct="1"/>
            <a:r>
              <a:rPr lang="zh-CN" altLang="en-US" sz="3200" dirty="0"/>
              <a:t>对</a:t>
            </a:r>
            <a:r>
              <a:rPr lang="en-US" altLang="zh-CN" sz="3200" dirty="0"/>
              <a:t>h</a:t>
            </a:r>
            <a:r>
              <a:rPr lang="zh-CN" altLang="en-US" sz="3200" dirty="0"/>
              <a:t>加以限制</a:t>
            </a:r>
          </a:p>
          <a:p>
            <a:pPr lvl="1" eaLnBrk="1" hangingPunct="1"/>
            <a:r>
              <a:rPr lang="zh-CN" altLang="en-US" sz="2800" dirty="0"/>
              <a:t>能否对</a:t>
            </a:r>
            <a:r>
              <a:rPr lang="en-US" altLang="zh-CN" sz="2800" dirty="0"/>
              <a:t>h</a:t>
            </a:r>
            <a:r>
              <a:rPr lang="zh-CN" altLang="en-US" sz="2800" dirty="0"/>
              <a:t>增加适当的限制，使得第一次扩展一个节点时，就找到了从</a:t>
            </a:r>
            <a:r>
              <a:rPr lang="en-US" altLang="zh-CN" sz="2800" dirty="0"/>
              <a:t>s</a:t>
            </a:r>
            <a:r>
              <a:rPr lang="zh-CN" altLang="en-US" sz="2800" dirty="0"/>
              <a:t>到该节点的最短路径。</a:t>
            </a:r>
          </a:p>
          <a:p>
            <a:pPr eaLnBrk="1" hangingPunct="1"/>
            <a:r>
              <a:rPr lang="zh-CN" altLang="en-US" sz="3200" dirty="0"/>
              <a:t>对算法加以改进</a:t>
            </a:r>
          </a:p>
          <a:p>
            <a:pPr lvl="1" eaLnBrk="1" hangingPunct="1"/>
            <a:r>
              <a:rPr lang="zh-CN" altLang="en-US" sz="2800" dirty="0"/>
              <a:t>能否对算法加以改进，避免或减少节点的多次扩展。</a:t>
            </a:r>
          </a:p>
        </p:txBody>
      </p:sp>
    </p:spTree>
    <p:extLst>
      <p:ext uri="{BB962C8B-B14F-4D97-AF65-F5344CB8AC3E}">
        <p14:creationId xmlns:p14="http://schemas.microsoft.com/office/powerpoint/2010/main" val="30626834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8|2.6|2.8"/>
</p:tagLst>
</file>

<file path=ppt/tags/tag10.xml><?xml version="1.0" encoding="utf-8"?>
<p:tagLst xmlns:a="http://schemas.openxmlformats.org/drawingml/2006/main" xmlns:r="http://schemas.openxmlformats.org/officeDocument/2006/relationships" xmlns:p="http://schemas.openxmlformats.org/presentationml/2006/main">
  <p:tag name="TIMING" val="|1.2|1.5|0.6|0.9|1.2|1.8|1"/>
</p:tagLst>
</file>

<file path=ppt/tags/tag11.xml><?xml version="1.0" encoding="utf-8"?>
<p:tagLst xmlns:a="http://schemas.openxmlformats.org/drawingml/2006/main" xmlns:r="http://schemas.openxmlformats.org/officeDocument/2006/relationships" xmlns:p="http://schemas.openxmlformats.org/presentationml/2006/main">
  <p:tag name="TIMING" val="|1.2|1.5|0.6|0.9|1.2|1.8|1"/>
</p:tagLst>
</file>

<file path=ppt/tags/tag12.xml><?xml version="1.0" encoding="utf-8"?>
<p:tagLst xmlns:a="http://schemas.openxmlformats.org/drawingml/2006/main" xmlns:r="http://schemas.openxmlformats.org/officeDocument/2006/relationships" xmlns:p="http://schemas.openxmlformats.org/presentationml/2006/main">
  <p:tag name="TIMING" val="|1.2|1.5|0.6|0.9|1.2|1.8|1"/>
</p:tagLst>
</file>

<file path=ppt/tags/tag13.xml><?xml version="1.0" encoding="utf-8"?>
<p:tagLst xmlns:a="http://schemas.openxmlformats.org/drawingml/2006/main" xmlns:r="http://schemas.openxmlformats.org/officeDocument/2006/relationships" xmlns:p="http://schemas.openxmlformats.org/presentationml/2006/main">
  <p:tag name="TIMING" val="|1.2|1.5|0.6|0.9|1.2|1.8|1"/>
</p:tagLst>
</file>

<file path=ppt/tags/tag14.xml><?xml version="1.0" encoding="utf-8"?>
<p:tagLst xmlns:a="http://schemas.openxmlformats.org/drawingml/2006/main" xmlns:r="http://schemas.openxmlformats.org/officeDocument/2006/relationships" xmlns:p="http://schemas.openxmlformats.org/presentationml/2006/main">
  <p:tag name="TIMING" val="|0.9|1|0.7|0.7|1.6|1.3"/>
</p:tagLst>
</file>

<file path=ppt/tags/tag15.xml><?xml version="1.0" encoding="utf-8"?>
<p:tagLst xmlns:a="http://schemas.openxmlformats.org/drawingml/2006/main" xmlns:r="http://schemas.openxmlformats.org/officeDocument/2006/relationships" xmlns:p="http://schemas.openxmlformats.org/presentationml/2006/main">
  <p:tag name="TIMING" val="|0.9|1|0.7|0.7|1.6|1.3"/>
</p:tagLst>
</file>

<file path=ppt/tags/tag16.xml><?xml version="1.0" encoding="utf-8"?>
<p:tagLst xmlns:a="http://schemas.openxmlformats.org/drawingml/2006/main" xmlns:r="http://schemas.openxmlformats.org/officeDocument/2006/relationships" xmlns:p="http://schemas.openxmlformats.org/presentationml/2006/main">
  <p:tag name="TIMING" val="|0.9|1|0.7|0.7|1.6|1.3"/>
</p:tagLst>
</file>

<file path=ppt/tags/tag17.xml><?xml version="1.0" encoding="utf-8"?>
<p:tagLst xmlns:a="http://schemas.openxmlformats.org/drawingml/2006/main" xmlns:r="http://schemas.openxmlformats.org/officeDocument/2006/relationships" xmlns:p="http://schemas.openxmlformats.org/presentationml/2006/main">
  <p:tag name="TIMING" val="|0.9|1|0.7|0.7|1.6|1.3"/>
</p:tagLst>
</file>

<file path=ppt/tags/tag18.xml><?xml version="1.0" encoding="utf-8"?>
<p:tagLst xmlns:a="http://schemas.openxmlformats.org/drawingml/2006/main" xmlns:r="http://schemas.openxmlformats.org/officeDocument/2006/relationships" xmlns:p="http://schemas.openxmlformats.org/presentationml/2006/main">
  <p:tag name="TIMING" val="|0.9|1|0.7|0.7|1.6|1.3"/>
</p:tagLst>
</file>

<file path=ppt/tags/tag19.xml><?xml version="1.0" encoding="utf-8"?>
<p:tagLst xmlns:a="http://schemas.openxmlformats.org/drawingml/2006/main" xmlns:r="http://schemas.openxmlformats.org/officeDocument/2006/relationships" xmlns:p="http://schemas.openxmlformats.org/presentationml/2006/main">
  <p:tag name="TIMING" val="|0.9|1|0.7|0.7|1.6|1.3"/>
</p:tagLst>
</file>

<file path=ppt/tags/tag2.xml><?xml version="1.0" encoding="utf-8"?>
<p:tagLst xmlns:a="http://schemas.openxmlformats.org/drawingml/2006/main" xmlns:r="http://schemas.openxmlformats.org/officeDocument/2006/relationships" xmlns:p="http://schemas.openxmlformats.org/presentationml/2006/main">
  <p:tag name="TIMING" val="|2.8|1.6|2.6|1.2|1.4|1.3|3.1"/>
</p:tagLst>
</file>

<file path=ppt/tags/tag20.xml><?xml version="1.0" encoding="utf-8"?>
<p:tagLst xmlns:a="http://schemas.openxmlformats.org/drawingml/2006/main" xmlns:r="http://schemas.openxmlformats.org/officeDocument/2006/relationships" xmlns:p="http://schemas.openxmlformats.org/presentationml/2006/main">
  <p:tag name="TIMING" val="|1.4|1.4"/>
</p:tagLst>
</file>

<file path=ppt/tags/tag21.xml><?xml version="1.0" encoding="utf-8"?>
<p:tagLst xmlns:a="http://schemas.openxmlformats.org/drawingml/2006/main" xmlns:r="http://schemas.openxmlformats.org/officeDocument/2006/relationships" xmlns:p="http://schemas.openxmlformats.org/presentationml/2006/main">
  <p:tag name="TIMING" val="|1.4|1.4"/>
</p:tagLst>
</file>

<file path=ppt/tags/tag22.xml><?xml version="1.0" encoding="utf-8"?>
<p:tagLst xmlns:a="http://schemas.openxmlformats.org/drawingml/2006/main" xmlns:r="http://schemas.openxmlformats.org/officeDocument/2006/relationships" xmlns:p="http://schemas.openxmlformats.org/presentationml/2006/main">
  <p:tag name="TIMING" val="|1.4|1.4"/>
</p:tagLst>
</file>

<file path=ppt/tags/tag23.xml><?xml version="1.0" encoding="utf-8"?>
<p:tagLst xmlns:a="http://schemas.openxmlformats.org/drawingml/2006/main" xmlns:r="http://schemas.openxmlformats.org/officeDocument/2006/relationships" xmlns:p="http://schemas.openxmlformats.org/presentationml/2006/main">
  <p:tag name="TIMING" val="|1.4|1.4"/>
</p:tagLst>
</file>

<file path=ppt/tags/tag24.xml><?xml version="1.0" encoding="utf-8"?>
<p:tagLst xmlns:a="http://schemas.openxmlformats.org/drawingml/2006/main" xmlns:r="http://schemas.openxmlformats.org/officeDocument/2006/relationships" xmlns:p="http://schemas.openxmlformats.org/presentationml/2006/main">
  <p:tag name="TIMING" val="|1.4|1.4"/>
</p:tagLst>
</file>

<file path=ppt/tags/tag25.xml><?xml version="1.0" encoding="utf-8"?>
<p:tagLst xmlns:a="http://schemas.openxmlformats.org/drawingml/2006/main" xmlns:r="http://schemas.openxmlformats.org/officeDocument/2006/relationships" xmlns:p="http://schemas.openxmlformats.org/presentationml/2006/main">
  <p:tag name="TIMING" val="|1.4|1.4"/>
</p:tagLst>
</file>

<file path=ppt/tags/tag26.xml><?xml version="1.0" encoding="utf-8"?>
<p:tagLst xmlns:a="http://schemas.openxmlformats.org/drawingml/2006/main" xmlns:r="http://schemas.openxmlformats.org/officeDocument/2006/relationships" xmlns:p="http://schemas.openxmlformats.org/presentationml/2006/main">
  <p:tag name="TIMING" val="|1.4|1.4"/>
</p:tagLst>
</file>

<file path=ppt/tags/tag27.xml><?xml version="1.0" encoding="utf-8"?>
<p:tagLst xmlns:a="http://schemas.openxmlformats.org/drawingml/2006/main" xmlns:r="http://schemas.openxmlformats.org/officeDocument/2006/relationships" xmlns:p="http://schemas.openxmlformats.org/presentationml/2006/main">
  <p:tag name="TIMING" val="|1.6|1.1|0.9|0.8|0.6|0.6"/>
</p:tagLst>
</file>

<file path=ppt/tags/tag28.xml><?xml version="1.0" encoding="utf-8"?>
<p:tagLst xmlns:a="http://schemas.openxmlformats.org/drawingml/2006/main" xmlns:r="http://schemas.openxmlformats.org/officeDocument/2006/relationships" xmlns:p="http://schemas.openxmlformats.org/presentationml/2006/main">
  <p:tag name="TIMING" val="|1.6|1.1|0.9|0.8|0.6|0.6"/>
</p:tagLst>
</file>

<file path=ppt/tags/tag29.xml><?xml version="1.0" encoding="utf-8"?>
<p:tagLst xmlns:a="http://schemas.openxmlformats.org/drawingml/2006/main" xmlns:r="http://schemas.openxmlformats.org/officeDocument/2006/relationships" xmlns:p="http://schemas.openxmlformats.org/presentationml/2006/main">
  <p:tag name="TIMING" val="|0.7|1.2|1.3|1.1"/>
</p:tagLst>
</file>

<file path=ppt/tags/tag3.xml><?xml version="1.0" encoding="utf-8"?>
<p:tagLst xmlns:a="http://schemas.openxmlformats.org/drawingml/2006/main" xmlns:r="http://schemas.openxmlformats.org/officeDocument/2006/relationships" xmlns:p="http://schemas.openxmlformats.org/presentationml/2006/main">
  <p:tag name="TIMING" val="|2.8|1.6|2.6|1.2|1.4|1.3|3.1"/>
</p:tagLst>
</file>

<file path=ppt/tags/tag30.xml><?xml version="1.0" encoding="utf-8"?>
<p:tagLst xmlns:a="http://schemas.openxmlformats.org/drawingml/2006/main" xmlns:r="http://schemas.openxmlformats.org/officeDocument/2006/relationships" xmlns:p="http://schemas.openxmlformats.org/presentationml/2006/main">
  <p:tag name="TIMING" val="|1.1|1.9|2.1|0.9"/>
</p:tagLst>
</file>

<file path=ppt/tags/tag31.xml><?xml version="1.0" encoding="utf-8"?>
<p:tagLst xmlns:a="http://schemas.openxmlformats.org/drawingml/2006/main" xmlns:r="http://schemas.openxmlformats.org/officeDocument/2006/relationships" xmlns:p="http://schemas.openxmlformats.org/presentationml/2006/main">
  <p:tag name="TIMING" val="|1.1|1.9|2.1|0.9"/>
</p:tagLst>
</file>

<file path=ppt/tags/tag32.xml><?xml version="1.0" encoding="utf-8"?>
<p:tagLst xmlns:a="http://schemas.openxmlformats.org/drawingml/2006/main" xmlns:r="http://schemas.openxmlformats.org/officeDocument/2006/relationships" xmlns:p="http://schemas.openxmlformats.org/presentationml/2006/main">
  <p:tag name="TIMING" val="|1.2|1.8|1.5"/>
</p:tagLst>
</file>

<file path=ppt/tags/tag4.xml><?xml version="1.0" encoding="utf-8"?>
<p:tagLst xmlns:a="http://schemas.openxmlformats.org/drawingml/2006/main" xmlns:r="http://schemas.openxmlformats.org/officeDocument/2006/relationships" xmlns:p="http://schemas.openxmlformats.org/presentationml/2006/main">
  <p:tag name="TIMING" val="|2.2|4.2|2.5|2.3|1.7|1.3|1.7|1.1"/>
</p:tagLst>
</file>

<file path=ppt/tags/tag5.xml><?xml version="1.0" encoding="utf-8"?>
<p:tagLst xmlns:a="http://schemas.openxmlformats.org/drawingml/2006/main" xmlns:r="http://schemas.openxmlformats.org/officeDocument/2006/relationships" xmlns:p="http://schemas.openxmlformats.org/presentationml/2006/main">
  <p:tag name="TIMING" val="|1.3|2.4|2.5|1.7|1.3|1.1|1.2|1.3"/>
</p:tagLst>
</file>

<file path=ppt/tags/tag6.xml><?xml version="1.0" encoding="utf-8"?>
<p:tagLst xmlns:a="http://schemas.openxmlformats.org/drawingml/2006/main" xmlns:r="http://schemas.openxmlformats.org/officeDocument/2006/relationships" xmlns:p="http://schemas.openxmlformats.org/presentationml/2006/main">
  <p:tag name="TIMING" val="|2.6|1.2|1.2|1.5|1.4|1.1|1.9|2|1.5|2.1"/>
</p:tagLst>
</file>

<file path=ppt/tags/tag7.xml><?xml version="1.0" encoding="utf-8"?>
<p:tagLst xmlns:a="http://schemas.openxmlformats.org/drawingml/2006/main" xmlns:r="http://schemas.openxmlformats.org/officeDocument/2006/relationships" xmlns:p="http://schemas.openxmlformats.org/presentationml/2006/main">
  <p:tag name="TIMING" val="|2.6|1.2|1.2|1.5|1.4|1.1|1.9|2|1.5|2.1"/>
</p:tagLst>
</file>

<file path=ppt/tags/tag8.xml><?xml version="1.0" encoding="utf-8"?>
<p:tagLst xmlns:a="http://schemas.openxmlformats.org/drawingml/2006/main" xmlns:r="http://schemas.openxmlformats.org/officeDocument/2006/relationships" xmlns:p="http://schemas.openxmlformats.org/presentationml/2006/main">
  <p:tag name="TIMING" val="|2.6|1.2|1.2|1.5|1.4|1.1|1.9|2|1.5|2.1"/>
</p:tagLst>
</file>

<file path=ppt/tags/tag9.xml><?xml version="1.0" encoding="utf-8"?>
<p:tagLst xmlns:a="http://schemas.openxmlformats.org/drawingml/2006/main" xmlns:r="http://schemas.openxmlformats.org/officeDocument/2006/relationships" xmlns:p="http://schemas.openxmlformats.org/presentationml/2006/main">
  <p:tag name="TIMING" val="|2|1.7|1.8|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2491</TotalTime>
  <Words>8252</Words>
  <Application>Microsoft Office PowerPoint</Application>
  <PresentationFormat>宽屏</PresentationFormat>
  <Paragraphs>1146</Paragraphs>
  <Slides>108</Slides>
  <Notes>56</Notes>
  <HiddenSlides>0</HiddenSlides>
  <MMClips>0</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2</vt:i4>
      </vt:variant>
      <vt:variant>
        <vt:lpstr>幻灯片标题</vt:lpstr>
      </vt:variant>
      <vt:variant>
        <vt:i4>108</vt:i4>
      </vt:variant>
    </vt:vector>
  </HeadingPairs>
  <TitlesOfParts>
    <vt:vector size="131" baseType="lpstr">
      <vt:lpstr>LinBiolinumTI</vt:lpstr>
      <vt:lpstr>medium-content-serif-font</vt:lpstr>
      <vt:lpstr>新細明體</vt:lpstr>
      <vt:lpstr>DengXian</vt:lpstr>
      <vt:lpstr>DengXian</vt:lpstr>
      <vt:lpstr>等线 Light</vt:lpstr>
      <vt:lpstr>等线 Light</vt:lpstr>
      <vt:lpstr>黑体</vt:lpstr>
      <vt:lpstr>宋体</vt:lpstr>
      <vt:lpstr>Microsoft YaHei</vt:lpstr>
      <vt:lpstr>Microsoft YaHei</vt:lpstr>
      <vt:lpstr>Arial</vt:lpstr>
      <vt:lpstr>Arial Black</vt:lpstr>
      <vt:lpstr>Arial Rounded MT Bold</vt:lpstr>
      <vt:lpstr>Calibri</vt:lpstr>
      <vt:lpstr>Cambria Math</vt:lpstr>
      <vt:lpstr>Symbol</vt:lpstr>
      <vt:lpstr>Times New Roman</vt:lpstr>
      <vt:lpstr>Wingdings</vt:lpstr>
      <vt:lpstr>Office 主题​​</vt:lpstr>
      <vt:lpstr>Office 主题</vt:lpstr>
      <vt:lpstr>Document</vt:lpstr>
      <vt:lpstr>公式</vt:lpstr>
      <vt:lpstr>人工智能引论</vt:lpstr>
      <vt:lpstr>人工智能与思维</vt:lpstr>
      <vt:lpstr>PowerPoint 演示文稿</vt:lpstr>
      <vt:lpstr>PowerPoint 演示文稿</vt:lpstr>
      <vt:lpstr>搜索问题举例</vt:lpstr>
      <vt:lpstr>搜索问题</vt:lpstr>
      <vt:lpstr>盲目搜索与启发式搜索</vt:lpstr>
      <vt:lpstr>搜索</vt:lpstr>
      <vt:lpstr>1.1 深度优先搜索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递归的思想</vt:lpstr>
      <vt:lpstr>深度优先搜索</vt:lpstr>
      <vt:lpstr>深度优先搜索</vt:lpstr>
      <vt:lpstr>存在问题及解决办法</vt:lpstr>
      <vt:lpstr>深度优先搜索1</vt:lpstr>
      <vt:lpstr>深度优先搜索1</vt:lpstr>
      <vt:lpstr>深度优先搜索1</vt:lpstr>
      <vt:lpstr>深度优先搜索的性质</vt:lpstr>
      <vt:lpstr>1.2 宽度优先搜索</vt:lpstr>
      <vt:lpstr>PowerPoint 演示文稿</vt:lpstr>
      <vt:lpstr>PowerPoint 演示文稿</vt:lpstr>
      <vt:lpstr>宽度优先搜索的性质</vt:lpstr>
      <vt:lpstr>1.3 启发式图搜索</vt:lpstr>
      <vt:lpstr>希望：</vt:lpstr>
      <vt:lpstr>基本思想</vt:lpstr>
      <vt:lpstr>1，启发式搜索算法A（A算法）</vt:lpstr>
      <vt:lpstr>符号的意义</vt:lpstr>
      <vt:lpstr>PowerPoint 演示文稿</vt:lpstr>
      <vt:lpstr>PowerPoint 演示文稿</vt:lpstr>
      <vt:lpstr>PowerPoint 演示文稿</vt:lpstr>
      <vt:lpstr>PowerPoint 演示文稿</vt:lpstr>
      <vt:lpstr>PowerPoint 演示文稿</vt:lpstr>
      <vt:lpstr>PowerPoint 演示文稿</vt:lpstr>
      <vt:lpstr>A算法</vt:lpstr>
      <vt:lpstr>A算法（续）</vt:lpstr>
      <vt:lpstr>一个A算法的例子：八数码问题</vt:lpstr>
      <vt:lpstr>h计算举例</vt:lpstr>
      <vt:lpstr>PowerPoint 演示文稿</vt:lpstr>
      <vt:lpstr>2，最佳图搜索算法A*（A*算法）</vt:lpstr>
      <vt:lpstr>A*条件举例</vt:lpstr>
      <vt:lpstr>定义h函数的一般原则</vt:lpstr>
      <vt:lpstr>A*算法的两个主要结论</vt:lpstr>
      <vt:lpstr>PowerPoint 演示文稿</vt:lpstr>
      <vt:lpstr>PowerPoint 演示文稿</vt:lpstr>
      <vt:lpstr>对h的评价方法</vt:lpstr>
      <vt:lpstr>对h的评价举例</vt:lpstr>
      <vt:lpstr>参考书目</vt:lpstr>
      <vt:lpstr>作业二：</vt:lpstr>
      <vt:lpstr>谢谢！</vt:lpstr>
      <vt:lpstr>Empowering A^∗  Search Algorithms with Neural Networks for Personalized Route Recommendation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NASR: Overall</vt:lpstr>
      <vt:lpstr>NASR: Observed Cost</vt:lpstr>
      <vt:lpstr>NASR: Observed Cost</vt:lpstr>
      <vt:lpstr>NASR: Observed Cost</vt:lpstr>
      <vt:lpstr>NASR: Observed Cost</vt:lpstr>
      <vt:lpstr>NASR: Estimated Cost</vt:lpstr>
      <vt:lpstr>NASR: Estimated Cost</vt:lpstr>
      <vt:lpstr>NASR: Estimated Cost</vt:lpstr>
      <vt:lpstr>NASR: Estimated Cost</vt:lpstr>
      <vt:lpstr>NASR: Estimated Cost</vt:lpstr>
      <vt:lpstr>NASR: Model Training</vt:lpstr>
      <vt:lpstr>Experiments: Data Description</vt:lpstr>
      <vt:lpstr>Experiments: Metric and Baselines</vt:lpstr>
      <vt:lpstr>Experiments: Effectiveness</vt:lpstr>
      <vt:lpstr>Experiments: Effectiveness</vt:lpstr>
      <vt:lpstr>Experiments: Effectiveness</vt:lpstr>
      <vt:lpstr>Experiments: Effectiveness</vt:lpstr>
      <vt:lpstr>Experiments: Effectiveness</vt:lpstr>
      <vt:lpstr>Experiments: Detailed Analysis</vt:lpstr>
      <vt:lpstr>Experiments: Detailed Analysis</vt:lpstr>
      <vt:lpstr> Experiments: Qualitative Analysis(1)</vt:lpstr>
      <vt:lpstr> Experiments: Qualitative Analysis(2)</vt:lpstr>
      <vt:lpstr> Experiments: Qualitative Analysis(3)</vt:lpstr>
      <vt:lpstr>Conclusion</vt:lpstr>
      <vt:lpstr>Question?</vt:lpstr>
      <vt:lpstr>3，A*算法的改进</vt:lpstr>
      <vt:lpstr>PowerPoint 演示文稿</vt:lpstr>
      <vt:lpstr>出现多次扩展节点的原因</vt:lpstr>
      <vt:lpstr>解决的途径</vt:lpstr>
      <vt:lpstr>改进的条件</vt:lpstr>
      <vt:lpstr>对h加以限制</vt:lpstr>
      <vt:lpstr>h单调的性质</vt:lpstr>
      <vt:lpstr>h单调的例子</vt:lpstr>
      <vt:lpstr>对算法加以改进</vt:lpstr>
      <vt:lpstr>改进的出发点</vt:lpstr>
      <vt:lpstr>修正过程A</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dc:title>
  <dc:creator>宋 睿华</dc:creator>
  <cp:lastModifiedBy>webuser</cp:lastModifiedBy>
  <cp:revision>16</cp:revision>
  <dcterms:created xsi:type="dcterms:W3CDTF">2020-10-14T00:50:46Z</dcterms:created>
  <dcterms:modified xsi:type="dcterms:W3CDTF">2024-09-19T00:49:38Z</dcterms:modified>
</cp:coreProperties>
</file>